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sldIdLst>
    <p:sldId id="256" r:id="rId2"/>
    <p:sldId id="259" r:id="rId3"/>
    <p:sldId id="272" r:id="rId4"/>
    <p:sldId id="273" r:id="rId5"/>
    <p:sldId id="260" r:id="rId6"/>
    <p:sldId id="263" r:id="rId7"/>
    <p:sldId id="261" r:id="rId8"/>
    <p:sldId id="262" r:id="rId9"/>
    <p:sldId id="264" r:id="rId10"/>
    <p:sldId id="265" r:id="rId11"/>
    <p:sldId id="274" r:id="rId12"/>
    <p:sldId id="257" r:id="rId13"/>
    <p:sldId id="270" r:id="rId14"/>
    <p:sldId id="269" r:id="rId15"/>
    <p:sldId id="268" r:id="rId16"/>
    <p:sldId id="271" r:id="rId17"/>
    <p:sldId id="275" r:id="rId18"/>
    <p:sldId id="276" r:id="rId19"/>
    <p:sldId id="277" r:id="rId20"/>
    <p:sldId id="26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7BE15-E234-42DC-8261-2A7C426F2656}" v="148" dt="2021-02-05T11:13:56.126"/>
    <p1510:client id="{16CBAE72-332A-4821-AB41-B1BCAD0C0D00}" v="10" dt="2021-02-05T11:16:13.820"/>
    <p1510:client id="{2B6645B8-240D-49D7-8805-3BC9BD41CA60}" v="9" dt="2021-02-04T20:42:54.027"/>
    <p1510:client id="{586A7750-69F7-41FC-8C3E-D63E06E6B7D4}" v="134" dt="2021-02-02T10:18:06.845"/>
    <p1510:client id="{6F644280-C5E8-4531-AB23-4565E690892B}" v="14" dt="2021-02-04T20:45:58.177"/>
    <p1510:client id="{80BB0B50-3AC5-4D2F-8DF4-7C670C56F8B3}" v="112" dt="2021-02-05T11:35:27.416"/>
    <p1510:client id="{A208A465-A5E8-406D-A6B4-8B7CA96A2AE5}" v="25" dt="2021-01-30T09:36:47.472"/>
    <p1510:client id="{B10AE9D8-67F5-491D-8924-AB540CC340A8}" v="7" dt="2021-02-02T17:55:35.118"/>
    <p1510:client id="{C9A810C8-1E91-4113-8C8A-DCD3FD78EDE8}" v="156" dt="2021-02-01T17:38:11.494"/>
    <p1510:client id="{CCF030D2-C248-4619-A139-0CCD4F7056FD}" v="3" dt="2021-02-02T17:56:16.946"/>
    <p1510:client id="{CEBA166B-34AF-4075-9EA2-DFC8A1A879BE}" v="621" dt="2021-02-04T20:41:18.352"/>
    <p1510:client id="{DF722367-E888-4D6F-90F9-801A6B29BE6E}" v="261" dt="2021-01-30T11:36:31.934"/>
    <p1510:client id="{E0A327F3-F46A-47E1-9007-E6EC211895D4}" v="2" dt="2021-02-04T20:48:26.294"/>
    <p1510:client id="{E84A5728-C868-4355-9EC7-D2F7E757C316}" v="1302" dt="2021-02-04T20:02:18.018"/>
    <p1510:client id="{EBA1F98D-31AE-4403-BA20-91213F499E02}" v="1015" dt="2021-01-29T19:07:58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1" d="2"/>
          <a:sy n="1" d="2"/>
        </p:scale>
        <p:origin x="-1256" y="-3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800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143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23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749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745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9991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516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147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1567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261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112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584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D4740F9-B6B2-4893-8AF1-D3F797025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98" r="-1" b="12852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676400" y="908050"/>
            <a:ext cx="9144000" cy="3063875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cs typeface="Calibri Light"/>
              </a:rPr>
              <a:t>Дидактическое пособие ЛЭПБУК</a:t>
            </a:r>
            <a:r>
              <a:rPr lang="ru-RU" sz="6600" dirty="0">
                <a:cs typeface="Calibri Light"/>
              </a:rPr>
              <a:t>  "ВОДА"</a:t>
            </a:r>
            <a:r>
              <a:rPr lang="ru-RU" sz="2000" dirty="0">
                <a:cs typeface="Calibri Light"/>
              </a:rPr>
              <a:t>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048000" y="4268309"/>
            <a:ext cx="9144000" cy="15594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800">
                <a:cs typeface="Calibri"/>
              </a:rPr>
              <a:t>Агеева Олеся Геннадьевна</a:t>
            </a:r>
            <a:r>
              <a:rPr lang="ru-RU" sz="1400">
                <a:cs typeface="Calibri"/>
              </a:rPr>
              <a:t>.</a:t>
            </a:r>
            <a:endParaRPr lang="ru-RU" sz="1400"/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800">
                <a:cs typeface="Calibri"/>
              </a:rPr>
              <a:t>Воспитатель МБДОУ "Д/С" ДЮЙМОВОЧКА"</a:t>
            </a:r>
            <a:endParaRPr lang="ru-RU" sz="1400"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800">
                <a:cs typeface="Calibri"/>
              </a:rPr>
              <a:t>г. Десногорск</a:t>
            </a:r>
            <a:r>
              <a:rPr lang="ru-RU" sz="140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516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530C8C3-0574-4DB3-BB09-F207EC7A26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569" y="2473"/>
            <a:ext cx="9917500" cy="680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94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07709C-AB24-4B67-BFD2-95DAFF82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65045"/>
            <a:ext cx="3105632" cy="526254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700"/>
              <a:t>Игра </a:t>
            </a:r>
            <a:br>
              <a:rPr lang="ru-RU" sz="2700"/>
            </a:br>
            <a:r>
              <a:rPr lang="ru-RU" sz="2700"/>
              <a:t>"Круговорот воды в природе".</a:t>
            </a:r>
            <a:br>
              <a:rPr lang="ru-RU" sz="2700"/>
            </a:br>
            <a:r>
              <a:rPr lang="ru-RU" sz="2700"/>
              <a:t>Цель:</a:t>
            </a:r>
            <a:br>
              <a:rPr lang="ru-RU" sz="2700"/>
            </a:br>
            <a:r>
              <a:rPr lang="ru-RU" sz="2700">
                <a:ea typeface="+mj-lt"/>
                <a:cs typeface="+mj-lt"/>
              </a:rPr>
              <a:t>Развивать у детей желание применять полученные знания, способствовать развитию интереса к познанию окружающего мира.</a:t>
            </a:r>
            <a:endParaRPr lang="ru-RU" sz="2700"/>
          </a:p>
        </p:txBody>
      </p:sp>
      <p:pic>
        <p:nvPicPr>
          <p:cNvPr id="4" name="Рисунок 4" descr="Изображение выглядит как человек, ребено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7FD00DAC-CAAD-4181-91CF-FCA2E02F2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68052" y="691580"/>
            <a:ext cx="7747670" cy="5983280"/>
          </a:xfrm>
        </p:spPr>
      </p:pic>
    </p:spTree>
    <p:extLst>
      <p:ext uri="{BB962C8B-B14F-4D97-AF65-F5344CB8AC3E}">
        <p14:creationId xmlns:p14="http://schemas.microsoft.com/office/powerpoint/2010/main" xmlns="" val="139007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822274-A71D-403C-AD8E-FD01910F1C32}"/>
              </a:ext>
            </a:extLst>
          </p:cNvPr>
          <p:cNvSpPr txBox="1"/>
          <p:nvPr/>
        </p:nvSpPr>
        <p:spPr>
          <a:xfrm>
            <a:off x="411193" y="770627"/>
            <a:ext cx="11383991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400" b="1"/>
          </a:p>
          <a:p>
            <a:pPr algn="ctr"/>
            <a:r>
              <a:rPr lang="ru-RU" sz="2400" b="1"/>
              <a:t>Вода для нас самое привычное и простое вещество, но  в то же время вода таит в себе множество загадок.</a:t>
            </a:r>
          </a:p>
          <a:p>
            <a:pPr algn="ctr"/>
            <a:r>
              <a:rPr lang="ru-RU" sz="2400" b="1"/>
              <a:t>Опыты с водой для детей 4,5, 6 лет положат начало увлекательному знакомству с экспериментированием.</a:t>
            </a:r>
          </a:p>
          <a:p>
            <a:pPr algn="ctr"/>
            <a:r>
              <a:rPr lang="ru-RU" sz="2400" b="1">
                <a:ea typeface="+mn-lt"/>
                <a:cs typeface="+mn-lt"/>
              </a:rPr>
              <a:t>  Подрастающему ребёнку жизненно важно изучить окружающий его мир и познать все возможности этой среды</a:t>
            </a:r>
            <a:r>
              <a:rPr lang="ru-RU" sz="2400">
                <a:ea typeface="+mn-lt"/>
                <a:cs typeface="+mn-lt"/>
              </a:rPr>
              <a:t>. </a:t>
            </a:r>
            <a:r>
              <a:rPr lang="ru-RU" sz="2400" b="1">
                <a:ea typeface="+mn-lt"/>
                <a:cs typeface="+mn-lt"/>
              </a:rPr>
              <a:t>Опыты с водой лучше прочих манипуляций сформируют базовое представление о живой и неживой природе у детей.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2400" b="1" err="1">
                <a:ea typeface="+mn-lt"/>
                <a:cs typeface="+mn-lt"/>
              </a:rPr>
              <a:t>Манипуляции</a:t>
            </a:r>
            <a:r>
              <a:rPr lang="en-US" sz="2400" b="1">
                <a:ea typeface="+mn-lt"/>
                <a:cs typeface="+mn-lt"/>
              </a:rPr>
              <a:t> с </a:t>
            </a:r>
            <a:r>
              <a:rPr lang="en-US" sz="2400" b="1" err="1">
                <a:ea typeface="+mn-lt"/>
                <a:cs typeface="+mn-lt"/>
              </a:rPr>
              <a:t>водой</a:t>
            </a:r>
            <a:r>
              <a:rPr lang="en-US" sz="2400" b="1">
                <a:ea typeface="+mn-lt"/>
                <a:cs typeface="+mn-lt"/>
              </a:rPr>
              <a:t>, </a:t>
            </a:r>
            <a:r>
              <a:rPr lang="en-US" sz="2400" b="1" err="1">
                <a:ea typeface="+mn-lt"/>
                <a:cs typeface="+mn-lt"/>
              </a:rPr>
              <a:t>наблюдение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за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её</a:t>
            </a:r>
            <a:r>
              <a:rPr lang="en-US" sz="2400" b="1">
                <a:ea typeface="+mn-lt"/>
                <a:cs typeface="+mn-lt"/>
              </a:rPr>
              <a:t> «</a:t>
            </a:r>
            <a:r>
              <a:rPr lang="en-US" sz="2400" b="1" err="1">
                <a:ea typeface="+mn-lt"/>
                <a:cs typeface="+mn-lt"/>
              </a:rPr>
              <a:t>превращением</a:t>
            </a:r>
            <a:r>
              <a:rPr lang="en-US" sz="2400" b="1">
                <a:ea typeface="+mn-lt"/>
                <a:cs typeface="+mn-lt"/>
              </a:rPr>
              <a:t>» и </a:t>
            </a:r>
            <a:r>
              <a:rPr lang="en-US" sz="2400" b="1" err="1">
                <a:ea typeface="+mn-lt"/>
                <a:cs typeface="+mn-lt"/>
              </a:rPr>
              <a:t>получение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готового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результата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увлекут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ребёнка</a:t>
            </a:r>
            <a:r>
              <a:rPr lang="en-US" sz="2400" b="1">
                <a:ea typeface="+mn-lt"/>
                <a:cs typeface="+mn-lt"/>
              </a:rPr>
              <a:t>, </a:t>
            </a:r>
            <a:r>
              <a:rPr lang="en-US" sz="2400" b="1" err="1">
                <a:ea typeface="+mn-lt"/>
                <a:cs typeface="+mn-lt"/>
              </a:rPr>
              <a:t>приятно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удивят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его</a:t>
            </a:r>
            <a:r>
              <a:rPr lang="en-US" sz="2400" b="1">
                <a:ea typeface="+mn-lt"/>
                <a:cs typeface="+mn-lt"/>
              </a:rPr>
              <a:t>.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2400" b="1" err="1">
                <a:ea typeface="+mn-lt"/>
                <a:cs typeface="+mn-lt"/>
              </a:rPr>
              <a:t>Все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опыты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наглядные</a:t>
            </a:r>
            <a:r>
              <a:rPr lang="en-US" sz="2400" b="1">
                <a:ea typeface="+mn-lt"/>
                <a:cs typeface="+mn-lt"/>
              </a:rPr>
              <a:t> и </a:t>
            </a:r>
            <a:r>
              <a:rPr lang="en-US" sz="2400" b="1" err="1">
                <a:ea typeface="+mn-lt"/>
                <a:cs typeface="+mn-lt"/>
              </a:rPr>
              <a:t>простые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для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восприятия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ребёнка</a:t>
            </a:r>
            <a:r>
              <a:rPr lang="en-US" sz="2400" b="1">
                <a:ea typeface="+mn-lt"/>
                <a:cs typeface="+mn-lt"/>
              </a:rPr>
              <a:t>.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2400" b="1" err="1">
                <a:ea typeface="+mn-lt"/>
                <a:cs typeface="+mn-lt"/>
              </a:rPr>
              <a:t>Проведение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опытов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не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отнимет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много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сил</a:t>
            </a:r>
            <a:r>
              <a:rPr lang="en-US" sz="2400" b="1">
                <a:ea typeface="+mn-lt"/>
                <a:cs typeface="+mn-lt"/>
              </a:rPr>
              <a:t> и </a:t>
            </a:r>
            <a:r>
              <a:rPr lang="en-US" sz="2400" b="1" err="1">
                <a:ea typeface="+mn-lt"/>
                <a:cs typeface="+mn-lt"/>
              </a:rPr>
              <a:t>не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требует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сложных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навыков</a:t>
            </a:r>
            <a:r>
              <a:rPr lang="en-US" sz="2400" b="1">
                <a:ea typeface="+mn-lt"/>
                <a:cs typeface="+mn-lt"/>
              </a:rPr>
              <a:t>.</a:t>
            </a:r>
            <a:endParaRPr lang="en-US" sz="2400">
              <a:ea typeface="+mn-lt"/>
              <a:cs typeface="+mn-lt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en-US" sz="2400" b="1" err="1">
                <a:ea typeface="+mn-lt"/>
                <a:cs typeface="+mn-lt"/>
              </a:rPr>
              <a:t>Для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опытов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подойдут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подручные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 b="1" err="1">
                <a:ea typeface="+mn-lt"/>
                <a:cs typeface="+mn-lt"/>
              </a:rPr>
              <a:t>средства</a:t>
            </a:r>
            <a:r>
              <a:rPr lang="en-US" sz="2400" b="1">
                <a:ea typeface="+mn-lt"/>
                <a:cs typeface="+mn-lt"/>
              </a:rPr>
              <a:t>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740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8D9E22B-83DD-4730-9531-B2B6E6FC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48765" cy="4874352"/>
          </a:xfrm>
        </p:spPr>
        <p:txBody>
          <a:bodyPr/>
          <a:lstStyle/>
          <a:p>
            <a:r>
              <a:rPr lang="ru-RU" sz="3200"/>
              <a:t>Дети с удовольствием собирают </a:t>
            </a:r>
            <a:br>
              <a:rPr lang="ru-RU" sz="3200"/>
            </a:br>
            <a:r>
              <a:rPr lang="ru-RU" sz="3200"/>
              <a:t>материала для </a:t>
            </a:r>
            <a:r>
              <a:rPr lang="ru-RU" sz="3200" err="1"/>
              <a:t>экспериментиро-вания</a:t>
            </a:r>
            <a:r>
              <a:rPr lang="ru-RU" sz="3200"/>
              <a:t>.</a:t>
            </a:r>
          </a:p>
        </p:txBody>
      </p:sp>
      <p:pic>
        <p:nvPicPr>
          <p:cNvPr id="7" name="Рисунок 8" descr="Изображение выглядит как снег, внешний, ребен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6550D8A-E587-4CB4-9E12-12BD9A2DCD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31889" y="622629"/>
            <a:ext cx="4248689" cy="5512098"/>
          </a:xfrm>
        </p:spPr>
      </p:pic>
      <p:pic>
        <p:nvPicPr>
          <p:cNvPr id="9" name="Рисунок 10" descr="Изображение выглядит как снег, внешний, человек, зимний комбинезон&#10;&#10;Автоматически созданное описание">
            <a:extLst>
              <a:ext uri="{FF2B5EF4-FFF2-40B4-BE49-F238E27FC236}">
                <a16:creationId xmlns:a16="http://schemas.microsoft.com/office/drawing/2014/main" xmlns="" id="{B0C3F06D-95C5-463D-A106-8447DE145C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99041" y="622630"/>
            <a:ext cx="4191179" cy="5512098"/>
          </a:xfrm>
        </p:spPr>
      </p:pic>
    </p:spTree>
    <p:extLst>
      <p:ext uri="{BB962C8B-B14F-4D97-AF65-F5344CB8AC3E}">
        <p14:creationId xmlns:p14="http://schemas.microsoft.com/office/powerpoint/2010/main" xmlns="" val="377011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8733D39-7A91-433E-BB86-42F96BBD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6" y="1123837"/>
            <a:ext cx="3263783" cy="49318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>
                <a:ea typeface="+mj-lt"/>
                <a:cs typeface="+mj-lt"/>
              </a:rPr>
              <a:t>«Как снег, лёд превращаются в воду».</a:t>
            </a:r>
            <a:br>
              <a:rPr lang="ru-RU" sz="2800" b="1">
                <a:ea typeface="+mj-lt"/>
                <a:cs typeface="+mj-lt"/>
              </a:rPr>
            </a:br>
            <a:endParaRPr lang="ru-RU" sz="2800" b="1"/>
          </a:p>
          <a:p>
            <a:r>
              <a:rPr lang="ru-RU" sz="2800" b="1">
                <a:ea typeface="+mj-lt"/>
                <a:cs typeface="+mj-lt"/>
              </a:rPr>
              <a:t>Цель: дать представление о том, что снег, лёд в тепле тают, становятся водой.</a:t>
            </a:r>
            <a:endParaRPr lang="ru-RU" sz="2800" b="1"/>
          </a:p>
          <a:p>
            <a:endParaRPr lang="ru-RU"/>
          </a:p>
        </p:txBody>
      </p:sp>
      <p:pic>
        <p:nvPicPr>
          <p:cNvPr id="13" name="Рисунок 13" descr="Изображение выглядит как человек, внутренний, ребен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86081746-CE94-455B-85A7-AE2BADCF03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18120" y="1115217"/>
            <a:ext cx="3992304" cy="5102017"/>
          </a:xfrm>
        </p:spPr>
      </p:pic>
      <p:pic>
        <p:nvPicPr>
          <p:cNvPr id="14" name="Рисунок 14" descr="Изображение выглядит как чашка, стол, внутренний, стек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A18D512-45B0-41AF-AE36-5FF39810FA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65988" y="1117436"/>
            <a:ext cx="4136078" cy="3875508"/>
          </a:xfrm>
        </p:spPr>
      </p:pic>
    </p:spTree>
    <p:extLst>
      <p:ext uri="{BB962C8B-B14F-4D97-AF65-F5344CB8AC3E}">
        <p14:creationId xmlns:p14="http://schemas.microsoft.com/office/powerpoint/2010/main" xmlns="" val="141405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A7B0107E-16A1-4AD8-AFB2-8642EA6B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602426" cy="4601183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ea typeface="+mj-lt"/>
                <a:cs typeface="+mj-lt"/>
              </a:rPr>
              <a:t>«Вода нужна всем».</a:t>
            </a:r>
            <a:br>
              <a:rPr lang="ru-RU" sz="2800" b="1">
                <a:ea typeface="+mj-lt"/>
                <a:cs typeface="+mj-lt"/>
              </a:rPr>
            </a:br>
            <a:r>
              <a:rPr lang="ru-RU" sz="2800" b="1">
                <a:ea typeface="+mj-lt"/>
                <a:cs typeface="+mj-lt"/>
              </a:rPr>
              <a:t/>
            </a:r>
            <a:br>
              <a:rPr lang="ru-RU" sz="2800" b="1">
                <a:ea typeface="+mj-lt"/>
                <a:cs typeface="+mj-lt"/>
              </a:rPr>
            </a:br>
            <a:r>
              <a:rPr lang="ru-RU" sz="2800" b="1">
                <a:ea typeface="+mj-lt"/>
                <a:cs typeface="+mj-lt"/>
              </a:rPr>
              <a:t> Цель: формирование представление детей о роли воды в жизни растений.</a:t>
            </a:r>
            <a:endParaRPr lang="ru-RU" sz="2800" b="1"/>
          </a:p>
        </p:txBody>
      </p:sp>
      <p:pic>
        <p:nvPicPr>
          <p:cNvPr id="2" name="Рисунок 2" descr="Изображение выглядит как человек, стол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F2DEC58-8018-48F9-BBDA-FB11F3FBEC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94100" y="927606"/>
            <a:ext cx="4538642" cy="4815882"/>
          </a:xfrm>
        </p:spPr>
      </p:pic>
      <p:pic>
        <p:nvPicPr>
          <p:cNvPr id="3" name="Рисунок 3" descr="Изображение выглядит как человек, внутренний, молодо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5FFF32AE-18C1-43E5-AA9B-6165AD99B2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7602460" y="1500707"/>
            <a:ext cx="4826191" cy="3655303"/>
          </a:xfrm>
        </p:spPr>
      </p:pic>
    </p:spTree>
    <p:extLst>
      <p:ext uri="{BB962C8B-B14F-4D97-AF65-F5344CB8AC3E}">
        <p14:creationId xmlns:p14="http://schemas.microsoft.com/office/powerpoint/2010/main" xmlns="" val="550480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12F91D8-494B-4128-8527-0F97929A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64" y="1497648"/>
            <a:ext cx="2976237" cy="4141108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solidFill>
                  <a:schemeClr val="bg2"/>
                </a:solidFill>
                <a:latin typeface="Times New Roman"/>
                <a:ea typeface="+mj-lt"/>
                <a:cs typeface="+mj-lt"/>
              </a:rPr>
              <a:t> </a:t>
            </a:r>
            <a:r>
              <a:rPr lang="ru-RU" sz="2800" b="1">
                <a:solidFill>
                  <a:schemeClr val="tx1"/>
                </a:solidFill>
                <a:latin typeface="Corbel"/>
                <a:ea typeface="+mj-lt"/>
                <a:cs typeface="+mj-lt"/>
              </a:rPr>
              <a:t>«Вода меняет свой цвет».</a:t>
            </a:r>
            <a:br>
              <a:rPr lang="ru-RU" sz="2800" b="1">
                <a:solidFill>
                  <a:schemeClr val="tx1"/>
                </a:solidFill>
                <a:latin typeface="Corbel"/>
                <a:ea typeface="+mj-lt"/>
                <a:cs typeface="+mj-lt"/>
              </a:rPr>
            </a:br>
            <a:r>
              <a:rPr lang="ru-RU" sz="2800" b="1">
                <a:latin typeface="Corbel"/>
                <a:ea typeface="+mj-lt"/>
                <a:cs typeface="+mj-lt"/>
              </a:rPr>
              <a:t/>
            </a:r>
            <a:br>
              <a:rPr lang="ru-RU" sz="2800" b="1">
                <a:latin typeface="Corbel"/>
                <a:ea typeface="+mj-lt"/>
                <a:cs typeface="+mj-lt"/>
              </a:rPr>
            </a:br>
            <a:r>
              <a:rPr lang="ru-RU" sz="2800" b="1">
                <a:solidFill>
                  <a:schemeClr val="tx1"/>
                </a:solidFill>
                <a:latin typeface="Corbel"/>
                <a:ea typeface="+mj-lt"/>
                <a:cs typeface="+mj-lt"/>
              </a:rPr>
              <a:t>Цель:</a:t>
            </a:r>
            <a:r>
              <a:rPr lang="ru-RU" sz="2800" b="1">
                <a:latin typeface="Corbel"/>
                <a:ea typeface="+mj-lt"/>
                <a:cs typeface="+mj-lt"/>
              </a:rPr>
              <a:t/>
            </a:r>
            <a:br>
              <a:rPr lang="ru-RU" sz="2800" b="1">
                <a:latin typeface="Corbel"/>
                <a:ea typeface="+mj-lt"/>
                <a:cs typeface="+mj-lt"/>
              </a:rPr>
            </a:br>
            <a:r>
              <a:rPr lang="ru-RU" sz="2800" b="1">
                <a:solidFill>
                  <a:schemeClr val="tx1"/>
                </a:solidFill>
                <a:ea typeface="+mj-lt"/>
                <a:cs typeface="+mj-lt"/>
              </a:rPr>
              <a:t>помочь выявить свойства воды (может окрашиваться в разные цвета).</a:t>
            </a:r>
            <a:r>
              <a:rPr lang="ru-RU" b="1">
                <a:solidFill>
                  <a:schemeClr val="tx1"/>
                </a:solidFill>
                <a:ea typeface="+mj-lt"/>
                <a:cs typeface="+mj-lt"/>
              </a:rPr>
              <a:t/>
            </a:r>
            <a:br>
              <a:rPr lang="ru-RU" b="1">
                <a:solidFill>
                  <a:schemeClr val="tx1"/>
                </a:solidFill>
                <a:ea typeface="+mj-lt"/>
                <a:cs typeface="+mj-lt"/>
              </a:rPr>
            </a:br>
            <a:endParaRPr lang="ru-RU"/>
          </a:p>
        </p:txBody>
      </p:sp>
      <p:pic>
        <p:nvPicPr>
          <p:cNvPr id="20" name="Рисунок 20" descr="Изображение выглядит как человек, стол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AC76CC8-0DA9-417B-83BB-777B7659AE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37234" y="926149"/>
            <a:ext cx="4207964" cy="5120719"/>
          </a:xfrm>
        </p:spPr>
      </p:pic>
      <p:pic>
        <p:nvPicPr>
          <p:cNvPr id="21" name="Рисунок 21" descr="Изображение выглядит как человек, сидит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C19D327-E511-4DCC-876A-4D9DDD7F89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846875" y="919635"/>
            <a:ext cx="4294229" cy="5133751"/>
          </a:xfrm>
        </p:spPr>
      </p:pic>
    </p:spTree>
    <p:extLst>
      <p:ext uri="{BB962C8B-B14F-4D97-AF65-F5344CB8AC3E}">
        <p14:creationId xmlns:p14="http://schemas.microsoft.com/office/powerpoint/2010/main" xmlns="" val="1281070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BF46C1-50F8-4E12-9BCA-17A474BF6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692516"/>
            <a:ext cx="2947482" cy="5463824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ea typeface="+mj-lt"/>
                <a:cs typeface="+mj-lt"/>
              </a:rPr>
              <a:t>«У воды нет запаха, цвета, вкуса».</a:t>
            </a:r>
            <a:br>
              <a:rPr lang="ru-RU" sz="2800" b="1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2800" b="1">
                <a:ea typeface="+mj-lt"/>
                <a:cs typeface="+mj-lt"/>
              </a:rPr>
              <a:t/>
            </a:r>
            <a:br>
              <a:rPr lang="ru-RU" sz="2800" b="1">
                <a:ea typeface="+mj-lt"/>
                <a:cs typeface="+mj-lt"/>
              </a:rPr>
            </a:br>
            <a:r>
              <a:rPr lang="ru-RU" sz="2800" b="1">
                <a:solidFill>
                  <a:schemeClr val="bg1"/>
                </a:solidFill>
                <a:ea typeface="+mj-lt"/>
                <a:cs typeface="+mj-lt"/>
              </a:rPr>
              <a:t>Цель: подвести детей к пониманию, что вода не имеет запаха;</a:t>
            </a:r>
            <a:br>
              <a:rPr lang="ru-RU" sz="2800" b="1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2800" b="1">
                <a:solidFill>
                  <a:schemeClr val="bg1"/>
                </a:solidFill>
                <a:ea typeface="+mj-lt"/>
                <a:cs typeface="+mj-lt"/>
              </a:rPr>
              <a:t>цвета (бесцветная);</a:t>
            </a:r>
            <a:br>
              <a:rPr lang="ru-RU" sz="2800" b="1">
                <a:solidFill>
                  <a:schemeClr val="bg1"/>
                </a:solidFill>
                <a:ea typeface="+mj-lt"/>
                <a:cs typeface="+mj-lt"/>
              </a:rPr>
            </a:br>
            <a:r>
              <a:rPr lang="ru-RU" sz="2800" b="1">
                <a:solidFill>
                  <a:schemeClr val="bg1"/>
                </a:solidFill>
                <a:ea typeface="+mj-lt"/>
                <a:cs typeface="+mj-lt"/>
              </a:rPr>
              <a:t> вкуса (безвкусная).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5" name="Рисунок 5" descr="Изображение выглядит как стол, человек, чаш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DE53C3D-1860-4E2E-B9DD-9F9E287066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94101" y="471913"/>
            <a:ext cx="4265474" cy="5684134"/>
          </a:xfrm>
        </p:spPr>
      </p:pic>
      <p:pic>
        <p:nvPicPr>
          <p:cNvPr id="9" name="Рисунок 9" descr="Изображение выглядит как человек,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E1EBE92-9FEA-4F9C-9AB3-A6C50E6C3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818120" y="471964"/>
            <a:ext cx="4279852" cy="5684035"/>
          </a:xfrm>
        </p:spPr>
      </p:pic>
    </p:spTree>
    <p:extLst>
      <p:ext uri="{BB962C8B-B14F-4D97-AF65-F5344CB8AC3E}">
        <p14:creationId xmlns:p14="http://schemas.microsoft.com/office/powerpoint/2010/main" xmlns="" val="4393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170633-5A1C-464F-824A-BA620EAF6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07536"/>
            <a:ext cx="3163142" cy="5190653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latin typeface="Corbel"/>
                <a:ea typeface="+mj-lt"/>
                <a:cs typeface="+mj-lt"/>
              </a:rPr>
              <a:t>"Вода не имеет формы".</a:t>
            </a:r>
            <a:br>
              <a:rPr lang="ru-RU" sz="2800" b="1">
                <a:latin typeface="Corbel"/>
                <a:ea typeface="+mj-lt"/>
                <a:cs typeface="+mj-lt"/>
              </a:rPr>
            </a:br>
            <a:r>
              <a:rPr lang="ru-RU" sz="2800" b="1">
                <a:latin typeface="Corbel"/>
                <a:ea typeface="+mj-lt"/>
                <a:cs typeface="+mj-lt"/>
              </a:rPr>
              <a:t/>
            </a:r>
            <a:br>
              <a:rPr lang="ru-RU" sz="2800" b="1">
                <a:latin typeface="Corbel"/>
                <a:ea typeface="+mj-lt"/>
                <a:cs typeface="+mj-lt"/>
              </a:rPr>
            </a:br>
            <a:r>
              <a:rPr lang="ru-RU" sz="2800" b="1">
                <a:latin typeface="Corbel"/>
                <a:ea typeface="+mj-lt"/>
                <a:cs typeface="+mj-lt"/>
              </a:rPr>
              <a:t>Цель: </a:t>
            </a:r>
            <a:br>
              <a:rPr lang="ru-RU" sz="2800" b="1">
                <a:latin typeface="Corbel"/>
                <a:ea typeface="+mj-lt"/>
                <a:cs typeface="+mj-lt"/>
              </a:rPr>
            </a:br>
            <a:r>
              <a:rPr lang="ru-RU" sz="2800" b="1">
                <a:latin typeface="Corbel"/>
                <a:ea typeface="+mj-lt"/>
                <a:cs typeface="+mj-lt"/>
              </a:rPr>
              <a:t>доказать, что</a:t>
            </a:r>
            <a:br>
              <a:rPr lang="ru-RU" sz="2800" b="1">
                <a:latin typeface="Corbel"/>
                <a:ea typeface="+mj-lt"/>
                <a:cs typeface="+mj-lt"/>
              </a:rPr>
            </a:br>
            <a:r>
              <a:rPr lang="ru-RU" sz="2800" b="1">
                <a:latin typeface="Corbel"/>
                <a:ea typeface="+mj-lt"/>
                <a:cs typeface="+mj-lt"/>
              </a:rPr>
              <a:t>вода принимает форму того предмета, в котором находится, а на ровном месте расползается лужицей.</a:t>
            </a:r>
            <a:endParaRPr lang="ru-RU" sz="2800" b="1">
              <a:latin typeface="Corbel"/>
            </a:endParaRPr>
          </a:p>
        </p:txBody>
      </p:sp>
      <p:pic>
        <p:nvPicPr>
          <p:cNvPr id="5" name="Рисунок 5" descr="Изображение выглядит как человек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D2EF8CF-AEF0-44B4-B8E4-AC6625A63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22856" y="750330"/>
            <a:ext cx="4121701" cy="5573002"/>
          </a:xfrm>
        </p:spPr>
      </p:pic>
      <p:pic>
        <p:nvPicPr>
          <p:cNvPr id="6" name="Рисунок 6" descr="Изображение выглядит как человек, маленький, девочка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B4DF0B3-FEF3-422B-A9FC-736DB6C19E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731856" y="745339"/>
            <a:ext cx="4337362" cy="5640491"/>
          </a:xfrm>
        </p:spPr>
      </p:pic>
    </p:spTree>
    <p:extLst>
      <p:ext uri="{BB962C8B-B14F-4D97-AF65-F5344CB8AC3E}">
        <p14:creationId xmlns:p14="http://schemas.microsoft.com/office/powerpoint/2010/main" xmlns="" val="378586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62304-DA60-4C31-9E2B-E22F8DA75F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4AE1EFF-264A-4A42-BEA1-0E875F40D7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5DB23C2B-2054-4D8B-9E98-9190F8E05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8797B5BC-9873-45F9-97D6-298FB5AF08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850AF4-F564-4396-8315-ADF03BB63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260" y="1683144"/>
            <a:ext cx="2774922" cy="34917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spc="-60" err="1"/>
              <a:t>Использовать</a:t>
            </a:r>
            <a:r>
              <a:rPr lang="en-US" sz="3300" spc="-60"/>
              <a:t> </a:t>
            </a:r>
            <a:r>
              <a:rPr lang="en-US" sz="3300" spc="-60" err="1"/>
              <a:t>пособие</a:t>
            </a:r>
            <a:r>
              <a:rPr lang="en-US" sz="3300" spc="-60"/>
              <a:t> лэпбук можно </a:t>
            </a:r>
            <a:r>
              <a:rPr lang="en-US" sz="3300" spc="-60" err="1"/>
              <a:t>как</a:t>
            </a:r>
            <a:r>
              <a:rPr lang="en-US" sz="3300" spc="-60"/>
              <a:t> </a:t>
            </a:r>
            <a:r>
              <a:rPr lang="en-US" sz="3300" spc="-60" err="1"/>
              <a:t>на</a:t>
            </a:r>
            <a:r>
              <a:rPr lang="en-US" sz="3300" spc="-60"/>
              <a:t> </a:t>
            </a:r>
            <a:r>
              <a:rPr lang="en-US" sz="3300" spc="-60" err="1"/>
              <a:t>занятиях</a:t>
            </a:r>
            <a:r>
              <a:rPr lang="en-US" sz="3300" spc="-60"/>
              <a:t>, </a:t>
            </a:r>
            <a:r>
              <a:rPr lang="en-US" sz="3300" spc="-60" err="1"/>
              <a:t>так</a:t>
            </a:r>
            <a:r>
              <a:rPr lang="en-US" sz="3300" spc="-60"/>
              <a:t> и </a:t>
            </a:r>
            <a:r>
              <a:rPr lang="en-US" sz="3300" spc="-60" err="1"/>
              <a:t>дома</a:t>
            </a:r>
            <a:r>
              <a:rPr lang="en-US" sz="3300" spc="-60"/>
              <a:t> </a:t>
            </a:r>
            <a:r>
              <a:rPr lang="en-US" sz="3300" spc="-60" err="1"/>
              <a:t>для</a:t>
            </a:r>
            <a:r>
              <a:rPr lang="en-US" sz="3300" spc="-60"/>
              <a:t>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624E041-128F-4D64-AC59-26F5D8E13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0927" y="762992"/>
            <a:ext cx="7303112" cy="60221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182880">
              <a:buFont typeface="Wingdings 2" pitchFamily="18" charset="2"/>
              <a:buChar char=""/>
            </a:pPr>
            <a:endParaRPr lang="en-US" sz="15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buFont typeface="Wingdings 2" pitchFamily="18" charset="2"/>
              <a:buChar char="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ознакомления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«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водными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темами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(«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Свойства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воды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», «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Круговорот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воды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природе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», «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Кто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живёт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воде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», </a:t>
            </a:r>
            <a:r>
              <a:rPr lang="en-US" b="1" dirty="0">
                <a:solidFill>
                  <a:schemeClr val="tx1"/>
                </a:solidFill>
              </a:rPr>
              <a:t>"</a:t>
            </a:r>
            <a:r>
              <a:rPr lang="en-US" b="1" dirty="0" err="1">
                <a:solidFill>
                  <a:schemeClr val="tx1"/>
                </a:solidFill>
                <a:ea typeface="+mn-lt"/>
                <a:cs typeface="+mn-lt"/>
              </a:rPr>
              <a:t>Как</a:t>
            </a:r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b="1" dirty="0" err="1">
                <a:solidFill>
                  <a:schemeClr val="tx1"/>
                </a:solidFill>
                <a:ea typeface="+mn-lt"/>
                <a:cs typeface="+mn-lt"/>
              </a:rPr>
              <a:t>беречь</a:t>
            </a:r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b="1" dirty="0" err="1">
                <a:solidFill>
                  <a:schemeClr val="tx1"/>
                </a:solidFill>
                <a:ea typeface="+mn-lt"/>
                <a:cs typeface="+mn-lt"/>
              </a:rPr>
              <a:t>воду</a:t>
            </a:r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"</a:t>
            </a:r>
            <a:r>
              <a:rPr lang="en-US" b="1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др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.),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285750" indent="-182880">
              <a:buFont typeface="Wingdings 2" pitchFamily="18" charset="2"/>
              <a:buChar char="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отработки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изученного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материала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marL="285750" indent="-182880">
              <a:buFont typeface="Wingdings 2" pitchFamily="18" charset="2"/>
              <a:buChar char="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закрепления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полученных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знаний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  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Исходя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из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направлений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применения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лэпбука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можно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сделать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вывод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что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его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основе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можно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планировать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НОД,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используя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загадки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пословицы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актуализации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имеющихся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знаний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игры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работу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тематическими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картинками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освоения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нового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материала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творческие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задания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для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закрепления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изученного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Кроме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того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лэпбук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может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быть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способом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организовать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самостоятельную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деятельность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детей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indent="-182880">
              <a:buFont typeface="Wingdings 2" pitchFamily="18" charset="2"/>
              <a:buChar char=""/>
            </a:pPr>
            <a:endParaRPr lang="en-US" sz="15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665C2FCD-09A4-4B4B-AA73-F330DFE91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42872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DB8424AB-D56B-4256-866A-5B54DE93C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FC999C28-AD33-4EB7-A5F1-C06D10A5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xmlns="" id="{07CBBDD0-4420-4A50-96AB-392F9B97CF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465BA403-54B9-4A0B-BC79-028C495C03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A44AE87-F5BA-4CB8-9E02-F85B46E0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700" y="2209799"/>
            <a:ext cx="7090980" cy="31202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b="1" spc="-100" dirty="0" err="1" smtClean="0">
                <a:solidFill>
                  <a:schemeClr val="tx1"/>
                </a:solidFill>
                <a:latin typeface="Corbel"/>
                <a:cs typeface="Calibri"/>
              </a:rPr>
              <a:t>Вода</a:t>
            </a:r>
            <a:r>
              <a:rPr lang="en-US" sz="2400" b="1" spc="-100" dirty="0" smtClean="0">
                <a:solidFill>
                  <a:schemeClr val="tx1"/>
                </a:solidFill>
                <a:latin typeface="Corbel"/>
                <a:cs typeface="Calibri"/>
              </a:rPr>
              <a:t> - </a:t>
            </a:r>
            <a:r>
              <a:rPr lang="en-US" sz="2400" b="1" spc="-100" dirty="0" err="1" smtClean="0">
                <a:solidFill>
                  <a:schemeClr val="tx1"/>
                </a:solidFill>
                <a:latin typeface="Corbel"/>
                <a:cs typeface="Calibri"/>
              </a:rPr>
              <a:t>самое</a:t>
            </a:r>
            <a:r>
              <a:rPr lang="en-US" sz="2400" b="1" spc="-100" dirty="0" smtClean="0">
                <a:solidFill>
                  <a:schemeClr val="tx1"/>
                </a:solidFill>
                <a:latin typeface="Corbel"/>
                <a:cs typeface="Calibri"/>
              </a:rPr>
              <a:t> </a:t>
            </a:r>
            <a:r>
              <a:rPr lang="en-US" sz="2400" b="1" spc="-100" dirty="0" err="1" smtClean="0">
                <a:solidFill>
                  <a:schemeClr val="tx1"/>
                </a:solidFill>
                <a:latin typeface="Corbel"/>
                <a:cs typeface="Calibri"/>
              </a:rPr>
              <a:t>распространенное</a:t>
            </a:r>
            <a:r>
              <a:rPr lang="ru-RU" sz="2400" b="1" spc="-100" dirty="0" smtClean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400" b="1" spc="-100" dirty="0" err="1" smtClean="0">
                <a:solidFill>
                  <a:schemeClr val="tx1"/>
                </a:solidFill>
                <a:latin typeface="Corbel"/>
                <a:cs typeface="Calibri"/>
              </a:rPr>
              <a:t>вещество</a:t>
            </a:r>
            <a:r>
              <a:rPr lang="en-US" sz="2400" b="1" spc="-100" dirty="0" smtClean="0">
                <a:solidFill>
                  <a:schemeClr val="tx1"/>
                </a:solidFill>
                <a:latin typeface="Corbel"/>
                <a:cs typeface="Calibri"/>
              </a:rPr>
              <a:t> </a:t>
            </a:r>
            <a:r>
              <a:rPr lang="en-US" sz="2400" b="1" spc="-100" dirty="0" err="1" smtClean="0">
                <a:solidFill>
                  <a:schemeClr val="tx1"/>
                </a:solidFill>
                <a:latin typeface="Corbel"/>
                <a:cs typeface="Calibri"/>
              </a:rPr>
              <a:t>на</a:t>
            </a:r>
            <a:r>
              <a:rPr lang="en-US" sz="2400" b="1" spc="-100" dirty="0" smtClean="0">
                <a:solidFill>
                  <a:schemeClr val="tx1"/>
                </a:solidFill>
                <a:latin typeface="Corbel"/>
                <a:cs typeface="Calibri"/>
              </a:rPr>
              <a:t> </a:t>
            </a:r>
            <a:r>
              <a:rPr lang="en-US" sz="2400" b="1" spc="-100" dirty="0" err="1" smtClean="0">
                <a:solidFill>
                  <a:schemeClr val="tx1"/>
                </a:solidFill>
                <a:latin typeface="Corbel"/>
                <a:cs typeface="Calibri"/>
              </a:rPr>
              <a:t>Земле</a:t>
            </a:r>
            <a:r>
              <a:rPr lang="en-US" sz="2800" b="1" spc="-100" dirty="0" smtClean="0">
                <a:solidFill>
                  <a:schemeClr val="tx1"/>
                </a:solidFill>
                <a:latin typeface="Corbel"/>
                <a:cs typeface="Calibri"/>
              </a:rPr>
              <a:t>!</a:t>
            </a:r>
            <a:r>
              <a:rPr lang="en-US" sz="2800" spc="-100" dirty="0">
                <a:latin typeface="Corbel"/>
              </a:rPr>
              <a:t/>
            </a:r>
            <a:br>
              <a:rPr lang="en-US" sz="2800" spc="-100" dirty="0">
                <a:latin typeface="Corbel"/>
              </a:rPr>
            </a:b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С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целью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создания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 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условий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для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развития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познавательной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активности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,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расширения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и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углубления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знаний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о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воде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,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её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свойствах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,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состояниях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...,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путем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совершенствования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 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исследовательских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способностей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в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ходе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экспериментальной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деятельности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дошкольников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 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был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</a:t>
            </a:r>
            <a:r>
              <a:rPr lang="en-US" sz="2800" spc="-100" dirty="0" err="1">
                <a:solidFill>
                  <a:schemeClr val="tx1"/>
                </a:solidFill>
                <a:latin typeface="Corbel"/>
                <a:cs typeface="Calibri"/>
              </a:rPr>
              <a:t>сделан</a:t>
            </a:r>
            <a:r>
              <a:rPr lang="en-US" sz="2800" spc="-100" dirty="0">
                <a:solidFill>
                  <a:schemeClr val="tx1"/>
                </a:solidFill>
                <a:latin typeface="Corbel"/>
                <a:cs typeface="Calibri"/>
              </a:rPr>
              <a:t> ЛЭПБУК "ВОДА"</a:t>
            </a:r>
            <a:endParaRPr lang="ru-RU" sz="2800" dirty="0">
              <a:solidFill>
                <a:schemeClr val="tx1"/>
              </a:solidFill>
              <a:latin typeface="Corbel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xmlns="" id="{DC8C6883-513A-4FE8-8B55-7AA2A13A9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xmlns="" id="{F7A2E454-45CD-4BC3-AAFF-D0A20AE99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7990" y="759992"/>
            <a:ext cx="4133983" cy="53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27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0A80E7-CACD-4DBA-822B-6FE13826F10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606914"/>
            <a:ext cx="11067780" cy="1875586"/>
          </a:xfrm>
        </p:spPr>
        <p:txBody>
          <a:bodyPr>
            <a:normAutofit/>
          </a:bodyPr>
          <a:lstStyle/>
          <a:p>
            <a:pPr algn="ctr"/>
            <a:r>
              <a:rPr lang="ru-RU" sz="9000">
                <a:solidFill>
                  <a:schemeClr val="tx1"/>
                </a:solidFill>
                <a:latin typeface="Times New Roman"/>
                <a:cs typeface="Times New Roman"/>
              </a:rPr>
              <a:t>Спасибо  за </a:t>
            </a:r>
            <a:endParaRPr lang="ru-RU" sz="900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8D3BB5-1880-4E34-8690-12B6FF56504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19509" y="4065677"/>
            <a:ext cx="10909539" cy="2295525"/>
          </a:xfrm>
        </p:spPr>
        <p:txBody>
          <a:bodyPr>
            <a:normAutofit/>
          </a:bodyPr>
          <a:lstStyle/>
          <a:p>
            <a:pPr algn="ctr"/>
            <a:r>
              <a:rPr lang="ru-RU" sz="9600">
                <a:solidFill>
                  <a:schemeClr val="tx1"/>
                </a:solidFill>
                <a:latin typeface="Times New Roman"/>
                <a:cs typeface="Times New Roman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4383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B8424AB-D56B-4256-866A-5B54DE93C2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999C28-AD33-4EB7-A5F1-C06D10A5F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7CBBDD0-4420-4A50-96AB-392F9B97CF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65BA403-54B9-4A0B-BC79-028C495C03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4AE302-953F-4BD4-B227-0A34F931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838" y="3225014"/>
            <a:ext cx="6671918" cy="352843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Задачи:</a:t>
            </a:r>
            <a:endParaRPr lang="ru-RU" sz="2400" b="1">
              <a:solidFill>
                <a:schemeClr val="tx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Систематизировать и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закрепить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представление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детей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о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воде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о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круговороте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воды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в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природе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.</a:t>
            </a:r>
            <a:endParaRPr lang="en-US" sz="2400" b="1">
              <a:solidFill>
                <a:schemeClr val="tx1"/>
              </a:solidFill>
            </a:endParaRPr>
          </a:p>
          <a:p>
            <a:pPr algn="just"/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Способствовать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формированию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представлений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о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воде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как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среде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обитания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растений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животных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человека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.</a:t>
            </a:r>
            <a:endParaRPr lang="en-US" sz="2400" b="1">
              <a:solidFill>
                <a:schemeClr val="tx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Развивать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речевые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и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познавательные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способности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дошкольников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в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ходе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заучивания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стихотворений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пословиц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отгадывание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загадок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.</a:t>
            </a:r>
            <a:endParaRPr lang="en-US" sz="2400" b="1">
              <a:solidFill>
                <a:schemeClr val="tx1"/>
              </a:solidFill>
            </a:endParaRPr>
          </a:p>
          <a:p>
            <a:pPr algn="just"/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Развивать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мышление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внимание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память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умение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устанавливать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причинно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–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следственные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связи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делать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выводы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.</a:t>
            </a:r>
            <a:endParaRPr lang="en-US" sz="2400" b="1">
              <a:solidFill>
                <a:schemeClr val="tx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Воспитывать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у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детей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бережное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и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осознанное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отношение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к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воде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;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эмоциональный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отклик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, </a:t>
            </a:r>
            <a:r>
              <a:rPr lang="en-US" sz="2400" b="1" spc="-100" err="1">
                <a:solidFill>
                  <a:schemeClr val="tx1"/>
                </a:solidFill>
                <a:ea typeface="+mj-lt"/>
                <a:cs typeface="+mj-lt"/>
              </a:rPr>
              <a:t>любознательность</a:t>
            </a:r>
            <a:r>
              <a:rPr lang="en-US" sz="2400" b="1" spc="-100">
                <a:solidFill>
                  <a:schemeClr val="tx1"/>
                </a:solidFill>
                <a:ea typeface="+mj-lt"/>
                <a:cs typeface="+mj-lt"/>
              </a:rPr>
              <a:t>.</a:t>
            </a:r>
            <a:endParaRPr lang="en-US" sz="2400" b="1">
              <a:solidFill>
                <a:schemeClr val="tx1"/>
              </a:solidFill>
            </a:endParaRPr>
          </a:p>
          <a:p>
            <a:endParaRPr lang="en-US" sz="5900" spc="-1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8C6883-513A-4FE8-8B55-7AA2A13A9B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Рисунок 3" descr="Изображение выглядит как человек, внутренний, ребенок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7E11401-F27D-4D7E-A746-32AA4AB90B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312" y="176589"/>
            <a:ext cx="4550926" cy="65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2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AD1C178A-4E02-4D54-A125-73464D78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55" y="1123837"/>
            <a:ext cx="3306915" cy="4788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Составляющие лэпбука: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Состояние воды в природных условиях.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Пословицы и загадки о воде.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Как человек использует воду?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Игра «Угадай какая сказка?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Опыты с водой.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Игра «Круговорот воды в природе».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Кто живет в воде?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Игра «Что лишнее в пруду?»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Сказки о воде. </a:t>
            </a:r>
            <a:endParaRPr lang="ru-RU" sz="2100" b="1">
              <a:solidFill>
                <a:srgbClr val="002060"/>
              </a:solidFill>
              <a:latin typeface="Times New Roman"/>
              <a:cs typeface="Times New Roman"/>
            </a:endParaRPr>
          </a:p>
          <a:p>
            <a:r>
              <a:rPr lang="ru-RU" sz="2100" b="1">
                <a:solidFill>
                  <a:srgbClr val="002060"/>
                </a:solidFill>
                <a:latin typeface="Times New Roman"/>
                <a:ea typeface="+mj-lt"/>
                <a:cs typeface="+mj-lt"/>
              </a:rPr>
              <a:t>• Правила поведения на воде.</a:t>
            </a:r>
            <a:endParaRPr lang="ru-RU" sz="2100" b="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13" name="Рисунок 14" descr="Изображение выглядит как человек, ребенок, девочка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5486C88-2F35-4BD7-B9B7-09B411B07D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37233" y="612086"/>
            <a:ext cx="4222341" cy="5835111"/>
          </a:xfrm>
        </p:spPr>
      </p:pic>
      <p:pic>
        <p:nvPicPr>
          <p:cNvPr id="15" name="Рисунок 15" descr="Изображение выглядит как ребенок, человек, мальчи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5243C40-3180-405D-BCE0-F2B97E37DF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818120" y="614910"/>
            <a:ext cx="4322984" cy="5872593"/>
          </a:xfrm>
        </p:spPr>
      </p:pic>
    </p:spTree>
    <p:extLst>
      <p:ext uri="{BB962C8B-B14F-4D97-AF65-F5344CB8AC3E}">
        <p14:creationId xmlns:p14="http://schemas.microsoft.com/office/powerpoint/2010/main" xmlns="" val="14162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BD69E464-8284-421B-9BA3-1E0DBF5282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551" y="176555"/>
            <a:ext cx="4914180" cy="6576776"/>
          </a:xfrm>
          <a:prstGeom prst="rect">
            <a:avLst/>
          </a:prstGeom>
        </p:spPr>
      </p:pic>
      <p:pic>
        <p:nvPicPr>
          <p:cNvPr id="3" name="Рисунок 3" descr="Изображение выглядит как закрытый, фотография, мног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E25EC12-B2E7-4B59-BAE5-5F037DE983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1456" y="114206"/>
            <a:ext cx="5934972" cy="658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4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111D73E-7FEC-45F4-A5AB-17BEBB932C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042" y="79739"/>
            <a:ext cx="4971689" cy="6784786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FA617D9-3170-4A69-80AA-E1AE3C1B3F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2287" y="84276"/>
            <a:ext cx="4842294" cy="67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73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xmlns="" id="{698349E3-9F2B-48BF-9236-BA6406F6FF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778" y="63137"/>
            <a:ext cx="4741653" cy="6688591"/>
          </a:xfrm>
          <a:prstGeom prst="rect">
            <a:avLst/>
          </a:prstGeom>
        </p:spPr>
      </p:pic>
      <p:pic>
        <p:nvPicPr>
          <p:cNvPr id="3" name="Рисунок 3" descr="Изображение выглядит как много, другой, закрыты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261F00DF-4A1E-4DBE-B525-537511D812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85759" y="56486"/>
            <a:ext cx="6438180" cy="686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4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держит, холодильник, коричневы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1D3BFD5-EE82-4A1C-97D0-E22EB00093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835" y="53996"/>
            <a:ext cx="3206515" cy="3323916"/>
          </a:xfrm>
          <a:prstGeom prst="rect">
            <a:avLst/>
          </a:prstGeom>
        </p:spPr>
      </p:pic>
      <p:pic>
        <p:nvPicPr>
          <p:cNvPr id="3" name="Рисунок 3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57D64F9-1FC2-410A-A37C-3FF561A89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996" r="3179"/>
          <a:stretch/>
        </p:blipFill>
        <p:spPr>
          <a:xfrm rot="5400000">
            <a:off x="240900" y="3405390"/>
            <a:ext cx="3538652" cy="339406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9FA9F149-016A-4B3C-B823-5B7C558F5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98" t="3497" r="-1064" b="3147"/>
          <a:stretch/>
        </p:blipFill>
        <p:spPr>
          <a:xfrm rot="5400000">
            <a:off x="3033018" y="1392623"/>
            <a:ext cx="5976694" cy="4057797"/>
          </a:xfrm>
          <a:prstGeom prst="rect">
            <a:avLst/>
          </a:prstGeom>
        </p:spPr>
      </p:pic>
      <p:pic>
        <p:nvPicPr>
          <p:cNvPr id="2" name="Рисунок 2" descr="Изображение выглядит как фотография, стол, закрытый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14BC174-FDD6-458C-BA6D-4B8BA49E60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12876" y="1255609"/>
            <a:ext cx="3784865" cy="417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6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закрытый, фотография, мног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51E742D-79F1-44DA-943E-AB8438D215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2702" y="1841100"/>
            <a:ext cx="6495689" cy="5016101"/>
          </a:xfrm>
          <a:prstGeom prst="rect">
            <a:avLst/>
          </a:prstGeom>
        </p:spPr>
      </p:pic>
      <p:pic>
        <p:nvPicPr>
          <p:cNvPr id="4" name="Рисунок 4" descr="Изображение выглядит как фотография, множество, много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C987C4B-BD25-4FFC-8532-D0EF7D8E65F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3260" y="-5303"/>
            <a:ext cx="6049993" cy="479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6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</Words>
  <Application>Microsoft Office PowerPoint</Application>
  <PresentationFormat>Произвольный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Frame</vt:lpstr>
      <vt:lpstr>Дидактическое пособие ЛЭПБУК  "ВОДА".</vt:lpstr>
      <vt:lpstr>Вода - самое распространенное вещество на Земле! С целью создания условий для развития познавательной активности, расширения и углубления знаний о воде, её свойствах, состояниях..., путем совершенствования  исследовательских способностей в ходе экспериментальной деятельности дошкольников был сделан ЛЭПБУК "ВОДА"</vt:lpstr>
      <vt:lpstr>Задачи: Систематизировать и закрепить представление детей о воде, о круговороте воды в природе. Способствовать формированию представлений о воде, как среде обитания растений, животных, человека. Развивать речевые и познавательные способности дошкольников в ходе заучивания стихотворений, пословиц, отгадывание загадок. Развивать мышление, внимание, память, умение устанавливать причинно – следственные связи, делать выводы. Воспитывать у детей бережное и осознанное отношение к воде; эмоциональный отклик, любознательность. </vt:lpstr>
      <vt:lpstr>Составляющие лэпбука:  • Состояние воды в природных условиях.  • Пословицы и загадки о воде.  • Как человек использует воду?  • Игра «Угадай какая сказка?  • Опыты с водой.  • Игра «Круговорот воды в природе».  • Кто живет в воде?  • Игра «Что лишнее в пруду?»  • Сказки о воде.  • Правила поведения на воде.</vt:lpstr>
      <vt:lpstr>Слайд 5</vt:lpstr>
      <vt:lpstr>Слайд 6</vt:lpstr>
      <vt:lpstr>Слайд 7</vt:lpstr>
      <vt:lpstr>Слайд 8</vt:lpstr>
      <vt:lpstr>Слайд 9</vt:lpstr>
      <vt:lpstr>Слайд 10</vt:lpstr>
      <vt:lpstr>Игра  "Круговорот воды в природе". Цель: Развивать у детей желание применять полученные знания, способствовать развитию интереса к познанию окружающего мира.</vt:lpstr>
      <vt:lpstr>Слайд 12</vt:lpstr>
      <vt:lpstr>Дети с удовольствием собирают  материала для экспериментиро-вания.</vt:lpstr>
      <vt:lpstr>«Как снег, лёд превращаются в воду».  Цель: дать представление о том, что снег, лёд в тепле тают, становятся водой. </vt:lpstr>
      <vt:lpstr>«Вода нужна всем».   Цель: формирование представление детей о роли воды в жизни растений.</vt:lpstr>
      <vt:lpstr> «Вода меняет свой цвет».  Цель: помочь выявить свойства воды (может окрашиваться в разные цвета). </vt:lpstr>
      <vt:lpstr>«У воды нет запаха, цвета, вкуса».  Цель: подвести детей к пониманию, что вода не имеет запаха; цвета (бесцветная);  вкуса (безвкусная).</vt:lpstr>
      <vt:lpstr>"Вода не имеет формы".  Цель:  доказать, что вода принимает форму того предмета, в котором находится, а на ровном месте расползается лужицей.</vt:lpstr>
      <vt:lpstr>Использовать пособие лэпбук можно как на занятиях, так и дома для:</vt:lpstr>
      <vt:lpstr>Спасибо  за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xxx</cp:lastModifiedBy>
  <cp:revision>33</cp:revision>
  <dcterms:created xsi:type="dcterms:W3CDTF">2021-01-29T12:22:42Z</dcterms:created>
  <dcterms:modified xsi:type="dcterms:W3CDTF">2021-02-07T12:41:04Z</dcterms:modified>
</cp:coreProperties>
</file>