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2" r:id="rId5"/>
    <p:sldId id="261" r:id="rId6"/>
    <p:sldId id="260" r:id="rId7"/>
    <p:sldId id="281" r:id="rId8"/>
    <p:sldId id="265" r:id="rId9"/>
    <p:sldId id="274" r:id="rId10"/>
    <p:sldId id="275" r:id="rId11"/>
    <p:sldId id="267" r:id="rId12"/>
    <p:sldId id="269" r:id="rId13"/>
    <p:sldId id="270" r:id="rId14"/>
    <p:sldId id="271" r:id="rId15"/>
    <p:sldId id="266" r:id="rId16"/>
    <p:sldId id="277" r:id="rId17"/>
    <p:sldId id="268" r:id="rId18"/>
    <p:sldId id="276" r:id="rId19"/>
    <p:sldId id="278" r:id="rId20"/>
    <p:sldId id="279" r:id="rId21"/>
    <p:sldId id="282" r:id="rId22"/>
    <p:sldId id="285" r:id="rId23"/>
    <p:sldId id="280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69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A2D31-28FA-4787-AE9D-6AC16B4F95BC}" type="datetimeFigureOut">
              <a:rPr lang="ru-RU"/>
              <a:pPr>
                <a:defRPr/>
              </a:pPr>
              <a:t>18.06.2018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F9CD0-0AD5-4DD5-947E-305F6022D3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E4BF6-0E3F-4B29-B750-B5164BFF06BA}" type="datetimeFigureOut">
              <a:rPr lang="ru-RU"/>
              <a:pPr>
                <a:defRPr/>
              </a:pPr>
              <a:t>18.06.2018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327D-FF90-4DB4-8576-79DE047BB0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B82A8-B622-4E0D-A226-2462BA1D09B1}" type="datetimeFigureOut">
              <a:rPr lang="ru-RU"/>
              <a:pPr>
                <a:defRPr/>
              </a:pPr>
              <a:t>18.06.2018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B7F31-0DC9-4D81-BC14-DA8BB2FFD2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637B1-8B7D-4DC3-A1CA-5B06CCD0BBFE}" type="datetimeFigureOut">
              <a:rPr lang="ru-RU"/>
              <a:pPr>
                <a:defRPr/>
              </a:pPr>
              <a:t>18.06.2018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C49A6-423E-4C02-96C3-2D36354818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3BCB8-1FD5-44F0-940F-958A1FF69F45}" type="datetimeFigureOut">
              <a:rPr lang="ru-RU"/>
              <a:pPr>
                <a:defRPr/>
              </a:pPr>
              <a:t>18.06.2018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B33B2-DD18-4C87-AC59-CB1FBA61DB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F8BCC-C1E1-435E-B290-8D746FC9BE9A}" type="datetimeFigureOut">
              <a:rPr lang="ru-RU"/>
              <a:pPr>
                <a:defRPr/>
              </a:pPr>
              <a:t>18.06.2018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D3E9A-B608-45F0-85CE-D545CD2038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C3A4A-0C6A-4D52-9D53-8BF40EC785A3}" type="datetimeFigureOut">
              <a:rPr lang="ru-RU"/>
              <a:pPr>
                <a:defRPr/>
              </a:pPr>
              <a:t>18.06.2018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9FF88-8044-464E-8799-B2ECB9F649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68B8A7-6889-4D2D-8597-1BE48B5CD326}" type="datetimeFigureOut">
              <a:rPr lang="ru-RU"/>
              <a:pPr>
                <a:defRPr/>
              </a:pPr>
              <a:t>18.06.2018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6678D-0B84-4A77-AA28-585FE039A0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9F991-6251-41EE-83AA-E43F4BCE8125}" type="datetimeFigureOut">
              <a:rPr lang="ru-RU"/>
              <a:pPr>
                <a:defRPr/>
              </a:pPr>
              <a:t>18.06.2018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EB083-1B50-44CD-BB6E-2C04715A7B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1BFAC-E8FA-47FD-9B0D-3EC0E723BAAD}" type="datetimeFigureOut">
              <a:rPr lang="ru-RU"/>
              <a:pPr>
                <a:defRPr/>
              </a:pPr>
              <a:t>18.06.2018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C7FC0-B417-4D9B-8DDC-678AC2D819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18F799-DB94-4134-B13C-CA16EC0A2868}" type="datetimeFigureOut">
              <a:rPr lang="ru-RU"/>
              <a:pPr>
                <a:defRPr/>
              </a:pPr>
              <a:t>18.06.2018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0E459-DC38-4FD6-AA9D-02CCBD5D63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2A7719-1938-4DB4-9B04-824E82ACE245}" type="datetimeFigureOut">
              <a:rPr lang="ru-RU"/>
              <a:pPr>
                <a:defRPr/>
              </a:pPr>
              <a:t>18.06.2018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BD24AD-DF78-4C17-939E-263C93E7D1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 thruBlk="1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lobex\Шаблоны для PowerPoint\#0040\Components\SC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522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5"/>
          <p:cNvSpPr txBox="1">
            <a:spLocks noChangeArrowheads="1"/>
          </p:cNvSpPr>
          <p:nvPr/>
        </p:nvSpPr>
        <p:spPr bwMode="auto">
          <a:xfrm>
            <a:off x="683568" y="29522"/>
            <a:ext cx="81438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dirty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"Режиссерские игры </a:t>
            </a:r>
          </a:p>
          <a:p>
            <a:pPr algn="ctr"/>
            <a:r>
              <a:rPr lang="ru-RU" sz="3600" b="1" dirty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речевому развитию </a:t>
            </a:r>
          </a:p>
          <a:p>
            <a:pPr algn="ctr"/>
            <a:r>
              <a:rPr lang="ru-RU" sz="3600" b="1" dirty="0">
                <a:ln w="11430"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дошкольников"</a:t>
            </a:r>
            <a:endParaRPr lang="ru-RU" sz="3600" b="1" dirty="0">
              <a:ln w="11430"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19302" y="5310837"/>
            <a:ext cx="55851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dirty="0" smtClean="0">
                <a:latin typeface="Comic Sans MS" pitchFamily="66" charset="0"/>
              </a:rPr>
              <a:t>Подготовили </a:t>
            </a:r>
            <a:r>
              <a:rPr lang="ru-RU" sz="2400" b="1" dirty="0" smtClean="0">
                <a:latin typeface="Comic Sans MS" pitchFamily="66" charset="0"/>
              </a:rPr>
              <a:t>воспитатели </a:t>
            </a:r>
          </a:p>
          <a:p>
            <a:pPr algn="r"/>
            <a:r>
              <a:rPr lang="ru-RU" sz="2400" b="1" dirty="0" smtClean="0">
                <a:latin typeface="Comic Sans MS" pitchFamily="66" charset="0"/>
              </a:rPr>
              <a:t>МБДОУ «Детский сад «Ласточка»:</a:t>
            </a:r>
            <a:endParaRPr lang="ru-RU" sz="2400" b="1" dirty="0" smtClean="0">
              <a:latin typeface="Comic Sans MS" pitchFamily="66" charset="0"/>
            </a:endParaRPr>
          </a:p>
          <a:p>
            <a:pPr algn="r"/>
            <a:r>
              <a:rPr lang="ru-RU" sz="2400" b="1" dirty="0" smtClean="0">
                <a:latin typeface="Comic Sans MS" pitchFamily="66" charset="0"/>
              </a:rPr>
              <a:t>Бессарабова И.И.</a:t>
            </a:r>
          </a:p>
          <a:p>
            <a:pPr algn="r"/>
            <a:r>
              <a:rPr lang="ru-RU" sz="2400" b="1" dirty="0" smtClean="0">
                <a:latin typeface="Comic Sans MS" pitchFamily="66" charset="0"/>
              </a:rPr>
              <a:t>Шашкова Н.Ю. </a:t>
            </a:r>
            <a:endParaRPr lang="ru-RU" sz="24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86794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166843"/>
            <a:ext cx="4572000" cy="5657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200000"/>
              </a:lnSpc>
            </a:pPr>
            <a:endParaRPr lang="ru-RU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37928" y="1169582"/>
            <a:ext cx="58681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u="sng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Режиссёрская игра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является важным видом    деятельности, она необходима для становления и развития игровых навыков. Способствует развитию речи, воображению, мышлению.</a:t>
            </a:r>
          </a:p>
        </p:txBody>
      </p:sp>
    </p:spTree>
    <p:extLst>
      <p:ext uri="{BB962C8B-B14F-4D97-AF65-F5344CB8AC3E}">
        <p14:creationId xmlns:p14="http://schemas.microsoft.com/office/powerpoint/2010/main" val="396863545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05448"/>
            <a:ext cx="7524328" cy="5643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-13498" y="0"/>
            <a:ext cx="939653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i="1" dirty="0" smtClean="0">
                <a:ln w="11430">
                  <a:solidFill>
                    <a:srgbClr val="FFCCFF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по развитию диалогической речи</a:t>
            </a:r>
          </a:p>
          <a:p>
            <a:pPr algn="ctr"/>
            <a:r>
              <a:rPr lang="ru-RU" sz="3200" b="1" i="1" dirty="0" smtClean="0">
                <a:ln w="11430">
                  <a:solidFill>
                    <a:srgbClr val="FFCCFF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«Угадай</a:t>
            </a:r>
            <a:r>
              <a:rPr lang="ru-RU" sz="3200" b="1" i="1" dirty="0">
                <a:ln w="11430">
                  <a:solidFill>
                    <a:srgbClr val="FFCCFF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какой предмет </a:t>
            </a:r>
            <a:r>
              <a:rPr lang="ru-RU" sz="3200" b="1" i="1" dirty="0" smtClean="0">
                <a:ln w="11430">
                  <a:solidFill>
                    <a:srgbClr val="FFCCFF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загадали»</a:t>
            </a:r>
            <a:endParaRPr lang="ru-RU" sz="3200" b="1" dirty="0">
              <a:ln w="11430">
                <a:solidFill>
                  <a:srgbClr val="FFCCFF"/>
                </a:solidFill>
              </a:ln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182299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16632"/>
            <a:ext cx="7344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n w="11430">
                  <a:solidFill>
                    <a:srgbClr val="FFCCFF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по развитию диалогической речи</a:t>
            </a:r>
          </a:p>
          <a:p>
            <a:pPr algn="ctr"/>
            <a:r>
              <a:rPr lang="ru-RU" sz="3200" b="1" i="1" dirty="0">
                <a:ln w="11430">
                  <a:solidFill>
                    <a:srgbClr val="FFCCFF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i="1" dirty="0" smtClean="0">
                <a:ln w="11430">
                  <a:solidFill>
                    <a:srgbClr val="FFCCFF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«Профессии»</a:t>
            </a:r>
            <a:endParaRPr lang="ru-RU" sz="3200" b="1" dirty="0">
              <a:ln w="11430">
                <a:solidFill>
                  <a:srgbClr val="FFCCFF"/>
                </a:solidFill>
              </a:ln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12" y="1872208"/>
            <a:ext cx="6588224" cy="49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97845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31717" y="19168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16632"/>
            <a:ext cx="8964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n w="11430">
                  <a:solidFill>
                    <a:srgbClr val="FFCCFF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Подвижная игра </a:t>
            </a:r>
            <a:r>
              <a:rPr lang="ru-RU" sz="2800" b="1" i="1" dirty="0">
                <a:ln w="11430">
                  <a:solidFill>
                    <a:srgbClr val="FFCCFF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развитию диалогической речи</a:t>
            </a:r>
          </a:p>
          <a:p>
            <a:pPr algn="ctr"/>
            <a:r>
              <a:rPr lang="ru-RU" sz="2800" b="1" i="1" dirty="0">
                <a:ln w="11430">
                  <a:solidFill>
                    <a:srgbClr val="FFCCFF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i="1" dirty="0" smtClean="0">
                <a:ln w="11430">
                  <a:solidFill>
                    <a:srgbClr val="FFCCFF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«Король»</a:t>
            </a:r>
            <a:endParaRPr lang="ru-RU" sz="2800" b="1" dirty="0">
              <a:ln w="11430">
                <a:solidFill>
                  <a:srgbClr val="FFCCFF"/>
                </a:solidFill>
              </a:ln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 descr="D:\ФОТОГРАФИИ\5 группа АРХИВ\5 группа собрание 2015\P10407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98452"/>
            <a:ext cx="6822504" cy="5116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108760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252536" y="116632"/>
            <a:ext cx="93965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n w="11430">
                  <a:solidFill>
                    <a:srgbClr val="FFCCFF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Подвижная игра по развитию </a:t>
            </a:r>
            <a:endParaRPr lang="ru-RU" sz="3200" b="1" i="1" dirty="0" smtClean="0">
              <a:ln w="11430">
                <a:solidFill>
                  <a:srgbClr val="FFCCFF"/>
                </a:solidFill>
              </a:ln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3200" b="1" i="1" dirty="0" smtClean="0">
                <a:ln w="11430">
                  <a:solidFill>
                    <a:srgbClr val="FFCCFF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диалогической </a:t>
            </a:r>
            <a:r>
              <a:rPr lang="ru-RU" sz="3200" b="1" i="1" dirty="0">
                <a:ln w="11430">
                  <a:solidFill>
                    <a:srgbClr val="FFCCFF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речи</a:t>
            </a:r>
          </a:p>
          <a:p>
            <a:pPr algn="ctr"/>
            <a:r>
              <a:rPr lang="ru-RU" sz="3200" b="1" i="1" dirty="0">
                <a:ln w="11430">
                  <a:solidFill>
                    <a:srgbClr val="FFCCFF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i="1" dirty="0" smtClean="0">
                <a:ln w="11430">
                  <a:solidFill>
                    <a:srgbClr val="FFCCFF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«Как живёшь?»</a:t>
            </a:r>
            <a:endParaRPr lang="ru-RU" sz="3200" b="1" dirty="0">
              <a:ln w="11430">
                <a:solidFill>
                  <a:srgbClr val="FFCCFF"/>
                </a:solidFill>
              </a:ln>
              <a:solidFill>
                <a:schemeClr val="bg1">
                  <a:lumMod val="95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86292"/>
            <a:ext cx="6372200" cy="4779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587944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86794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166843"/>
            <a:ext cx="4572000" cy="5657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200000"/>
              </a:lnSpc>
            </a:pPr>
            <a:endParaRPr lang="ru-RU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449709"/>
            <a:ext cx="7416824" cy="3355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Включение родителей в педагогический процесс является важнейшим условием полноценного речевого развития ребенка.</a:t>
            </a:r>
          </a:p>
          <a:p>
            <a:pPr algn="ctr">
              <a:lnSpc>
                <a:spcPct val="150000"/>
              </a:lnSpc>
            </a:pPr>
            <a:endParaRPr lang="ru-RU" sz="24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Нами был разработан цикл мероприятий  по знакомству с профессиями родителей.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445314"/>
            <a:ext cx="50417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Работа с родителями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38295760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267744" y="620688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183" y="-243408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Цикл мероприятий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0" t="14204" r="3940"/>
          <a:stretch/>
        </p:blipFill>
        <p:spPr>
          <a:xfrm>
            <a:off x="1094509" y="1016732"/>
            <a:ext cx="7689274" cy="5230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9" r="25758"/>
          <a:stretch/>
        </p:blipFill>
        <p:spPr>
          <a:xfrm>
            <a:off x="1035109" y="738300"/>
            <a:ext cx="7713891" cy="6084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28" r="16061"/>
          <a:stretch/>
        </p:blipFill>
        <p:spPr>
          <a:xfrm>
            <a:off x="637310" y="794194"/>
            <a:ext cx="8157412" cy="5803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6" r="23636"/>
          <a:stretch/>
        </p:blipFill>
        <p:spPr>
          <a:xfrm>
            <a:off x="637310" y="631063"/>
            <a:ext cx="8226482" cy="5966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103"/>
          <a:stretch/>
        </p:blipFill>
        <p:spPr>
          <a:xfrm>
            <a:off x="824346" y="893377"/>
            <a:ext cx="8229600" cy="5845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6778" r="9544"/>
          <a:stretch/>
        </p:blipFill>
        <p:spPr>
          <a:xfrm>
            <a:off x="715678" y="893377"/>
            <a:ext cx="8049491" cy="5682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850257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11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86794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166843"/>
            <a:ext cx="4572000" cy="5657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200000"/>
              </a:lnSpc>
            </a:pPr>
            <a:endParaRPr lang="ru-RU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1197199"/>
            <a:ext cx="7038528" cy="4545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Родители активно участвовали в организации мини -музеев в нашей группе, таких как : </a:t>
            </a:r>
          </a:p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"Моя  любимая игрушка", </a:t>
            </a:r>
          </a:p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«Пусть поколения помнят", «Школьные годы-золотые годы»</a:t>
            </a:r>
          </a:p>
          <a:p>
            <a:pPr algn="ctr">
              <a:lnSpc>
                <a:spcPct val="150000"/>
              </a:lnSpc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"Военная техника"</a:t>
            </a:r>
          </a:p>
        </p:txBody>
      </p:sp>
    </p:spTree>
    <p:extLst>
      <p:ext uri="{BB962C8B-B14F-4D97-AF65-F5344CB8AC3E}">
        <p14:creationId xmlns:p14="http://schemas.microsoft.com/office/powerpoint/2010/main" val="318566801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86794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166843"/>
            <a:ext cx="4572000" cy="5657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200000"/>
              </a:lnSpc>
            </a:pPr>
            <a:endParaRPr lang="ru-RU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55831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-3657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86794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166843"/>
            <a:ext cx="4572000" cy="5657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200000"/>
              </a:lnSpc>
            </a:pPr>
            <a:endParaRPr lang="ru-RU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24444082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66799" y="1194911"/>
            <a:ext cx="7000875" cy="43088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Режиссёрская игра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наименее изученный феномен, она обладает исключительно индивидуальным характером, когда малыш, выступая в роли режиссёра и сценариста одновременно, придумывает слова для героев и сам же исполняет их роли, являясь автором и актёром в одном лице.</a:t>
            </a:r>
          </a:p>
          <a:p>
            <a:pPr algn="ctr"/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endParaRPr lang="ru-RU" sz="1400" i="1" dirty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endParaRPr lang="ru-RU" sz="1400" i="1" dirty="0">
              <a:solidFill>
                <a:schemeClr val="bg1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213909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86794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166843"/>
            <a:ext cx="4572000" cy="5657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200000"/>
              </a:lnSpc>
            </a:pPr>
            <a:endParaRPr lang="ru-RU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5" y="248428"/>
            <a:ext cx="9144000" cy="6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334266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888415" y="332656"/>
            <a:ext cx="5367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Праздник День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Матери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14" y="1237750"/>
            <a:ext cx="7812360" cy="5208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9" r="18030"/>
          <a:stretch/>
        </p:blipFill>
        <p:spPr>
          <a:xfrm>
            <a:off x="825139" y="1393079"/>
            <a:ext cx="7495309" cy="4897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260140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979712" y="393692"/>
            <a:ext cx="4844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Выпускной праздник</a:t>
            </a:r>
            <a:endParaRPr lang="ru-RU" sz="36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10811" r="14849"/>
          <a:stretch/>
        </p:blipFill>
        <p:spPr>
          <a:xfrm>
            <a:off x="1116410" y="1196752"/>
            <a:ext cx="6912768" cy="49867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13382"/>
          <a:stretch/>
        </p:blipFill>
        <p:spPr>
          <a:xfrm>
            <a:off x="1187624" y="1176505"/>
            <a:ext cx="6873486" cy="5065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 t="13382"/>
          <a:stretch/>
        </p:blipFill>
        <p:spPr>
          <a:xfrm>
            <a:off x="1187624" y="1196752"/>
            <a:ext cx="7020271" cy="472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554418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10" y="66902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86794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166843"/>
            <a:ext cx="4572000" cy="5657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200000"/>
              </a:lnSpc>
            </a:pPr>
            <a:endParaRPr lang="ru-RU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166843"/>
            <a:ext cx="83529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Ребенок в режиссерских играх проявляет 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творчество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и фантазию, придумывает содержание игры, 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распределяет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роли между игрушками или предметами-заместителями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игрушек.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Ребенок является режиссером в игре. 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В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 режиссерской игре ребенок учится распоряжаться своими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силами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.</a:t>
            </a:r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У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мелая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организация режиссёрской игры, создание необходимых условий для её развития – способствуют усвоению детьми игровых умений и навыков, развитию личности ребёнка</a:t>
            </a:r>
          </a:p>
        </p:txBody>
      </p:sp>
    </p:spTree>
    <p:extLst>
      <p:ext uri="{BB962C8B-B14F-4D97-AF65-F5344CB8AC3E}">
        <p14:creationId xmlns:p14="http://schemas.microsoft.com/office/powerpoint/2010/main" val="1400956821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644468" y="22385"/>
            <a:ext cx="5238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Виды режиссёрской </a:t>
            </a:r>
          </a:p>
          <a:p>
            <a:pPr algn="ctr"/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театральной игры: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2394" y="1268760"/>
            <a:ext cx="7200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настольный театр картинок или устойчивых игрушек; 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театр теней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игры с пальчиковыми картинками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импровизации с куклами бибабо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стенд-книжка с переворачивающимися иллюстрациями сюжета</a:t>
            </a:r>
            <a:r>
              <a:rPr lang="ru-RU" sz="2400" dirty="0">
                <a:latin typeface="Comic Sans MS" pitchFamily="66" charset="0"/>
              </a:rPr>
              <a:t/>
            </a:r>
            <a:br>
              <a:rPr lang="ru-RU" sz="2400" dirty="0">
                <a:latin typeface="Comic Sans MS" pitchFamily="66" charset="0"/>
              </a:rPr>
            </a:br>
            <a:endParaRPr lang="ru-RU" sz="24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ГРАФИИ\5 группа АРХИВ\5 группа ДОБРО дети и собрание\IMG_55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r="5441" b="16220"/>
          <a:stretch/>
        </p:blipFill>
        <p:spPr bwMode="auto">
          <a:xfrm>
            <a:off x="8028" y="188640"/>
            <a:ext cx="8956529" cy="6264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/>
          <a:stretch/>
        </p:blipFill>
        <p:spPr>
          <a:xfrm>
            <a:off x="413055" y="337445"/>
            <a:ext cx="8407417" cy="6291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609560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123728" y="258060"/>
            <a:ext cx="5743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режиссёрской игры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340768"/>
            <a:ext cx="684076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Научить детей свободно общаться, легко вступать в диалог;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Показать, что такое речевой этикет;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Научить детей говорить выразительно, осмысленно, выслушивать собеседников;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Показать детям, что такое «принимать решения», создавая искусственные ситуации, в которых необходимо сделать выбор.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05488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248784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03648" y="188640"/>
            <a:ext cx="6624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Mongolian Baiti" pitchFamily="66" charset="0"/>
              </a:rPr>
              <a:t>Условия организации 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Mongolian Baiti" pitchFamily="66" charset="0"/>
              </a:rPr>
              <a:t>режиссерской игры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159410"/>
            <a:ext cx="70567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Первое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- наличие у ребенка индивидуального пространства для игры.</a:t>
            </a:r>
          </a:p>
          <a:p>
            <a:pPr algn="just">
              <a:lnSpc>
                <a:spcPct val="150000"/>
              </a:lnSpc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Второе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- наличие у ребенка мелкого игрового и неигрового материала. </a:t>
            </a:r>
          </a:p>
          <a:p>
            <a:pPr algn="just">
              <a:lnSpc>
                <a:spcPct val="150000"/>
              </a:lnSpc>
            </a:pP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Третье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условие самое важное - умелое руководство игрой.</a:t>
            </a:r>
          </a:p>
        </p:txBody>
      </p:sp>
    </p:spTree>
    <p:extLst>
      <p:ext uri="{BB962C8B-B14F-4D97-AF65-F5344CB8AC3E}">
        <p14:creationId xmlns:p14="http://schemas.microsoft.com/office/powerpoint/2010/main" val="322487086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971600" y="260648"/>
            <a:ext cx="777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3200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Значение режиссёрской игры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</a:br>
            <a:endParaRPr lang="ru-RU" sz="3200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166843"/>
            <a:ext cx="7200800" cy="4416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buFont typeface="Arial" pitchFamily="34" charset="0"/>
              <a:buChar char="•"/>
            </a:pPr>
            <a:r>
              <a:rPr lang="tt-RU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дети самореализуются;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  <a:p>
            <a:pPr lvl="0" algn="just">
              <a:lnSpc>
                <a:spcPct val="200000"/>
              </a:lnSpc>
              <a:buFont typeface="Arial" pitchFamily="34" charset="0"/>
              <a:buChar char="•"/>
            </a:pPr>
            <a:r>
              <a:rPr lang="tt-RU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у детей активизируются речь, воображение, мышление;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  <a:p>
            <a:pPr lvl="0" algn="just">
              <a:lnSpc>
                <a:spcPct val="200000"/>
              </a:lnSpc>
              <a:buFont typeface="Arial" pitchFamily="34" charset="0"/>
              <a:buChar char="•"/>
            </a:pPr>
            <a:r>
              <a:rPr lang="tt-RU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у детей проявляется самостоятельность, конструктивные способности (планирование деятельности), артистические способности.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785093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lobex\Шаблоны для PowerPoint\#0040\Components\SC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86794" y="2606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solidFill>
                <a:schemeClr val="accent5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166843"/>
            <a:ext cx="4572000" cy="5657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200000"/>
              </a:lnSpc>
            </a:pPr>
            <a:endParaRPr lang="ru-RU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245340"/>
            <a:ext cx="74888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t-RU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В ролевых режиссерских играх ребенок использует речевые выразительные средства для создания образа каждого персонажа: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tt-RU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 меняются интонация,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tt-RU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 громкость,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tt-RU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 темп,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tt-RU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 ритм высказываний,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tt-RU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 логические ударения,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tt-RU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 эмоциональная окрашенность,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tt-RU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 употребление различных суффиксов,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tt-RU" sz="2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  <a:cs typeface="Times New Roman" pitchFamily="18" charset="0"/>
              </a:rPr>
              <a:t> звукоподражаний.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260648"/>
            <a:ext cx="7272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tt-RU" sz="2800" b="1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В режиссерской игре речь — главный компонент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328696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ldre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children</Template>
  <TotalTime>52</TotalTime>
  <Words>394</Words>
  <Application>Microsoft Office PowerPoint</Application>
  <PresentationFormat>Экран (4:3)</PresentationFormat>
  <Paragraphs>69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children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Цикл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</dc:creator>
  <cp:lastModifiedBy>л</cp:lastModifiedBy>
  <cp:revision>8</cp:revision>
  <dcterms:created xsi:type="dcterms:W3CDTF">2018-05-28T17:23:14Z</dcterms:created>
  <dcterms:modified xsi:type="dcterms:W3CDTF">2018-06-18T04:42:42Z</dcterms:modified>
</cp:coreProperties>
</file>