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60" r:id="rId3"/>
    <p:sldId id="272" r:id="rId4"/>
    <p:sldId id="261" r:id="rId5"/>
    <p:sldId id="262" r:id="rId6"/>
    <p:sldId id="265" r:id="rId7"/>
    <p:sldId id="263" r:id="rId8"/>
    <p:sldId id="273" r:id="rId9"/>
    <p:sldId id="266" r:id="rId10"/>
    <p:sldId id="281" r:id="rId11"/>
    <p:sldId id="274" r:id="rId12"/>
    <p:sldId id="271" r:id="rId13"/>
    <p:sldId id="264" r:id="rId14"/>
    <p:sldId id="283" r:id="rId15"/>
    <p:sldId id="275" r:id="rId16"/>
    <p:sldId id="276" r:id="rId17"/>
    <p:sldId id="277" r:id="rId18"/>
    <p:sldId id="267" r:id="rId19"/>
    <p:sldId id="278" r:id="rId20"/>
    <p:sldId id="279" r:id="rId21"/>
    <p:sldId id="280" r:id="rId22"/>
    <p:sldId id="268" r:id="rId23"/>
    <p:sldId id="269" r:id="rId24"/>
    <p:sldId id="284" r:id="rId25"/>
    <p:sldId id="285" r:id="rId26"/>
    <p:sldId id="286" r:id="rId27"/>
    <p:sldId id="287" r:id="rId28"/>
    <p:sldId id="270" r:id="rId29"/>
    <p:sldId id="28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896"/>
    <a:srgbClr val="332319"/>
    <a:srgbClr val="173A8D"/>
    <a:srgbClr val="003374"/>
    <a:srgbClr val="C9A093"/>
    <a:srgbClr val="F1F1F1"/>
    <a:srgbClr val="385592"/>
    <a:srgbClr val="1D3C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60654" autoAdjust="0"/>
  </p:normalViewPr>
  <p:slideViewPr>
    <p:cSldViewPr snapToGrid="0">
      <p:cViewPr>
        <p:scale>
          <a:sx n="66" d="100"/>
          <a:sy n="66" d="100"/>
        </p:scale>
        <p:origin x="-1488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9A6E21-BA26-4226-B218-97669EDF7E41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6D3A2C-B863-4D8A-B899-19D0DBDCB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368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D0EEE-63C5-4749-AAA5-473E52CDC36F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AD06-AAF1-4ED5-BA32-B5B90455FD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5B480-328B-41D8-AD83-FFE31014D001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DB05-DE62-4C54-A73A-98CFE3A2C5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453B-9F64-4479-A0E7-1C55B83040EC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565E-EF88-49C8-B26D-D46869E426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C849-6F0E-4E24-B9B8-32523F2A356A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3A0C-4B6B-40D1-8B42-7589A2B9E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0648-74CF-49E1-BBAB-A51A8D91AF3F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A53B8-0012-4172-9955-C88227A448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1F6D5-B74D-462A-8690-E257FAD53737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876DC-7D1D-4C89-800E-B26FDD173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4B9B0-90BC-4C90-97C4-2B6F4B46D0D3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ED756-1006-40AB-9D64-8654F27B61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ED345-6A25-4C53-89E4-81E93026D698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80D4-413B-4334-AF38-A5A0AEB5AF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DE4B5-5F97-416D-9088-833C866A02C3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95A67-3725-4C56-A392-2366EFEE7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4695-F530-459E-9271-DD175BC16955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2055-DE28-4635-B84F-77FF3EEAC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FA2E-63FA-4D23-BA4B-3942AB66615F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895B-D12B-496A-8D2E-3231257B81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465263"/>
            <a:ext cx="7869237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B13F9D-B29E-463C-B4CB-72848A9E4438}" type="datetimeFigureOut">
              <a:rPr lang="en-US"/>
              <a:pPr>
                <a:defRPr/>
              </a:pPr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BCAF71-6A9E-4E51-82BE-4ED39B86A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658813" y="0"/>
            <a:ext cx="783907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6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/>
          <p:nvPr/>
        </p:nvSpPr>
        <p:spPr>
          <a:xfrm>
            <a:off x="13378" y="0"/>
            <a:ext cx="5254625" cy="2619375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6828" y="189644"/>
            <a:ext cx="4831175" cy="2024897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Мастер- класс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«Инновационные  развивающие книжки для младших дошкольников своими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руками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51230" y="3211046"/>
            <a:ext cx="37927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Подготовили воспитатели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МБДОУ «Детский сад» Ласточка»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Бессарабова И.И.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Шашкова Н.Ю.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3" y="0"/>
            <a:ext cx="7426325" cy="114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 descr="C:\Users\xxx\Desktop\фото дети и книжки\IMG_20190327_170759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259" y="855663"/>
            <a:ext cx="3796876" cy="2847657"/>
          </a:xfrm>
          <a:effectLst>
            <a:softEdge rad="112500"/>
          </a:effectLst>
        </p:spPr>
      </p:pic>
      <p:pic>
        <p:nvPicPr>
          <p:cNvPr id="3075" name="Picture 3" descr="C:\Users\xxx\Desktop\фото дети и книжки\IMG_20190327_120128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340" y="211074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600075" y="735013"/>
            <a:ext cx="75930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Цель пособия:</a:t>
            </a:r>
          </a:p>
          <a:p>
            <a:endParaRPr lang="ru-RU"/>
          </a:p>
          <a:p>
            <a:r>
              <a:rPr lang="ru-RU"/>
              <a:t>Развитие самостоятельности и инициативы воспитанников.</a:t>
            </a:r>
          </a:p>
          <a:p>
            <a:endParaRPr lang="ru-RU"/>
          </a:p>
          <a:p>
            <a:r>
              <a:rPr lang="ru-RU"/>
              <a:t>Познавательных интересов и способностей детей.</a:t>
            </a:r>
          </a:p>
          <a:p>
            <a:endParaRPr lang="ru-RU"/>
          </a:p>
          <a:p>
            <a:r>
              <a:rPr lang="ru-RU"/>
              <a:t>Интеллектуальное развитие на основе практических действий.</a:t>
            </a:r>
          </a:p>
          <a:p>
            <a:endParaRPr lang="ru-RU"/>
          </a:p>
          <a:p>
            <a:r>
              <a:rPr lang="ru-RU"/>
              <a:t>Развитие творческого потенциала воспитанников в игровой деятельности.</a:t>
            </a:r>
          </a:p>
        </p:txBody>
      </p:sp>
      <p:pic>
        <p:nvPicPr>
          <p:cNvPr id="24578" name="Picture 3" descr="C:\Users\xxx\Desktop\764883_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3541713"/>
            <a:ext cx="6716712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5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3"/>
          <p:cNvSpPr>
            <a:spLocks noChangeArrowheads="1"/>
          </p:cNvSpPr>
          <p:nvPr/>
        </p:nvSpPr>
        <p:spPr bwMode="auto">
          <a:xfrm>
            <a:off x="639763" y="250825"/>
            <a:ext cx="787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 dirty="0"/>
              <a:t>Задачи пособия :</a:t>
            </a:r>
          </a:p>
          <a:p>
            <a:pPr>
              <a:buFontTx/>
              <a:buChar char="•"/>
            </a:pPr>
            <a:r>
              <a:rPr lang="ru-RU" dirty="0"/>
              <a:t>Развивать любознательность и познавательную мотивацию</a:t>
            </a:r>
          </a:p>
          <a:p>
            <a:pPr>
              <a:buFontTx/>
              <a:buChar char="•"/>
            </a:pPr>
            <a:r>
              <a:rPr lang="ru-RU" dirty="0"/>
              <a:t>Развивать воображение и творческую активность.</a:t>
            </a:r>
          </a:p>
          <a:p>
            <a:endParaRPr lang="ru-RU" dirty="0"/>
          </a:p>
          <a:p>
            <a:pPr>
              <a:buFontTx/>
              <a:buChar char="•"/>
            </a:pPr>
            <a:r>
              <a:rPr lang="ru-RU" dirty="0"/>
              <a:t>Формировать первичные представления: о себе, других </a:t>
            </a:r>
            <a:r>
              <a:rPr lang="ru-RU" dirty="0" smtClean="0"/>
              <a:t>людях, </a:t>
            </a:r>
            <a:r>
              <a:rPr lang="ru-RU" dirty="0"/>
              <a:t>об </a:t>
            </a:r>
            <a:r>
              <a:rPr lang="ru-RU" dirty="0" smtClean="0"/>
              <a:t>окружающем мире, </a:t>
            </a:r>
            <a:r>
              <a:rPr lang="ru-RU" dirty="0"/>
              <a:t>о свойствах и отношениях объектов окружающего мира (форме, цвете, размере, материале количестве, части и целом. </a:t>
            </a:r>
          </a:p>
          <a:p>
            <a:pPr>
              <a:buFontTx/>
              <a:buChar char="•"/>
            </a:pPr>
            <a:r>
              <a:rPr lang="ru-RU" dirty="0"/>
              <a:t>Обогащать и активизировать словарный запас.</a:t>
            </a:r>
          </a:p>
          <a:p>
            <a:endParaRPr lang="ru-RU" u="sng" dirty="0"/>
          </a:p>
          <a:p>
            <a:pPr>
              <a:buFontTx/>
              <a:buChar char="•"/>
            </a:pPr>
            <a:r>
              <a:rPr lang="ru-RU" dirty="0"/>
              <a:t>Развивать все виды восприятия: зрительное, слуховое, тактильно- двигательное</a:t>
            </a:r>
          </a:p>
          <a:p>
            <a:pPr>
              <a:buFontTx/>
              <a:buChar char="•"/>
            </a:pPr>
            <a:r>
              <a:rPr lang="ru-RU" dirty="0"/>
              <a:t>Совершенствовать координацию рук и глаз.</a:t>
            </a:r>
          </a:p>
        </p:txBody>
      </p:sp>
      <p:pic>
        <p:nvPicPr>
          <p:cNvPr id="5123" name="Picture 3" descr="C:\Users\xxx\Desktop\hello_html_1128979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4449763"/>
            <a:ext cx="6637337" cy="1400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6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56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4"/>
          <p:cNvSpPr>
            <a:spLocks noChangeArrowheads="1"/>
          </p:cNvSpPr>
          <p:nvPr/>
        </p:nvSpPr>
        <p:spPr bwMode="auto">
          <a:xfrm>
            <a:off x="2286000" y="227488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579438" y="457200"/>
            <a:ext cx="82438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Ни для кого не секрет, что развитие мелкой моторики способствует развитию речи у детей. </a:t>
            </a:r>
          </a:p>
          <a:p>
            <a:pPr algn="ctr"/>
            <a:r>
              <a:rPr lang="ru-RU" dirty="0">
                <a:latin typeface="Bookman Old Style" pitchFamily="18" charset="0"/>
              </a:rPr>
              <a:t>Это связано с тем, что на пальчиках находится множество нервных окончаний, возбуждение которых активирует кору головного мозга и способствует освоением ребенка новых звуков, которые впоследствии малыш будет складывать в слова. </a:t>
            </a:r>
          </a:p>
          <a:p>
            <a:pPr algn="ctr"/>
            <a:r>
              <a:rPr lang="ru-RU" dirty="0">
                <a:latin typeface="Bookman Old Style" pitchFamily="18" charset="0"/>
              </a:rPr>
              <a:t>А далее он сможет придумывать рассказы и сочинять свои сказки.</a:t>
            </a:r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r>
              <a:rPr lang="ru-RU" dirty="0">
                <a:latin typeface="Bookman Old Style" pitchFamily="18" charset="0"/>
              </a:rPr>
              <a:t>Особенно вашему малышу придется по вкусу мягкие пальчиковые персонажи из фетра, ведь с ними так интересно играть и любопытно рассматривать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640" y="5253"/>
            <a:ext cx="6996388" cy="581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62547" y="109183"/>
            <a:ext cx="2990553" cy="5316538"/>
          </a:xfrm>
          <a:effectLst>
            <a:softEdge rad="112500"/>
          </a:effectLst>
        </p:spPr>
      </p:pic>
      <p:pic>
        <p:nvPicPr>
          <p:cNvPr id="3075" name="Picture 3" descr="C:\Users\xxx\Desktop\IMG_20190326_162313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460" y="1104900"/>
            <a:ext cx="4175760" cy="391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xx\Desktop\IMG_20190326_161751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6238" y="624840"/>
            <a:ext cx="6706182" cy="5171123"/>
          </a:xfrm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436" y="134470"/>
            <a:ext cx="4217131" cy="3162848"/>
          </a:xfrm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084319" y="3037512"/>
            <a:ext cx="4145279" cy="283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2"/>
          <p:cNvSpPr>
            <a:spLocks noGrp="1"/>
          </p:cNvSpPr>
          <p:nvPr>
            <p:ph idx="1"/>
          </p:nvPr>
        </p:nvSpPr>
        <p:spPr>
          <a:xfrm>
            <a:off x="441325" y="560388"/>
            <a:ext cx="7869238" cy="47117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z="2000" smtClean="0">
              <a:latin typeface="Comic Sans MS" pitchFamily="66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Также такие книги из фетра называют тихими (quiet book), ввиду того, что пока малыш занят книгой — в доме или в группе воцарится тишина и спокойствие.</a:t>
            </a:r>
          </a:p>
          <a:p>
            <a:pPr algn="ctr" eaLnBrk="1" hangingPunct="1">
              <a:lnSpc>
                <a:spcPct val="110000"/>
              </a:lnSpc>
              <a:buFont typeface="Arial" charset="0"/>
              <a:buNone/>
            </a:pPr>
            <a:endParaRPr lang="ru-RU" sz="2000" smtClean="0">
              <a:latin typeface="Arial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Пособие - очень интересное и полезное занятие, как с младшими детьми, так и со старшими. 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Дети с увлечением рассказывают хорошо знакомые сказки («Курочка ряба», «Репка» и другие).  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Самостоятельно выбирают нужных персонажей</a:t>
            </a:r>
          </a:p>
          <a:p>
            <a:pPr eaLnBrk="1" hangingPunct="1">
              <a:lnSpc>
                <a:spcPct val="110000"/>
              </a:lnSpc>
            </a:pPr>
            <a:endParaRPr lang="ru-RU" sz="200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endParaRPr lang="ru-RU" sz="200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endParaRPr lang="ru-RU" sz="2000" smtClean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ru-RU" sz="20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7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xxx\Desktop\фото дети и книжки\IMG_20190326_161810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5369" y="1189039"/>
            <a:ext cx="4208091" cy="3156068"/>
          </a:xfrm>
          <a:effectLst>
            <a:softEdge rad="112500"/>
          </a:effectLst>
        </p:spPr>
      </p:pic>
      <p:pic>
        <p:nvPicPr>
          <p:cNvPr id="3076" name="Picture 4" descr="C:\Users\xxx\Desktop\фото дети и книжки\IMG_20190326_162220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820" y="2125980"/>
            <a:ext cx="3489959" cy="448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3" y="638175"/>
            <a:ext cx="7839075" cy="14144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sz="2000" b="1" dirty="0" smtClean="0">
                <a:latin typeface="Arial" charset="0"/>
                <a:cs typeface="Arial" charset="0"/>
              </a:rPr>
              <a:t>Цель</a:t>
            </a:r>
            <a:r>
              <a:rPr lang="ru-RU" sz="2000" dirty="0" smtClean="0">
                <a:latin typeface="Arial" charset="0"/>
              </a:rPr>
              <a:t>:</a:t>
            </a:r>
            <a:br>
              <a:rPr lang="ru-RU" sz="2000" dirty="0" smtClean="0">
                <a:latin typeface="Arial" charset="0"/>
              </a:rPr>
            </a:br>
            <a:r>
              <a:rPr lang="ru-RU" sz="2000" dirty="0" smtClean="0">
                <a:latin typeface="Arial" charset="0"/>
              </a:rPr>
              <a:t> </a:t>
            </a:r>
            <a:br>
              <a:rPr lang="ru-RU" sz="2000" dirty="0" smtClean="0">
                <a:latin typeface="Arial" charset="0"/>
              </a:rPr>
            </a:br>
            <a:r>
              <a:rPr lang="ru-RU" sz="2000" dirty="0" smtClean="0">
                <a:latin typeface="Arial" charset="0"/>
                <a:cs typeface="Arial" charset="0"/>
              </a:rPr>
              <a:t>Познакомить педагогов с новыми методами и формами работы с детьми по развитию мелкой моторики рук, речевой активности и логического мышления с использованием инновационных развивающих книг из фетра.</a:t>
            </a:r>
            <a:br>
              <a:rPr lang="ru-RU" sz="2000" dirty="0" smtClean="0">
                <a:latin typeface="Arial" charset="0"/>
                <a:cs typeface="Arial" charset="0"/>
              </a:rPr>
            </a:br>
            <a:endParaRPr lang="ru-RU" sz="2000" dirty="0" smtClean="0">
              <a:latin typeface="Arial" charset="0"/>
              <a:cs typeface="Arial" charset="0"/>
            </a:endParaRPr>
          </a:p>
        </p:txBody>
      </p:sp>
      <p:sp>
        <p:nvSpPr>
          <p:cNvPr id="59" name="Прямоугольник 58"/>
          <p:cNvSpPr>
            <a:spLocks noChangeArrowheads="1"/>
          </p:cNvSpPr>
          <p:nvPr/>
        </p:nvSpPr>
        <p:spPr bwMode="auto">
          <a:xfrm>
            <a:off x="738188" y="1825625"/>
            <a:ext cx="72421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Comic Sans MS" pitchFamily="66" charset="0"/>
              <a:cs typeface="Arial" charset="0"/>
            </a:endParaRPr>
          </a:p>
          <a:p>
            <a:endParaRPr lang="en-US" b="1">
              <a:latin typeface="Comic Sans MS" pitchFamily="66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ru-RU" sz="2000" b="1">
                <a:cs typeface="Arial" charset="0"/>
              </a:rPr>
              <a:t>Задачи:</a:t>
            </a:r>
          </a:p>
          <a:p>
            <a:pPr>
              <a:lnSpc>
                <a:spcPct val="110000"/>
              </a:lnSpc>
            </a:pPr>
            <a:endParaRPr lang="ru-RU" sz="2000"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ru-RU" sz="2000">
                <a:cs typeface="Arial" charset="0"/>
              </a:rPr>
              <a:t>1.Познакомить педагогов с техникой изготовления развивающей книжки из фетра.</a:t>
            </a:r>
          </a:p>
          <a:p>
            <a:pPr>
              <a:lnSpc>
                <a:spcPct val="110000"/>
              </a:lnSpc>
            </a:pPr>
            <a:r>
              <a:rPr lang="ru-RU" sz="2000">
                <a:cs typeface="Arial" charset="0"/>
              </a:rPr>
              <a:t>2.</a:t>
            </a:r>
            <a:r>
              <a:rPr lang="ru-RU" sz="2000"/>
              <a:t> </a:t>
            </a:r>
            <a:r>
              <a:rPr lang="ru-RU" sz="2000">
                <a:cs typeface="Arial" charset="0"/>
              </a:rPr>
              <a:t>Расширить свои творческие способности.</a:t>
            </a:r>
          </a:p>
          <a:p>
            <a:endParaRPr lang="ru-RU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xx\Desktop\фото дети и книжки\IMG_20190326_162453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780" y="1615440"/>
            <a:ext cx="3533140" cy="259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xxx\Desktop\фото дети и книжки\IMG-2ed5f683c7be1440eeeb2d453d86446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377" y="893318"/>
            <a:ext cx="2236423" cy="397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xxx\Desktop\фото дети и книжки\IMG-9c83c941680111535ef2e7d6d51c1d7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556260"/>
            <a:ext cx="2357437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58814" y="220663"/>
            <a:ext cx="7701416" cy="882423"/>
          </a:xfrm>
        </p:spPr>
        <p:txBody>
          <a:bodyPr/>
          <a:lstStyle/>
          <a:p>
            <a:pPr algn="ctr" eaLnBrk="1" hangingPunct="1"/>
            <a:r>
              <a:rPr lang="ru-RU" sz="2000" b="1" dirty="0" smtClean="0"/>
              <a:t>Видео сказки «Теремок</a:t>
            </a:r>
            <a:r>
              <a:rPr lang="ru-RU" sz="2000" dirty="0" smtClean="0"/>
              <a:t>»</a:t>
            </a:r>
          </a:p>
        </p:txBody>
      </p:sp>
      <p:pic>
        <p:nvPicPr>
          <p:cNvPr id="1026" name="Picture 2" descr="C:\Users\xxx\Desktop\фото дети и книжки\IMG_20190327_170537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46244" y="1736523"/>
            <a:ext cx="4983062" cy="463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1861579" y="210456"/>
            <a:ext cx="56701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Мастер-класс для педагогов детских садов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«Изготовление развивающего пособия из фетра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«Сказочные герои»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39" y="1317252"/>
            <a:ext cx="7282421" cy="485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149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061" y="3276600"/>
            <a:ext cx="4800595" cy="32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43" y="381000"/>
            <a:ext cx="7997371" cy="533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817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022271" cy="268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483" y="19957"/>
            <a:ext cx="4071258" cy="271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086" y="2836333"/>
            <a:ext cx="5558970" cy="370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10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14" y="134257"/>
            <a:ext cx="4232729" cy="282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958" y="134257"/>
            <a:ext cx="4533900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750" y="3156857"/>
            <a:ext cx="5332185" cy="355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959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609600"/>
            <a:ext cx="88011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40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1044575" y="358775"/>
            <a:ext cx="6918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/>
              <a:t>Мы делаем жизнь наших воспитанников интересной и содержательной, наполняем ее яркими впечатлениями и радостью творчества. А самое главное — навыки, полученные в этих играх, дети смогут использовать в повседневной жизни.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60" y="1988820"/>
            <a:ext cx="6156960" cy="46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Спасибо за внимание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975360" y="498574"/>
            <a:ext cx="7129312" cy="53469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231775" y="474663"/>
            <a:ext cx="8020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449263"/>
            <a:r>
              <a:rPr lang="ru-RU" sz="2000"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pPr marL="457200" indent="449263"/>
            <a:endParaRPr lang="ru-RU" sz="2000">
              <a:ea typeface="Calibri" pitchFamily="34" charset="0"/>
              <a:cs typeface="Times New Roman" pitchFamily="18" charset="0"/>
            </a:endParaRPr>
          </a:p>
          <a:p>
            <a:pPr marL="457200" indent="449263" algn="just"/>
            <a:r>
              <a:rPr lang="ru-RU" sz="2000">
                <a:ea typeface="Calibri" pitchFamily="34" charset="0"/>
                <a:cs typeface="Times New Roman" pitchFamily="18" charset="0"/>
              </a:rPr>
              <a:t>Большинство родителей не читают детям сказок по ряду причин: недостаточно времени, считают, что дети еще слишком малы, но основная причина - зачем читать, когда можно посмотреть. Отсюда следует, что у детей отсутствует интерес к художественной литературе. </a:t>
            </a:r>
          </a:p>
          <a:p>
            <a:pPr marL="457200" indent="449263" algn="just"/>
            <a:r>
              <a:rPr lang="ru-RU" sz="2000">
                <a:ea typeface="Calibri" pitchFamily="34" charset="0"/>
                <a:cs typeface="Times New Roman" pitchFamily="18" charset="0"/>
              </a:rPr>
              <a:t>Дети небрежно, неаккуратно обращаются с книгами. </a:t>
            </a:r>
          </a:p>
          <a:p>
            <a:pPr marL="457200" indent="449263" algn="just"/>
            <a:r>
              <a:rPr lang="ru-RU" sz="2000">
                <a:ea typeface="Calibri" pitchFamily="34" charset="0"/>
                <a:cs typeface="Times New Roman" pitchFamily="18" charset="0"/>
              </a:rPr>
              <a:t>Поэтому на сегодняшний день у детей низкий уровень развития речи, воображения, восприятия, коммуникативных навыков, вообще нравственных устоев. В данной проблеме мы можем помочь малышу полюбить книгу. </a:t>
            </a:r>
          </a:p>
          <a:p>
            <a:pPr marL="457200" indent="449263" algn="just"/>
            <a:endParaRPr lang="ru-RU" sz="2000">
              <a:ea typeface="Calibri" pitchFamily="34" charset="0"/>
              <a:cs typeface="Times New Roman" pitchFamily="18" charset="0"/>
            </a:endParaRPr>
          </a:p>
          <a:p>
            <a:pPr marL="457200" indent="449263" algn="just"/>
            <a:endParaRPr lang="ru-RU" sz="2000">
              <a:ea typeface="Calibri" pitchFamily="34" charset="0"/>
              <a:cs typeface="Times New Roman" pitchFamily="18" charset="0"/>
            </a:endParaRPr>
          </a:p>
          <a:p>
            <a:pPr marL="457200" indent="449263" algn="just"/>
            <a:endParaRPr lang="ru-RU" sz="2000">
              <a:ea typeface="Calibri" pitchFamily="34" charset="0"/>
              <a:cs typeface="Times New Roman" pitchFamily="18" charset="0"/>
            </a:endParaRPr>
          </a:p>
          <a:p>
            <a:pPr marL="457200" indent="449263" algn="just"/>
            <a:endParaRPr lang="ru-RU" sz="20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646113" y="550863"/>
            <a:ext cx="7869237" cy="56261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ru-RU" sz="1800" smtClean="0">
                <a:latin typeface="Arial" charset="0"/>
                <a:cs typeface="Arial" charset="0"/>
              </a:rPr>
              <a:t>Фетровая книжка- это обучающий инструмент с интересными элементами, позволяющий решать задачи развития ребенка. Пособие может быть использовано для детей разных возрастов, позволяет учитывать индивидуальные особенности развития ребенка, подходит для работы с детьми ОВЗ.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sz="1800" smtClean="0">
                <a:latin typeface="Arial" charset="0"/>
                <a:cs typeface="Arial" charset="0"/>
              </a:rPr>
              <a:t>Вариации упражнений не имеют предела. Пособие постоянно может пополнятся новыми элементами и страницами.</a:t>
            </a:r>
          </a:p>
          <a:p>
            <a:pPr algn="ctr" eaLnBrk="1" hangingPunct="1">
              <a:lnSpc>
                <a:spcPct val="120000"/>
              </a:lnSpc>
            </a:pPr>
            <a:endParaRPr lang="ru-RU" sz="1800" smtClean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1800" smtClean="0">
                <a:latin typeface="Arial" charset="0"/>
              </a:rPr>
              <a:t>Ценность данного пособия заключается в том, что оно может использоваться в НОД, в самостоятельной деятельности детей, а так же может дать родителям идеи для творческого участия в образовательном процессе ДО и в семье.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 </a:t>
            </a:r>
          </a:p>
          <a:p>
            <a:pPr eaLnBrk="1" hangingPunct="1"/>
            <a:endParaRPr lang="ru-RU" sz="1800" smtClean="0">
              <a:latin typeface="Arial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673100" y="0"/>
            <a:ext cx="7824788" cy="1309688"/>
          </a:xfrm>
        </p:spPr>
        <p:txBody>
          <a:bodyPr/>
          <a:lstStyle/>
          <a:p>
            <a:pPr algn="ctr" eaLnBrk="1" hangingPunct="1"/>
            <a:r>
              <a:rPr lang="ru-RU" sz="1800" b="1" smtClean="0">
                <a:latin typeface="Arial" charset="0"/>
                <a:cs typeface="Arial" charset="0"/>
              </a:rPr>
              <a:t>«Волшебные свойства фетра!»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690563" y="1158875"/>
            <a:ext cx="7869237" cy="440213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Фетр (от франц. feutre - войлок) - особенный нетканый материал,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Изготовленный способом валяния пуха, шерсти и меха. Именно поэтому он не осыпается и очень удобен для рукоделия. 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Конечно, современный фетр бывает не только натуральным, но и синтетическим, особой роли для рукоделия это не играет. 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Он бывает разной толщины и самых невероятных цветов.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 Не мнется, не имеет лицевой и изнаночной стороны, у него высокая технологичность – фетр приклеивается, пришивается, легко режется. </a:t>
            </a:r>
          </a:p>
          <a:p>
            <a:pPr algn="ctr" eaLnBrk="1" hangingPunct="1">
              <a:lnSpc>
                <a:spcPct val="110000"/>
              </a:lnSpc>
            </a:pPr>
            <a:r>
              <a:rPr lang="ru-RU" sz="2000" smtClean="0">
                <a:latin typeface="Arial" charset="0"/>
              </a:rPr>
              <a:t>Изделия из фетра выглядят очень аккуратно.</a:t>
            </a:r>
          </a:p>
          <a:p>
            <a:pPr algn="ctr" eaLnBrk="1" hangingPunct="1">
              <a:lnSpc>
                <a:spcPct val="110000"/>
              </a:lnSpc>
            </a:pPr>
            <a:endParaRPr lang="ru-RU" sz="2000" smtClean="0">
              <a:latin typeface="Arial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xxx\Desktop\80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738188"/>
            <a:ext cx="37211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 descr="C:\Users\xxx\Desktop\kak-sdelat-igrushki-na-elku-iz-fetra-svoimi-rukami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75" y="1338263"/>
            <a:ext cx="4062413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1800" b="1" smtClean="0">
                <a:latin typeface="Arial" charset="0"/>
                <a:cs typeface="Arial" charset="0"/>
              </a:rPr>
              <a:t>«Развивающие книжки из фетра»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646113" y="941388"/>
            <a:ext cx="7869237" cy="5006975"/>
          </a:xfrm>
        </p:spPr>
        <p:txBody>
          <a:bodyPr/>
          <a:lstStyle/>
          <a:p>
            <a:pPr eaLnBrk="1" hangingPunct="1"/>
            <a:endParaRPr lang="en-US" sz="2000" smtClean="0">
              <a:latin typeface="Comic Sans MS" pitchFamily="66" charset="0"/>
            </a:endParaRPr>
          </a:p>
          <a:p>
            <a:pPr eaLnBrk="1" hangingPunct="1"/>
            <a:endParaRPr lang="en-US" sz="2000" smtClean="0">
              <a:latin typeface="Comic Sans MS" pitchFamily="66" charset="0"/>
            </a:endParaRPr>
          </a:p>
          <a:p>
            <a:pPr algn="ctr" eaLnBrk="1" hangingPunct="1"/>
            <a:r>
              <a:rPr lang="ru-RU" sz="2000" smtClean="0">
                <a:latin typeface="Arial" charset="0"/>
              </a:rPr>
              <a:t>Дети любого возраста любят играть. Игра – часть их жизни. Дошкольники очень впечатлительны, они особенно поддаются эмоциональному воздействию.</a:t>
            </a:r>
          </a:p>
          <a:p>
            <a:pPr algn="ctr" eaLnBrk="1" hangingPunct="1"/>
            <a:endParaRPr lang="en-US" sz="2000" smtClean="0">
              <a:latin typeface="Arial" charset="0"/>
            </a:endParaRPr>
          </a:p>
          <a:p>
            <a:pPr algn="ctr" eaLnBrk="1" hangingPunct="1"/>
            <a:r>
              <a:rPr lang="ru-RU" sz="2000" smtClean="0">
                <a:latin typeface="Arial" charset="0"/>
              </a:rPr>
              <a:t> Но как успокоить возбужденного ребёнка? Дать ему посмотреть книгу?  </a:t>
            </a:r>
          </a:p>
          <a:p>
            <a:pPr algn="ctr" eaLnBrk="1" hangingPunct="1"/>
            <a:r>
              <a:rPr lang="ru-RU" sz="2000" smtClean="0">
                <a:latin typeface="Arial" charset="0"/>
              </a:rPr>
              <a:t>Яркие страницы увлекут ребёнка, но я думаю не на долго! А как научить ребёнка любить книги? </a:t>
            </a:r>
          </a:p>
          <a:p>
            <a:pPr algn="ctr" eaLnBrk="1" hangingPunct="1"/>
            <a:r>
              <a:rPr lang="ru-RU" sz="2000" smtClean="0">
                <a:latin typeface="Arial" charset="0"/>
              </a:rPr>
              <a:t>И нам пришла идея создать в своей группе свою библиотеку развивающих книг из фетра сшитые своими руками. </a:t>
            </a:r>
            <a:endParaRPr lang="ru-RU" sz="200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2000" smtClean="0">
              <a:latin typeface="Arial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xxx\Pictures\2019-03\IMG_20190325_1409168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6113" y="187325"/>
            <a:ext cx="4068762" cy="2976563"/>
          </a:xfrm>
        </p:spPr>
      </p:pic>
      <p:pic>
        <p:nvPicPr>
          <p:cNvPr id="21506" name="Picture 3" descr="C:\Users\xxx\Pictures\2019-03\IMG_20190325_1408154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175" y="1981200"/>
            <a:ext cx="42037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 smtClean="0">
                <a:latin typeface="Arial" charset="0"/>
              </a:rPr>
              <a:t>Инновационные развивающие книжки </a:t>
            </a:r>
            <a:br>
              <a:rPr lang="ru-RU" sz="2000" smtClean="0">
                <a:latin typeface="Arial" charset="0"/>
              </a:rPr>
            </a:br>
            <a:r>
              <a:rPr lang="ru-RU" sz="2000" smtClean="0">
                <a:latin typeface="Arial" charset="0"/>
              </a:rPr>
              <a:t>«Времена года», «Счёт», «Загадки» </a:t>
            </a:r>
            <a:br>
              <a:rPr lang="ru-RU" sz="2000" smtClean="0">
                <a:latin typeface="Arial" charset="0"/>
              </a:rPr>
            </a:br>
            <a:r>
              <a:rPr lang="ru-RU" sz="2000" smtClean="0">
                <a:latin typeface="Arial" charset="0"/>
              </a:rPr>
              <a:t>сказки «Теремок», «Репка», «Курочка ряба»</a:t>
            </a:r>
            <a:endParaRPr lang="ru-RU" sz="200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0" name="Picture 2" descr="C:\Users\xxx\Desktop\фото дети и книжки\IMG_20190327_170456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-165849" y="1735273"/>
            <a:ext cx="4349874" cy="3479910"/>
          </a:xfrm>
          <a:effectLst>
            <a:softEdge rad="112500"/>
          </a:effectLst>
        </p:spPr>
      </p:pic>
      <p:pic>
        <p:nvPicPr>
          <p:cNvPr id="2051" name="Picture 3" descr="C:\Users\xxx\Desktop\фото дети и книжки\IMG_20190327_171105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8160" y="1287780"/>
            <a:ext cx="3642360" cy="442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922</TotalTime>
  <Words>457</Words>
  <Application>Microsoft Office PowerPoint</Application>
  <PresentationFormat>Экран (4:3)</PresentationFormat>
  <Paragraphs>77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  Мастер- класс «Инновационные  развивающие книжки для младших дошкольников своими руками»</vt:lpstr>
      <vt:lpstr>Цель:   Познакомить педагогов с новыми методами и формами работы с детьми по развитию мелкой моторики рук, речевой активности и логического мышления с использованием инновационных развивающих книг из фетра. </vt:lpstr>
      <vt:lpstr>Слайд 3</vt:lpstr>
      <vt:lpstr>Слайд 4</vt:lpstr>
      <vt:lpstr>«Волшебные свойства фетра!»</vt:lpstr>
      <vt:lpstr>Слайд 6</vt:lpstr>
      <vt:lpstr>«Развивающие книжки из фетра»</vt:lpstr>
      <vt:lpstr>Слайд 8</vt:lpstr>
      <vt:lpstr>Инновационные развивающие книжки  «Времена года», «Счёт», «Загадки»  сказки «Теремок», «Репка», «Курочка ряба»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Видео сказки «Теремок»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Татьяна</cp:lastModifiedBy>
  <cp:revision>114</cp:revision>
  <dcterms:created xsi:type="dcterms:W3CDTF">2016-11-18T14:12:19Z</dcterms:created>
  <dcterms:modified xsi:type="dcterms:W3CDTF">2019-05-29T09:33:28Z</dcterms:modified>
</cp:coreProperties>
</file>