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8" r:id="rId3"/>
    <p:sldId id="257" r:id="rId4"/>
    <p:sldId id="303" r:id="rId5"/>
    <p:sldId id="279" r:id="rId6"/>
    <p:sldId id="294" r:id="rId7"/>
    <p:sldId id="280" r:id="rId8"/>
    <p:sldId id="304" r:id="rId9"/>
    <p:sldId id="306" r:id="rId10"/>
    <p:sldId id="297" r:id="rId11"/>
    <p:sldId id="305" r:id="rId12"/>
    <p:sldId id="298" r:id="rId13"/>
    <p:sldId id="299" r:id="rId14"/>
    <p:sldId id="300" r:id="rId15"/>
    <p:sldId id="301" r:id="rId16"/>
    <p:sldId id="281" r:id="rId17"/>
    <p:sldId id="285" r:id="rId18"/>
    <p:sldId id="286" r:id="rId19"/>
    <p:sldId id="282" r:id="rId20"/>
    <p:sldId id="288" r:id="rId21"/>
    <p:sldId id="302" r:id="rId22"/>
    <p:sldId id="283" r:id="rId23"/>
    <p:sldId id="289" r:id="rId24"/>
    <p:sldId id="290" r:id="rId25"/>
    <p:sldId id="291" r:id="rId26"/>
    <p:sldId id="293" r:id="rId27"/>
    <p:sldId id="264" r:id="rId28"/>
    <p:sldId id="276" r:id="rId29"/>
    <p:sldId id="265" r:id="rId30"/>
    <p:sldId id="267" r:id="rId31"/>
    <p:sldId id="268" r:id="rId32"/>
    <p:sldId id="27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0DD1-DFDA-4475-BD34-B25664F479DF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8D5A-01E8-4160-8ED9-60A6D8ADBE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http://s2.goodfon.ru/image/459983-1680x105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779" y="-274320"/>
            <a:ext cx="9779779" cy="7132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9" name="Picture 6" descr="http://i018.radikal.ru/0911/a3/f4d14971d7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611" y="4234917"/>
            <a:ext cx="3070421" cy="2137558"/>
          </a:xfrm>
          <a:prstGeom prst="rect">
            <a:avLst/>
          </a:prstGeom>
          <a:noFill/>
        </p:spPr>
      </p:pic>
      <p:pic>
        <p:nvPicPr>
          <p:cNvPr id="10" name="Picture 48" descr="http://s60.radikal.ru/i168/0911/c2/9d81175bc7f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40667"/>
            <a:ext cx="1445804" cy="1709097"/>
          </a:xfrm>
          <a:prstGeom prst="rect">
            <a:avLst/>
          </a:prstGeom>
          <a:noFill/>
        </p:spPr>
      </p:pic>
      <p:pic>
        <p:nvPicPr>
          <p:cNvPr id="11" name="Picture 44" descr="http://img-fotki.yandex.ru/get/6429/60408636.ab/0_a4377_417073ed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8560" y="3165003"/>
            <a:ext cx="1099566" cy="2971800"/>
          </a:xfrm>
          <a:prstGeom prst="rect">
            <a:avLst/>
          </a:prstGeom>
          <a:noFill/>
        </p:spPr>
      </p:pic>
      <p:pic>
        <p:nvPicPr>
          <p:cNvPr id="12" name="Picture 44" descr="http://img-fotki.yandex.ru/get/6429/60408636.ab/0_a4377_417073ed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7382" y="3482751"/>
            <a:ext cx="1099566" cy="2971800"/>
          </a:xfrm>
          <a:prstGeom prst="rect">
            <a:avLst/>
          </a:prstGeom>
          <a:noFill/>
        </p:spPr>
      </p:pic>
      <p:pic>
        <p:nvPicPr>
          <p:cNvPr id="13" name="Picture 44" descr="http://img-fotki.yandex.ru/get/6429/60408636.ab/0_a4377_417073ed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4046" y="3482751"/>
            <a:ext cx="1099566" cy="2971800"/>
          </a:xfrm>
          <a:prstGeom prst="rect">
            <a:avLst/>
          </a:prstGeom>
          <a:noFill/>
        </p:spPr>
      </p:pic>
      <p:pic>
        <p:nvPicPr>
          <p:cNvPr id="14" name="Picture 44" descr="http://img-fotki.yandex.ru/get/6429/60408636.ab/0_a4377_417073ed_M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5"/>
          <a:stretch>
            <a:fillRect/>
          </a:stretch>
        </p:blipFill>
        <p:spPr bwMode="auto">
          <a:xfrm>
            <a:off x="8139297" y="3482752"/>
            <a:ext cx="860687" cy="2971799"/>
          </a:xfrm>
          <a:prstGeom prst="rect">
            <a:avLst/>
          </a:prstGeom>
          <a:noFill/>
        </p:spPr>
      </p:pic>
      <p:pic>
        <p:nvPicPr>
          <p:cNvPr id="15" name="Picture 32" descr="http://img-fotki.yandex.ru/get/6445/60408636.ab/0_a4379_dd5910ee_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7660" y="3852707"/>
            <a:ext cx="2971800" cy="2813304"/>
          </a:xfrm>
          <a:prstGeom prst="rect">
            <a:avLst/>
          </a:prstGeom>
          <a:noFill/>
        </p:spPr>
      </p:pic>
      <p:pic>
        <p:nvPicPr>
          <p:cNvPr id="16" name="Picture 30" descr="http://img-fotki.yandex.ru/get/6441/60408636.ab/0_a4381_543ab2ef_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7069" y="4219410"/>
            <a:ext cx="2471315" cy="2446601"/>
          </a:xfrm>
          <a:prstGeom prst="rect">
            <a:avLst/>
          </a:prstGeom>
          <a:noFill/>
        </p:spPr>
      </p:pic>
      <p:pic>
        <p:nvPicPr>
          <p:cNvPr id="17" name="Picture 30" descr="http://img-fotki.yandex.ru/get/6441/60408636.ab/0_a4381_543ab2ef_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4016" y="3525043"/>
            <a:ext cx="2857500" cy="2828925"/>
          </a:xfrm>
          <a:prstGeom prst="rect">
            <a:avLst/>
          </a:prstGeom>
          <a:noFill/>
        </p:spPr>
      </p:pic>
      <p:pic>
        <p:nvPicPr>
          <p:cNvPr id="18" name="Picture 8" descr="http://img-fotki.yandex.ru/get/5642/60408636.ab/0_a4378_ecdcb1e6_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2796" y="3694211"/>
            <a:ext cx="2466594" cy="2971800"/>
          </a:xfrm>
          <a:prstGeom prst="rect">
            <a:avLst/>
          </a:prstGeom>
          <a:noFill/>
        </p:spPr>
      </p:pic>
      <p:pic>
        <p:nvPicPr>
          <p:cNvPr id="19" name="Picture 10" descr="http://img-fotki.yandex.ru/get/5642/60408636.ab/0_a437b_3dbb360e_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965203"/>
            <a:ext cx="2857500" cy="1866901"/>
          </a:xfrm>
          <a:prstGeom prst="rect">
            <a:avLst/>
          </a:prstGeom>
          <a:noFill/>
        </p:spPr>
      </p:pic>
      <p:pic>
        <p:nvPicPr>
          <p:cNvPr id="20" name="Picture 12" descr="http://img-fotki.yandex.ru/get/5634/60408636.ab/0_a4371_6ed0f57a_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73096" y="1754559"/>
            <a:ext cx="1743456" cy="2971800"/>
          </a:xfrm>
          <a:prstGeom prst="rect">
            <a:avLst/>
          </a:prstGeom>
          <a:noFill/>
        </p:spPr>
      </p:pic>
      <p:pic>
        <p:nvPicPr>
          <p:cNvPr id="21" name="Picture 12" descr="http://img-fotki.yandex.ru/get/5634/60408636.ab/0_a4371_6ed0f57a_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4464" y="2258615"/>
            <a:ext cx="1743456" cy="2971800"/>
          </a:xfrm>
          <a:prstGeom prst="rect">
            <a:avLst/>
          </a:prstGeom>
          <a:noFill/>
        </p:spPr>
      </p:pic>
      <p:pic>
        <p:nvPicPr>
          <p:cNvPr id="22" name="Picture 16" descr="http://img-fotki.yandex.ru/get/4420/66124276.a/0_5fdac_3ad4b37b_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4101107"/>
            <a:ext cx="1104900" cy="1428750"/>
          </a:xfrm>
          <a:prstGeom prst="rect">
            <a:avLst/>
          </a:prstGeom>
          <a:noFill/>
        </p:spPr>
      </p:pic>
      <p:pic>
        <p:nvPicPr>
          <p:cNvPr id="23" name="Picture 20" descr="http://img-fotki.yandex.ru/get/5313/66124276.a/0_5fdbe_450479a8_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468560" y="-191989"/>
            <a:ext cx="1555823" cy="881634"/>
          </a:xfrm>
          <a:prstGeom prst="rect">
            <a:avLst/>
          </a:prstGeom>
          <a:noFill/>
        </p:spPr>
      </p:pic>
      <p:pic>
        <p:nvPicPr>
          <p:cNvPr id="24" name="Picture 22" descr="http://img-fotki.yandex.ru/get/5313/66124276.a/0_5fdbe_450479a8_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284683"/>
            <a:ext cx="1428750" cy="809626"/>
          </a:xfrm>
          <a:prstGeom prst="rect">
            <a:avLst/>
          </a:prstGeom>
          <a:noFill/>
        </p:spPr>
      </p:pic>
      <p:pic>
        <p:nvPicPr>
          <p:cNvPr id="25" name="Picture 14" descr="http://img-fotki.yandex.ru/get/5632/60408636.aa/0_a4351_79f53c25_M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75695" y="5685283"/>
            <a:ext cx="3124289" cy="1124745"/>
          </a:xfrm>
          <a:prstGeom prst="rect">
            <a:avLst/>
          </a:prstGeom>
          <a:noFill/>
        </p:spPr>
      </p:pic>
      <p:pic>
        <p:nvPicPr>
          <p:cNvPr id="26" name="Picture 14" descr="http://img-fotki.yandex.ru/get/5632/60408636.aa/0_a4351_79f53c25_M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84584" y="5685283"/>
            <a:ext cx="3096344" cy="1172717"/>
          </a:xfrm>
          <a:prstGeom prst="rect">
            <a:avLst/>
          </a:prstGeom>
          <a:noFill/>
        </p:spPr>
      </p:pic>
      <p:pic>
        <p:nvPicPr>
          <p:cNvPr id="27" name="Picture 20" descr="http://img-fotki.yandex.ru/get/5643/60408636.aa/0_a4354_29ef6ca8_M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44016" y="3381027"/>
            <a:ext cx="1314450" cy="2857500"/>
          </a:xfrm>
          <a:prstGeom prst="rect">
            <a:avLst/>
          </a:prstGeom>
          <a:noFill/>
        </p:spPr>
      </p:pic>
      <p:pic>
        <p:nvPicPr>
          <p:cNvPr id="28" name="Picture 20" descr="http://img-fotki.yandex.ru/get/5643/60408636.aa/0_a4354_29ef6ca8_M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48264" y="3237011"/>
            <a:ext cx="1314450" cy="2857500"/>
          </a:xfrm>
          <a:prstGeom prst="rect">
            <a:avLst/>
          </a:prstGeom>
          <a:noFill/>
        </p:spPr>
      </p:pic>
      <p:pic>
        <p:nvPicPr>
          <p:cNvPr id="29" name="Picture 2" descr="http://s4.pic4you.ru/y2014/03-25/12216/4283614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40152" y="0"/>
            <a:ext cx="2376264" cy="15698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0DD1-DFDA-4475-BD34-B25664F479DF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8D5A-01E8-4160-8ED9-60A6D8ADBE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Алексей\Картинки\мм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4216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C0DD1-DFDA-4475-BD34-B25664F479DF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B8D5A-01E8-4160-8ED9-60A6D8ADBE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620" y="67180"/>
            <a:ext cx="8458200" cy="58293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Муниципальное бюджетное дошкольное образовательное учреждение «Детский сад «Ласточка»</a:t>
            </a:r>
            <a:br>
              <a:rPr lang="ru-RU" sz="2000" b="1" dirty="0" smtClean="0">
                <a:latin typeface="Georgia" pitchFamily="18" charset="0"/>
              </a:rPr>
            </a:br>
            <a:r>
              <a:rPr lang="ru-RU" sz="2000" b="1" dirty="0">
                <a:latin typeface="Georgia" pitchFamily="18" charset="0"/>
              </a:rPr>
              <a:t/>
            </a:r>
            <a:br>
              <a:rPr lang="ru-RU" sz="2000" b="1" dirty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/>
            </a:r>
            <a:br>
              <a:rPr lang="ru-RU" sz="20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. 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Проект по формированию </a:t>
            </a:r>
            <a:r>
              <a:rPr lang="ru-RU" sz="3600" b="1" dirty="0">
                <a:latin typeface="Georgia" pitchFamily="18" charset="0"/>
              </a:rPr>
              <a:t>представлений младших дошкольников о перелётных птицах </a:t>
            </a: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«</a:t>
            </a:r>
            <a:r>
              <a:rPr lang="ru-RU" sz="3600" b="1" dirty="0">
                <a:latin typeface="Georgia" pitchFamily="18" charset="0"/>
              </a:rPr>
              <a:t>Возвращаются певцы! Перелетные птицы</a:t>
            </a:r>
            <a:r>
              <a:rPr lang="ru-RU" sz="3600" b="1" dirty="0" smtClean="0">
                <a:latin typeface="Georgia" pitchFamily="18" charset="0"/>
              </a:rPr>
              <a:t>»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>
                <a:latin typeface="Georgia" pitchFamily="18" charset="0"/>
              </a:rPr>
              <a:t/>
            </a:r>
            <a:br>
              <a:rPr lang="ru-RU" sz="3600" b="1" dirty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воспитатель: Климова Н.В.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40568" y="5445224"/>
            <a:ext cx="3528392" cy="1412776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45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6428" y="87872"/>
            <a:ext cx="64900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algn="ctr"/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картин, демонстрация небольших роликов 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помогают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разнообразные задачи: уточнять,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конкретизировать представления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систематизировать и обобщать знания,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эстетическое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917" y="713678"/>
            <a:ext cx="67353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птицами на участке группы, из окна;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мультимедийной презентации «Перелетные птицы»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«Зачем нам нужны птицы?», «Какие птицы к нам прилетели?».</a:t>
            </a:r>
          </a:p>
        </p:txBody>
      </p:sp>
    </p:spTree>
    <p:extLst>
      <p:ext uri="{BB962C8B-B14F-4D97-AF65-F5344CB8AC3E}">
        <p14:creationId xmlns:p14="http://schemas.microsoft.com/office/powerpoint/2010/main" val="37347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1" y="624469"/>
            <a:ext cx="7047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иллюстраций, просмотр презентаций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272" y="1938528"/>
            <a:ext cx="6356318" cy="427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9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6" y="106429"/>
            <a:ext cx="8455471" cy="6642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9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714" y="1282969"/>
            <a:ext cx="6467356" cy="431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1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3403" y="713679"/>
            <a:ext cx="693605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эмпатии, интерес к птицам и заботливое отношение к ним помогает обстановка чередования познавательных вопросов и задач с двигательной активностью (подвижные, пальчиковые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физкультминутки) в живой и неживой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3322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918" y="289933"/>
            <a:ext cx="6531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пальчиковых игр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40312" y="981307"/>
            <a:ext cx="6534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Прилетайте птички»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  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Перелетные птицы»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759" y="2448438"/>
            <a:ext cx="5514054" cy="369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18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653" y="1344168"/>
            <a:ext cx="6704194" cy="423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4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831" y="1246632"/>
            <a:ext cx="6840057" cy="456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0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2006" y="627797"/>
            <a:ext cx="6277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подвижных игр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738972"/>
            <a:ext cx="6897376" cy="434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6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7420" y="708660"/>
            <a:ext cx="6217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«Возвращаются певцы! Перелетные птицы»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ознакомление младших дошкольников с некоторыми видами перелётных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работе по приобщению к познанию природы, у младших дошкольников развиваются нравственно-эстетические чувства, предполагающие действенную позицию ребенка в отношении к живым существам.</a:t>
            </a:r>
          </a:p>
        </p:txBody>
      </p:sp>
    </p:spTree>
    <p:extLst>
      <p:ext uri="{BB962C8B-B14F-4D97-AF65-F5344CB8AC3E}">
        <p14:creationId xmlns:p14="http://schemas.microsoft.com/office/powerpoint/2010/main" val="16548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80" y="1314619"/>
            <a:ext cx="6453177" cy="467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19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6291" y="676656"/>
            <a:ext cx="704757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творческое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Расширяет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 через изучение дополнительного материала;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окружающей природе;</a:t>
            </a:r>
          </a:p>
        </p:txBody>
      </p:sp>
    </p:spTree>
    <p:extLst>
      <p:ext uri="{BB962C8B-B14F-4D97-AF65-F5344CB8AC3E}">
        <p14:creationId xmlns:p14="http://schemas.microsoft.com/office/powerpoint/2010/main" val="25700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6472" y="272955"/>
            <a:ext cx="664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850" y="1527048"/>
            <a:ext cx="6575149" cy="438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90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583" y="1039213"/>
            <a:ext cx="6388389" cy="46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4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295" y="1162649"/>
            <a:ext cx="6187759" cy="478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3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295" y="878283"/>
            <a:ext cx="6483417" cy="518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0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47" y="186701"/>
            <a:ext cx="4863449" cy="3242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208" y="2876544"/>
            <a:ext cx="5093532" cy="386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0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1394460"/>
            <a:ext cx="7840980" cy="49377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2960" y="271195"/>
            <a:ext cx="6377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развлечения </a:t>
            </a:r>
          </a:p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«Сороки»</a:t>
            </a:r>
          </a:p>
        </p:txBody>
      </p:sp>
    </p:spTree>
    <p:extLst>
      <p:ext uri="{BB962C8B-B14F-4D97-AF65-F5344CB8AC3E}">
        <p14:creationId xmlns:p14="http://schemas.microsoft.com/office/powerpoint/2010/main" val="26738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5" y="617220"/>
            <a:ext cx="763895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6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" y="419100"/>
            <a:ext cx="7955280" cy="595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32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548681"/>
            <a:ext cx="67687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младших дошкольников представление перелетных птицах, дать элементарные представления об их образе жизни.</a:t>
            </a: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1.Познакомить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некоторыми видами перелетных птиц, формировать представление о птицах, о их внешнем виде.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интеллект, речевую активность, обогащать словарь дошкольников, развивать диалогическую речь.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3.Воспитывать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и любовь к птицам, развивать бережное отношение к природе.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832" y="1632716"/>
            <a:ext cx="6460236" cy="4534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500" y="525780"/>
            <a:ext cx="4526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Птиц»</a:t>
            </a:r>
          </a:p>
        </p:txBody>
      </p:sp>
    </p:spTree>
    <p:extLst>
      <p:ext uri="{BB962C8B-B14F-4D97-AF65-F5344CB8AC3E}">
        <p14:creationId xmlns:p14="http://schemas.microsoft.com/office/powerpoint/2010/main" val="18255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" y="158496"/>
            <a:ext cx="8751082" cy="627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42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3160" y="2720340"/>
            <a:ext cx="5577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84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1034" y="535259"/>
            <a:ext cx="669073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у дошкольников о перелетных птицах, о их образе жизни.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пространственной среды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речевых навыков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интеллектуальных способностей.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8478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6221" y="777921"/>
            <a:ext cx="664645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</a:p>
          <a:p>
            <a:pPr algn="ctr"/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восприятия художественной литературы, для детей в книжном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уголке подбираются книги с рассказами и стихами 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животных. Невозможно познакомить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животными, обойдя вниманием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художественную литературу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3990" y="4772721"/>
            <a:ext cx="5957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9" y="52267"/>
            <a:ext cx="7321545" cy="680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6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5470" y="130629"/>
            <a:ext cx="8566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36349" y="730060"/>
            <a:ext cx="672501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Бианки «Оранжевое горлышко» (главы),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•К.Д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Ушинский «Ласточка»,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Бианки «Грачи открыли весну»,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•А.И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Куприн «Песня скворца»,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Скребицкий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«Хитрая птица»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Шорыгина «Скворцы и скворчата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стихотворений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«Скворец» Е.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Тараховской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   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Цапля» А. Картина,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Загадка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«Аист»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1034" y="602166"/>
            <a:ext cx="6757638" cy="505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игры: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коммуникативной деятельности происходит развитие всех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компонентов устной речи детей (лексической стороны,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грамматического строя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речи, произносительной стороны речи; связной речи — диалогической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монологической форм)</a:t>
            </a:r>
          </a:p>
        </p:txBody>
      </p:sp>
    </p:spTree>
    <p:extLst>
      <p:ext uri="{BB962C8B-B14F-4D97-AF65-F5344CB8AC3E}">
        <p14:creationId xmlns:p14="http://schemas.microsoft.com/office/powerpoint/2010/main" val="14617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917" y="646771"/>
            <a:ext cx="67130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существительных к глаголу (Кто чирикает «чик-чирик»? Воркует?);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глаголов к существительным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прилагательных и наречий к существительному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ласково», «Назови птенца».</a:t>
            </a:r>
          </a:p>
        </p:txBody>
      </p:sp>
    </p:spTree>
    <p:extLst>
      <p:ext uri="{BB962C8B-B14F-4D97-AF65-F5344CB8AC3E}">
        <p14:creationId xmlns:p14="http://schemas.microsoft.com/office/powerpoint/2010/main" val="39468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474</Words>
  <Application>Microsoft Office PowerPoint</Application>
  <PresentationFormat>Экран (4:3)</PresentationFormat>
  <Paragraphs>65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Муниципальное бюджетное дошкольное образовательное учреждение «Детский сад «Ласточка»   .  Проект по формированию представлений младших дошкольников о перелётных птицах  «Возвращаются певцы! Перелетные птицы»   воспитатель: Климова Н.В.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Ст.менеджер методист</cp:lastModifiedBy>
  <cp:revision>33</cp:revision>
  <dcterms:created xsi:type="dcterms:W3CDTF">2014-07-22T09:06:13Z</dcterms:created>
  <dcterms:modified xsi:type="dcterms:W3CDTF">2022-01-12T12:31:46Z</dcterms:modified>
</cp:coreProperties>
</file>