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  <p:sldMasterId id="2147483818" r:id="rId2"/>
    <p:sldMasterId id="2147483891" r:id="rId3"/>
  </p:sldMasterIdLst>
  <p:sldIdLst>
    <p:sldId id="256" r:id="rId4"/>
    <p:sldId id="257" r:id="rId5"/>
    <p:sldId id="258" r:id="rId6"/>
    <p:sldId id="259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7" r:id="rId19"/>
    <p:sldId id="276" r:id="rId20"/>
    <p:sldId id="275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E33587-CB0B-4D54-89AF-D970E21E240F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C9891F4-6018-42F7-A987-D340E4D50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E33587-CB0B-4D54-89AF-D970E21E240F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891F4-6018-42F7-A987-D340E4D50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E33587-CB0B-4D54-89AF-D970E21E240F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891F4-6018-42F7-A987-D340E4D50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9A5CDD-F933-4B2A-A426-9611886C7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A39A8-7C80-4E71-B87C-423D4AEDA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6545A-8CE5-4119-8703-28A141288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8F14D-D7C2-4473-99A2-9EB18604D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45601-A408-4270-952C-3BAD5E589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D6D2B-8786-4EA0-9BAB-4EC3F437B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6AAC9-B3B9-4963-8C94-6F33174E5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BB5FD-0E6F-454D-85F3-44E58280B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E33587-CB0B-4D54-89AF-D970E21E240F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891F4-6018-42F7-A987-D340E4D50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A6A52-0B5D-4598-9B98-953463D08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42FFF-D558-4D3C-AA14-CC40D3F7C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E817C-91E5-4FAA-A117-775CCFAB1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E33587-CB0B-4D54-89AF-D970E21E240F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891F4-6018-42F7-A987-D340E4D50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E33587-CB0B-4D54-89AF-D970E21E240F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891F4-6018-42F7-A987-D340E4D50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E33587-CB0B-4D54-89AF-D970E21E240F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891F4-6018-42F7-A987-D340E4D50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E33587-CB0B-4D54-89AF-D970E21E240F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891F4-6018-42F7-A987-D340E4D50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E33587-CB0B-4D54-89AF-D970E21E240F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891F4-6018-42F7-A987-D340E4D50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E33587-CB0B-4D54-89AF-D970E21E240F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891F4-6018-42F7-A987-D340E4D50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E33587-CB0B-4D54-89AF-D970E21E240F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891F4-6018-42F7-A987-D340E4D50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E33587-CB0B-4D54-89AF-D970E21E240F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891F4-6018-42F7-A987-D340E4D50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E33587-CB0B-4D54-89AF-D970E21E240F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891F4-6018-42F7-A987-D340E4D50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E33587-CB0B-4D54-89AF-D970E21E240F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891F4-6018-42F7-A987-D340E4D50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E33587-CB0B-4D54-89AF-D970E21E240F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891F4-6018-42F7-A987-D340E4D50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E33587-CB0B-4D54-89AF-D970E21E240F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891F4-6018-42F7-A987-D340E4D50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E33587-CB0B-4D54-89AF-D970E21E240F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891F4-6018-42F7-A987-D340E4D50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E33587-CB0B-4D54-89AF-D970E21E240F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891F4-6018-42F7-A987-D340E4D50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E33587-CB0B-4D54-89AF-D970E21E240F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891F4-6018-42F7-A987-D340E4D50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E33587-CB0B-4D54-89AF-D970E21E240F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891F4-6018-42F7-A987-D340E4D50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E33587-CB0B-4D54-89AF-D970E21E240F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891F4-6018-42F7-A987-D340E4D50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E33587-CB0B-4D54-89AF-D970E21E240F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891F4-6018-42F7-A987-D340E4D50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2DE33587-CB0B-4D54-89AF-D970E21E240F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DC9891F4-6018-42F7-A987-D340E4D50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1AFB42A-68E6-4993-A8F3-3F1C73F91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DE33587-CB0B-4D54-89AF-D970E21E240F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C9891F4-6018-42F7-A987-D340E4D50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2068282"/>
          </a:xfrm>
        </p:spPr>
        <p:txBody>
          <a:bodyPr/>
          <a:lstStyle/>
          <a:p>
            <a:r>
              <a:rPr lang="ru-RU" sz="5400" b="1" i="1" dirty="0" smtClean="0">
                <a:latin typeface="+mn-lt"/>
              </a:rPr>
              <a:t>Организация книжного уголка в детском саду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5229200"/>
            <a:ext cx="3571852" cy="1284322"/>
          </a:xfrm>
        </p:spPr>
        <p:txBody>
          <a:bodyPr/>
          <a:lstStyle/>
          <a:p>
            <a:r>
              <a:rPr lang="ru-RU" sz="1600" b="1" dirty="0"/>
              <a:t>Выполнила воспитатель </a:t>
            </a:r>
          </a:p>
          <a:p>
            <a:r>
              <a:rPr lang="ru-RU" sz="1600" b="1" dirty="0"/>
              <a:t>МБДОУ «Детский сад «Ласточка» </a:t>
            </a:r>
          </a:p>
          <a:p>
            <a:r>
              <a:rPr lang="ru-RU" sz="1600" b="1" dirty="0"/>
              <a:t>Максименкова Ю.Г.</a:t>
            </a:r>
          </a:p>
          <a:p>
            <a:endParaRPr lang="ru-RU" dirty="0"/>
          </a:p>
        </p:txBody>
      </p:sp>
      <p:pic>
        <p:nvPicPr>
          <p:cNvPr id="4" name="Рисунок 3" descr="http://img3.proshkolu.ru/content/media/pic/std/2000000/1553000/1552767-c5165b0d1daada98.jpg"/>
          <p:cNvPicPr/>
          <p:nvPr/>
        </p:nvPicPr>
        <p:blipFill>
          <a:blip r:embed="rId2" cstate="print"/>
          <a:srcRect l="2128" t="25000" r="2128" b="2778"/>
          <a:stretch>
            <a:fillRect/>
          </a:stretch>
        </p:blipFill>
        <p:spPr bwMode="auto">
          <a:xfrm>
            <a:off x="1979712" y="2420888"/>
            <a:ext cx="4214842" cy="250033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971600" y="1124744"/>
            <a:ext cx="721523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книжного уголка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Старший дошкольный возраст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(с 5 до 7 лет)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previews.123rf.com/images/dazdraperma/dazdraperma1203/dazdraperma120300030/12976439-Illustration-of-a-little-girl-reading-a-book--Stock-Vector-carto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356992"/>
            <a:ext cx="1892071" cy="31519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Маленькая девочка и мальчик читает книгу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71942"/>
            <a:ext cx="3063284" cy="25118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41"/>
            <a:ext cx="7886700" cy="1502048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+mn-lt"/>
              </a:rPr>
              <a:t>Наполнение уголка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191822" cy="5520106"/>
          </a:xfrm>
        </p:spPr>
        <p:txBody>
          <a:bodyPr/>
          <a:lstStyle/>
          <a:p>
            <a:pPr lvl="0"/>
            <a:r>
              <a:rPr lang="ru-RU" sz="2200" b="1" dirty="0" smtClean="0"/>
              <a:t>Количество книг 10-12 экземпляров</a:t>
            </a:r>
          </a:p>
          <a:p>
            <a:pPr lvl="0"/>
            <a:r>
              <a:rPr lang="ru-RU" sz="2200" b="1" dirty="0" smtClean="0"/>
              <a:t>2-3 сказочных произведения</a:t>
            </a:r>
          </a:p>
          <a:p>
            <a:pPr lvl="0"/>
            <a:r>
              <a:rPr lang="ru-RU" sz="2200" b="1" dirty="0" smtClean="0"/>
              <a:t>Стихи и рассказы знакомящие </a:t>
            </a:r>
            <a:r>
              <a:rPr lang="ru-RU" sz="2200" b="1" dirty="0" smtClean="0"/>
              <a:t>с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200" b="1" dirty="0" smtClean="0"/>
              <a:t>   историей </a:t>
            </a:r>
            <a:r>
              <a:rPr lang="ru-RU" sz="2200" b="1" dirty="0" smtClean="0"/>
              <a:t>Родины, с современной </a:t>
            </a:r>
            <a:endParaRPr lang="ru-RU" sz="2200" b="1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ru-RU" sz="2200" b="1" dirty="0"/>
              <a:t> </a:t>
            </a:r>
            <a:r>
              <a:rPr lang="ru-RU" sz="2200" b="1" dirty="0" smtClean="0"/>
              <a:t>  </a:t>
            </a:r>
            <a:r>
              <a:rPr lang="ru-RU" sz="2200" b="1" dirty="0" smtClean="0"/>
              <a:t>жизнью</a:t>
            </a:r>
            <a:endParaRPr lang="ru-RU" sz="2200" b="1" dirty="0" smtClean="0"/>
          </a:p>
          <a:p>
            <a:pPr lvl="0"/>
            <a:r>
              <a:rPr lang="ru-RU" sz="2200" b="1" dirty="0" smtClean="0"/>
              <a:t>2-3 книги о животных, растениях</a:t>
            </a:r>
          </a:p>
          <a:p>
            <a:pPr lvl="0"/>
            <a:r>
              <a:rPr lang="ru-RU" sz="2200" b="1" dirty="0" smtClean="0"/>
              <a:t>Книги с которыми детей знакомят на занятиях</a:t>
            </a:r>
          </a:p>
          <a:p>
            <a:pPr lvl="0"/>
            <a:r>
              <a:rPr lang="ru-RU" sz="2200" b="1" dirty="0" smtClean="0"/>
              <a:t>Книги для расширения сюжета детских игр</a:t>
            </a:r>
          </a:p>
          <a:p>
            <a:pPr lvl="0"/>
            <a:r>
              <a:rPr lang="ru-RU" sz="2200" b="1" dirty="0" smtClean="0"/>
              <a:t>Юмористические книги с яркими смешными картинками</a:t>
            </a:r>
          </a:p>
          <a:p>
            <a:pPr lvl="0"/>
            <a:r>
              <a:rPr lang="ru-RU" sz="2200" b="1" dirty="0" smtClean="0"/>
              <a:t>«Толстые» книги</a:t>
            </a:r>
          </a:p>
          <a:p>
            <a:pPr lvl="0"/>
            <a:r>
              <a:rPr lang="ru-RU" sz="2200" b="1" dirty="0" smtClean="0"/>
              <a:t>Книги которые дети приносят из дома</a:t>
            </a:r>
          </a:p>
          <a:p>
            <a:pPr lvl="0"/>
            <a:r>
              <a:rPr lang="ru-RU" sz="2200" b="1" dirty="0" smtClean="0"/>
              <a:t>Альбомы для рассматривания</a:t>
            </a:r>
          </a:p>
          <a:p>
            <a:pPr lvl="0"/>
            <a:r>
              <a:rPr lang="ru-RU" sz="2200" b="1" dirty="0" smtClean="0"/>
              <a:t>Детские журналы</a:t>
            </a:r>
          </a:p>
          <a:p>
            <a:endParaRPr lang="ru-RU" sz="2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582" y="1335708"/>
            <a:ext cx="3888890" cy="1810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4614478"/>
            <a:ext cx="3828620" cy="224352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92696"/>
            <a:ext cx="7886700" cy="576064"/>
          </a:xfrm>
        </p:spPr>
        <p:txBody>
          <a:bodyPr/>
          <a:lstStyle/>
          <a:p>
            <a:r>
              <a:rPr lang="ru-RU" sz="3600" b="1" dirty="0" smtClean="0">
                <a:latin typeface="+mn-lt"/>
              </a:rPr>
              <a:t>Педагогическая работа с детьми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6480720" cy="4908203"/>
          </a:xfrm>
        </p:spPr>
        <p:txBody>
          <a:bodyPr/>
          <a:lstStyle/>
          <a:p>
            <a:pPr>
              <a:buNone/>
            </a:pPr>
            <a:r>
              <a:rPr lang="ru-RU" sz="2200" b="1" u="sng" dirty="0" smtClean="0"/>
              <a:t>Воспитатель учит детей:</a:t>
            </a:r>
          </a:p>
          <a:p>
            <a:pPr lvl="0"/>
            <a:r>
              <a:rPr lang="ru-RU" sz="2200" b="1" dirty="0" smtClean="0"/>
              <a:t>Самостоятельному сосредоточенному общению с книгой</a:t>
            </a:r>
          </a:p>
          <a:p>
            <a:pPr lvl="0"/>
            <a:r>
              <a:rPr lang="ru-RU" sz="2200" b="1" dirty="0" smtClean="0"/>
              <a:t>Способствует совместному рассматриванию и обсуждению книг</a:t>
            </a:r>
          </a:p>
          <a:p>
            <a:pPr lvl="0"/>
            <a:r>
              <a:rPr lang="ru-RU" sz="2200" b="1" dirty="0" smtClean="0"/>
              <a:t>Формирует восприятие книги в единстве словесного и изобразительного искусства</a:t>
            </a:r>
          </a:p>
          <a:p>
            <a:pPr lvl="0"/>
            <a:r>
              <a:rPr lang="ru-RU" sz="2200" b="1" dirty="0" smtClean="0"/>
              <a:t>Закрепляет интерес к сказкам и художественным произведениям</a:t>
            </a:r>
          </a:p>
          <a:p>
            <a:pPr lvl="0"/>
            <a:r>
              <a:rPr lang="ru-RU" sz="2200" b="1" dirty="0" smtClean="0"/>
              <a:t>Формирует гражданские черты личности, патриотические чувства</a:t>
            </a:r>
          </a:p>
          <a:p>
            <a:pPr lvl="0"/>
            <a:r>
              <a:rPr lang="ru-RU" sz="2200" b="1" dirty="0" smtClean="0"/>
              <a:t>Знакомит детей с миром природы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2754549"/>
            <a:ext cx="3071465" cy="3996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29530"/>
          <a:stretch/>
        </p:blipFill>
        <p:spPr>
          <a:xfrm>
            <a:off x="6881473" y="1035687"/>
            <a:ext cx="1836895" cy="1662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827584" y="620688"/>
            <a:ext cx="7572428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тематических выставок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Углубление литературных интересов детей.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www.maam.ru/upload/blogs/34542850216eaa67a5a1d3f2d705d266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4984"/>
            <a:ext cx="3854802" cy="2887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http://edu.mari.ru/mouo-yoshkarola/dou25/DocLib3/%D0%93%D1%80%D1%83%D0%BF%D0%BF%D0%B0%20%D0%9A%D0%B0%D0%BF%D0%B5%D0%BB%D1%8C%D0%BA%D0%B8/%D0%9A%D0%BD%D0%B8%D0%B6%D0%BD%D1%8B%D0%B9%20%D1%83%D0%B3%D0%BE%D0%BB%D0%BE%D0%B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284984"/>
            <a:ext cx="3639917" cy="29911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42918"/>
            <a:ext cx="7886700" cy="857256"/>
          </a:xfrm>
        </p:spPr>
        <p:txBody>
          <a:bodyPr/>
          <a:lstStyle/>
          <a:p>
            <a:pPr algn="ctr"/>
            <a:r>
              <a:rPr lang="ru-RU" sz="4000" b="1" dirty="0" smtClean="0"/>
              <a:t>Примерная тематика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643050"/>
            <a:ext cx="7886700" cy="4714908"/>
          </a:xfrm>
        </p:spPr>
        <p:txBody>
          <a:bodyPr/>
          <a:lstStyle/>
          <a:p>
            <a:pPr lvl="0"/>
            <a:r>
              <a:rPr lang="ru-RU" sz="2400" b="1" dirty="0" smtClean="0"/>
              <a:t>День флага РФ</a:t>
            </a:r>
          </a:p>
          <a:p>
            <a:pPr lvl="0"/>
            <a:r>
              <a:rPr lang="ru-RU" sz="2400" b="1" dirty="0" smtClean="0"/>
              <a:t>День города</a:t>
            </a:r>
          </a:p>
          <a:p>
            <a:pPr lvl="0"/>
            <a:r>
              <a:rPr lang="ru-RU" sz="2400" b="1" dirty="0" smtClean="0"/>
              <a:t>День защитника Отечества</a:t>
            </a:r>
          </a:p>
          <a:p>
            <a:pPr lvl="0"/>
            <a:r>
              <a:rPr lang="ru-RU" sz="2400" b="1" dirty="0" smtClean="0"/>
              <a:t>День 8 марта</a:t>
            </a:r>
          </a:p>
          <a:p>
            <a:pPr lvl="0"/>
            <a:r>
              <a:rPr lang="ru-RU" sz="2400" b="1" dirty="0" smtClean="0"/>
              <a:t>День космонавтики</a:t>
            </a:r>
          </a:p>
          <a:p>
            <a:pPr lvl="0"/>
            <a:r>
              <a:rPr lang="ru-RU" sz="2400" b="1" dirty="0" smtClean="0"/>
              <a:t>День победы</a:t>
            </a:r>
          </a:p>
          <a:p>
            <a:pPr lvl="0"/>
            <a:r>
              <a:rPr lang="ru-RU" sz="2400" b="1" dirty="0" smtClean="0"/>
              <a:t>Народные праздники и др.</a:t>
            </a:r>
          </a:p>
          <a:p>
            <a:r>
              <a:rPr lang="ru-RU" b="1" u="sng" dirty="0" smtClean="0"/>
              <a:t>Социокультурные связи:</a:t>
            </a:r>
            <a:endParaRPr lang="ru-RU" b="1" dirty="0" smtClean="0"/>
          </a:p>
          <a:p>
            <a:pPr lvl="0"/>
            <a:r>
              <a:rPr lang="ru-RU" sz="2400" b="1" dirty="0" smtClean="0"/>
              <a:t>Дни рождения, юбилеи детских писателей и поэтов</a:t>
            </a:r>
          </a:p>
          <a:p>
            <a:pPr lvl="0"/>
            <a:r>
              <a:rPr lang="ru-RU" sz="2400" b="1" dirty="0" smtClean="0"/>
              <a:t>Дни детских книг (в каникулярный период</a:t>
            </a:r>
            <a:r>
              <a:rPr lang="ru-RU" sz="2400" dirty="0" smtClean="0"/>
              <a:t>)</a:t>
            </a:r>
          </a:p>
          <a:p>
            <a:endParaRPr lang="ru-RU" dirty="0"/>
          </a:p>
        </p:txBody>
      </p:sp>
      <p:pic>
        <p:nvPicPr>
          <p:cNvPr id="4" name="Рисунок 3" descr="http://veschkberezka.ucoz.ru/ehlmir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643050"/>
            <a:ext cx="3922660" cy="30820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57232"/>
            <a:ext cx="7886700" cy="1071570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+mn-lt"/>
              </a:rPr>
              <a:t>Педагогическая работа с детьми при организации тематических выставок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28802"/>
            <a:ext cx="8191822" cy="4429155"/>
          </a:xfrm>
        </p:spPr>
        <p:txBody>
          <a:bodyPr/>
          <a:lstStyle/>
          <a:p>
            <a:pPr lvl="0"/>
            <a:r>
              <a:rPr lang="ru-RU" sz="2300" b="1" dirty="0" smtClean="0"/>
              <a:t>Беседы с детьми и занятия</a:t>
            </a:r>
          </a:p>
          <a:p>
            <a:pPr lvl="0"/>
            <a:r>
              <a:rPr lang="ru-RU" sz="2300" b="1" dirty="0" smtClean="0"/>
              <a:t>Подбор различных материалов: книг, иллюстраций художников, открыток, значков, скульптур малой формы, фотографий, детских рисунков и др.</a:t>
            </a:r>
          </a:p>
          <a:p>
            <a:pPr lvl="0"/>
            <a:r>
              <a:rPr lang="ru-RU" sz="2300" b="1" dirty="0" smtClean="0"/>
              <a:t>Оформление выставки совместно с детьми</a:t>
            </a:r>
          </a:p>
          <a:p>
            <a:pPr lvl="0"/>
            <a:r>
              <a:rPr lang="ru-RU" sz="2300" b="1" dirty="0" smtClean="0"/>
              <a:t>Приглашение гостей</a:t>
            </a:r>
          </a:p>
          <a:p>
            <a:pPr lvl="0"/>
            <a:r>
              <a:rPr lang="ru-RU" sz="2300" b="1" dirty="0" smtClean="0"/>
              <a:t>Формирование диалогического общения</a:t>
            </a:r>
          </a:p>
          <a:p>
            <a:pPr lvl="0"/>
            <a:r>
              <a:rPr lang="ru-RU" sz="2300" b="1" dirty="0" smtClean="0"/>
              <a:t>Формирование культуры поведения</a:t>
            </a:r>
          </a:p>
          <a:p>
            <a:pPr lvl="0"/>
            <a:r>
              <a:rPr lang="ru-RU" sz="2300" b="1" dirty="0" smtClean="0"/>
              <a:t>Посещение выставок в других группах детского сада</a:t>
            </a:r>
          </a:p>
          <a:p>
            <a:endParaRPr lang="ru-RU" dirty="0"/>
          </a:p>
        </p:txBody>
      </p:sp>
      <p:pic>
        <p:nvPicPr>
          <p:cNvPr id="4" name="Рисунок 3" descr="Маленькая девочка и мальчик читает книг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356992"/>
            <a:ext cx="2193217" cy="1791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135049"/>
          </a:xfrm>
        </p:spPr>
        <p:txBody>
          <a:bodyPr/>
          <a:lstStyle/>
          <a:p>
            <a:r>
              <a:rPr lang="ru-RU" sz="3600" b="1" dirty="0" smtClean="0">
                <a:latin typeface="+mn-lt"/>
              </a:rPr>
              <a:t>Требования к организации выставок</a:t>
            </a: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28736"/>
            <a:ext cx="7886700" cy="4748227"/>
          </a:xfrm>
        </p:spPr>
        <p:txBody>
          <a:bodyPr/>
          <a:lstStyle/>
          <a:p>
            <a:pPr lvl="0"/>
            <a:r>
              <a:rPr lang="ru-RU" sz="2400" b="1" dirty="0" smtClean="0"/>
              <a:t>Планирование за месяц до оформления</a:t>
            </a:r>
          </a:p>
          <a:p>
            <a:pPr lvl="0"/>
            <a:r>
              <a:rPr lang="ru-RU" sz="2400" b="1" dirty="0" smtClean="0"/>
              <a:t>Количество выставок зависит от возрастной группы детей:</a:t>
            </a:r>
          </a:p>
          <a:p>
            <a:pPr lvl="0"/>
            <a:r>
              <a:rPr lang="ru-RU" sz="2400" b="1" u="sng" dirty="0" smtClean="0"/>
              <a:t>Младшая группа</a:t>
            </a:r>
            <a:r>
              <a:rPr lang="ru-RU" sz="2400" b="1" dirty="0" smtClean="0"/>
              <a:t>: 1-2 в конце учебного года</a:t>
            </a:r>
          </a:p>
          <a:p>
            <a:pPr lvl="0"/>
            <a:r>
              <a:rPr lang="ru-RU" sz="2400" b="1" u="sng" dirty="0" smtClean="0"/>
              <a:t>Средняя группа</a:t>
            </a:r>
            <a:r>
              <a:rPr lang="ru-RU" sz="2400" b="1" dirty="0" smtClean="0"/>
              <a:t>: 3-4 в течении года </a:t>
            </a:r>
          </a:p>
          <a:p>
            <a:pPr lvl="0"/>
            <a:r>
              <a:rPr lang="ru-RU" sz="2400" b="1" u="sng" dirty="0" smtClean="0"/>
              <a:t>Старшие группы</a:t>
            </a:r>
            <a:r>
              <a:rPr lang="ru-RU" sz="2400" b="1" dirty="0" smtClean="0"/>
              <a:t>: 5-6 и более</a:t>
            </a:r>
          </a:p>
          <a:p>
            <a:pPr lvl="0"/>
            <a:r>
              <a:rPr lang="ru-RU" sz="2400" b="1" dirty="0" smtClean="0"/>
              <a:t>Тема выставки должна быть значимой и актуальной для детей</a:t>
            </a:r>
          </a:p>
          <a:p>
            <a:pPr lvl="0"/>
            <a:r>
              <a:rPr lang="ru-RU" sz="2400" b="1" dirty="0" smtClean="0"/>
              <a:t>Тщательный подбор книг с точки зрения художественного оформления, внешнего состояния</a:t>
            </a:r>
          </a:p>
          <a:p>
            <a:pPr lvl="0"/>
            <a:r>
              <a:rPr lang="ru-RU" sz="2400" b="1" dirty="0" smtClean="0"/>
              <a:t>Выставка не должна быть длительной по времени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8158192" cy="6286519"/>
          </a:xfrm>
        </p:spPr>
        <p:txBody>
          <a:bodyPr/>
          <a:lstStyle/>
          <a:p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	</a:t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	</a:t>
            </a:r>
            <a:r>
              <a:rPr lang="ru-RU" sz="2400" b="1" dirty="0" smtClean="0">
                <a:latin typeface="+mn-lt"/>
              </a:rPr>
              <a:t>Книга – это неотъемлемая часть воспитания ребенка. С ее помощью он сможет найти ответы на интересующие его вопросы, познавать мир и самого себя, переживать истории героев, фантазировать развитие дальнейших событий того или иного произведения.</a:t>
            </a: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	</a:t>
            </a:r>
            <a:r>
              <a:rPr lang="ru-RU" sz="2400" b="1" dirty="0" smtClean="0">
                <a:latin typeface="+mn-lt"/>
              </a:rPr>
              <a:t>Совместным чтением </a:t>
            </a:r>
            <a:r>
              <a:rPr lang="ru-RU" sz="2400" b="1" dirty="0" smtClean="0">
                <a:latin typeface="+mn-lt"/>
              </a:rPr>
              <a:t>вы открываете для своего ребенка </a:t>
            </a:r>
            <a:r>
              <a:rPr lang="ru-RU" sz="2400" b="1" dirty="0" smtClean="0">
                <a:latin typeface="+mn-lt"/>
              </a:rPr>
              <a:t>интересный и красочный литературный мир.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	 И помните, таким простым способом вы дарите своему ребенку огромное количество счастья и любви.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://ped-kopilka.ru/upload/blogs/10705_d8302fb2c23e673f067f5b432c79af13.jpg.jpg"/>
          <p:cNvPicPr/>
          <p:nvPr/>
        </p:nvPicPr>
        <p:blipFill>
          <a:blip r:embed="rId2" cstate="print"/>
          <a:srcRect l="-2623" t="11010" r="66996" b="37491"/>
          <a:stretch>
            <a:fillRect/>
          </a:stretch>
        </p:blipFill>
        <p:spPr bwMode="auto">
          <a:xfrm>
            <a:off x="3071802" y="2420888"/>
            <a:ext cx="2508310" cy="21836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ped-kopilka.ru/upload/blogs/10705_d8302fb2c23e673f067f5b432c79af13.jpg.jpg"/>
          <p:cNvPicPr/>
          <p:nvPr/>
        </p:nvPicPr>
        <p:blipFill>
          <a:blip r:embed="rId2" cstate="print"/>
          <a:srcRect l="31546" r="-1853"/>
          <a:stretch>
            <a:fillRect/>
          </a:stretch>
        </p:blipFill>
        <p:spPr bwMode="auto">
          <a:xfrm>
            <a:off x="6156176" y="2332499"/>
            <a:ext cx="2517559" cy="23603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ped-kopilka.ru/upload/blogs/10705_ada1a809e1690c0bb377781b7f7c4f97.jpg.jpg"/>
          <p:cNvPicPr/>
          <p:nvPr/>
        </p:nvPicPr>
        <p:blipFill>
          <a:blip r:embed="rId3" cstate="print"/>
          <a:srcRect l="4993" r="8704"/>
          <a:stretch>
            <a:fillRect/>
          </a:stretch>
        </p:blipFill>
        <p:spPr bwMode="auto">
          <a:xfrm>
            <a:off x="316358" y="2564904"/>
            <a:ext cx="2595339" cy="20203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115616" y="1803012"/>
            <a:ext cx="784887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Детские книги пишутся для воспитания,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а воспитание – великое дело,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им решается участь человека.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ea typeface="Times New Roman" pitchFamily="18" charset="0"/>
                <a:cs typeface="Times New Roman" pitchFamily="18" charset="0"/>
              </a:rPr>
              <a:t>                       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Белинский В. Г.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42497" y="3573016"/>
            <a:ext cx="5115184" cy="2800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785786" y="623010"/>
            <a:ext cx="750099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внимание!</a:t>
            </a:r>
            <a:endParaRPr kumimoji="0" lang="ru-RU" sz="6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ped-kopilka.ru/upload/blogs/10705_cbfe2cd661a0a4a83435f3c8459492ed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353807"/>
            <a:ext cx="6599086" cy="3947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57232"/>
            <a:ext cx="7886700" cy="1214446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+mn-lt"/>
              </a:rPr>
              <a:t>Принципы организации книжного уголка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2143116"/>
            <a:ext cx="4608512" cy="4033847"/>
          </a:xfrm>
        </p:spPr>
        <p:txBody>
          <a:bodyPr/>
          <a:lstStyle/>
          <a:p>
            <a:pPr lvl="0"/>
            <a:r>
              <a:rPr lang="ru-RU" sz="2400" b="1" dirty="0" smtClean="0"/>
              <a:t>Доступность</a:t>
            </a:r>
          </a:p>
          <a:p>
            <a:pPr lvl="0"/>
            <a:r>
              <a:rPr lang="ru-RU" sz="2400" b="1" dirty="0" smtClean="0"/>
              <a:t>Соответствие возрасту детей</a:t>
            </a:r>
          </a:p>
          <a:p>
            <a:pPr lvl="0"/>
            <a:r>
              <a:rPr lang="ru-RU" sz="2400" b="1" dirty="0" smtClean="0"/>
              <a:t>Эстетичность</a:t>
            </a:r>
          </a:p>
          <a:p>
            <a:pPr lvl="0"/>
            <a:r>
              <a:rPr lang="ru-RU" sz="2400" b="1" dirty="0" smtClean="0"/>
              <a:t>Разнообразие литературных жанров</a:t>
            </a:r>
          </a:p>
          <a:p>
            <a:pPr lvl="0"/>
            <a:r>
              <a:rPr lang="ru-RU" sz="2400" b="1" dirty="0" smtClean="0"/>
              <a:t>Разнообразие видов книг</a:t>
            </a:r>
          </a:p>
          <a:p>
            <a:pPr lvl="0"/>
            <a:r>
              <a:rPr lang="ru-RU" sz="2400" b="1" dirty="0" smtClean="0"/>
              <a:t>Периодичность книжного обмена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905" y="1648756"/>
            <a:ext cx="3535986" cy="4712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36712"/>
            <a:ext cx="7886700" cy="663462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+mn-lt"/>
              </a:rPr>
              <a:t>Основные цели книжного уголка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500174"/>
            <a:ext cx="8640960" cy="4984700"/>
          </a:xfrm>
        </p:spPr>
        <p:txBody>
          <a:bodyPr/>
          <a:lstStyle/>
          <a:p>
            <a:pPr lvl="0"/>
            <a:r>
              <a:rPr lang="ru-RU" sz="2400" b="1" dirty="0" smtClean="0"/>
              <a:t>Развитие познавательных и творческих способностей детей средствами детской художественной литературы</a:t>
            </a:r>
          </a:p>
          <a:p>
            <a:pPr lvl="0"/>
            <a:r>
              <a:rPr lang="ru-RU" sz="2400" b="1" dirty="0" smtClean="0"/>
              <a:t>Использование инновационных познавательных программ, методик и технологий воспитания и развития детей в соответствии с их психофизическими особенностями</a:t>
            </a:r>
          </a:p>
          <a:p>
            <a:pPr lvl="0">
              <a:spcBef>
                <a:spcPts val="1200"/>
              </a:spcBef>
            </a:pPr>
            <a:r>
              <a:rPr lang="ru-RU" sz="2400" b="1" dirty="0" smtClean="0"/>
              <a:t>Создание психически комфортных условий </a:t>
            </a:r>
            <a:r>
              <a:rPr lang="ru-RU" sz="2400" b="1" dirty="0" smtClean="0"/>
              <a:t>в соответствии </a:t>
            </a:r>
            <a:r>
              <a:rPr lang="ru-RU" sz="2400" b="1" dirty="0" smtClean="0"/>
              <a:t>с возрастом и </a:t>
            </a:r>
            <a:r>
              <a:rPr lang="ru-RU" sz="2400" b="1" dirty="0" smtClean="0"/>
              <a:t>индивидуальными особенностями </a:t>
            </a:r>
            <a:r>
              <a:rPr lang="ru-RU" sz="2400" b="1" dirty="0" smtClean="0"/>
              <a:t>детей в группе</a:t>
            </a:r>
          </a:p>
          <a:p>
            <a:pPr lvl="0">
              <a:spcBef>
                <a:spcPts val="1200"/>
              </a:spcBef>
            </a:pPr>
            <a:r>
              <a:rPr lang="ru-RU" sz="2400" b="1" dirty="0" smtClean="0"/>
              <a:t>Обеспечение продуктивного </a:t>
            </a:r>
            <a:r>
              <a:rPr lang="ru-RU" sz="2400" b="1" dirty="0" smtClean="0"/>
              <a:t>взаимодействия </a:t>
            </a:r>
            <a:r>
              <a:rPr lang="ru-RU" sz="2400" b="1" dirty="0" smtClean="0"/>
              <a:t>с родителями </a:t>
            </a:r>
            <a:endParaRPr lang="ru-RU" sz="2400" b="1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</a:t>
            </a:r>
            <a:r>
              <a:rPr lang="ru-RU" sz="2400" b="1" dirty="0" smtClean="0"/>
              <a:t>в </a:t>
            </a:r>
            <a:r>
              <a:rPr lang="ru-RU" sz="2400" b="1" dirty="0" smtClean="0"/>
              <a:t>решении задач воспитания и </a:t>
            </a:r>
            <a:r>
              <a:rPr lang="ru-RU" sz="2400" b="1" dirty="0" smtClean="0"/>
              <a:t>развития </a:t>
            </a:r>
            <a:r>
              <a:rPr lang="ru-RU" sz="2400" b="1" dirty="0" smtClean="0"/>
              <a:t>детей</a:t>
            </a:r>
          </a:p>
          <a:p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latin typeface="+mn-lt"/>
              </a:rPr>
              <a:t>Задачи организации </a:t>
            </a: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книжного уголка</a:t>
            </a: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571612"/>
            <a:ext cx="8106124" cy="4929222"/>
          </a:xfrm>
        </p:spPr>
        <p:txBody>
          <a:bodyPr/>
          <a:lstStyle/>
          <a:p>
            <a:pPr lvl="0"/>
            <a:r>
              <a:rPr lang="ru-RU" sz="2400" b="1" dirty="0" smtClean="0"/>
              <a:t>Формирование целостной картины мира</a:t>
            </a:r>
          </a:p>
          <a:p>
            <a:pPr lvl="0"/>
            <a:r>
              <a:rPr lang="ru-RU" sz="2400" b="1" dirty="0" smtClean="0"/>
              <a:t>Воспитание </a:t>
            </a:r>
            <a:r>
              <a:rPr lang="ru-RU" sz="2400" b="1" dirty="0" smtClean="0"/>
              <a:t>любви к чтению</a:t>
            </a:r>
          </a:p>
          <a:p>
            <a:pPr lvl="0"/>
            <a:r>
              <a:rPr lang="ru-RU" sz="2400" b="1" dirty="0" smtClean="0"/>
              <a:t>Развитие литературной речи</a:t>
            </a:r>
          </a:p>
          <a:p>
            <a:pPr lvl="0"/>
            <a:r>
              <a:rPr lang="ru-RU" sz="2400" b="1" dirty="0" smtClean="0"/>
              <a:t>Воспитание чувства языка</a:t>
            </a:r>
          </a:p>
          <a:p>
            <a:pPr lvl="0"/>
            <a:r>
              <a:rPr lang="ru-RU" sz="2400" b="1" dirty="0" smtClean="0"/>
              <a:t>Приобщение </a:t>
            </a:r>
            <a:r>
              <a:rPr lang="ru-RU" sz="2400" b="1" dirty="0" smtClean="0"/>
              <a:t>к словесному искусству</a:t>
            </a:r>
          </a:p>
          <a:p>
            <a:pPr lvl="0"/>
            <a:r>
              <a:rPr lang="ru-RU" sz="2400" b="1" dirty="0" smtClean="0"/>
              <a:t>Развитие эстетического вкуса</a:t>
            </a:r>
          </a:p>
          <a:p>
            <a:pPr lvl="0"/>
            <a:r>
              <a:rPr lang="ru-RU" sz="2400" b="1" dirty="0" smtClean="0"/>
              <a:t>Знакомство с произведениями детской литературы</a:t>
            </a:r>
          </a:p>
          <a:p>
            <a:pPr lvl="0"/>
            <a:r>
              <a:rPr lang="ru-RU" sz="2400" b="1" dirty="0" smtClean="0"/>
              <a:t>Знакомство с различными литературными жанрами</a:t>
            </a:r>
          </a:p>
          <a:p>
            <a:pPr lvl="0"/>
            <a:r>
              <a:rPr lang="ru-RU" sz="2400" b="1" dirty="0" smtClean="0"/>
              <a:t>Знакомство с авторами детской литературы</a:t>
            </a:r>
          </a:p>
          <a:p>
            <a:pPr lvl="0"/>
            <a:r>
              <a:rPr lang="ru-RU" sz="2400" b="1" dirty="0" smtClean="0"/>
              <a:t>Знакомство </a:t>
            </a:r>
            <a:r>
              <a:rPr lang="ru-RU" sz="2400" b="1" dirty="0" smtClean="0"/>
              <a:t>с детскими </a:t>
            </a:r>
            <a:r>
              <a:rPr lang="ru-RU" sz="2400" b="1" dirty="0" smtClean="0"/>
              <a:t>художниками-иллюстраторами</a:t>
            </a:r>
            <a:endParaRPr lang="ru-RU" sz="2400" b="1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988840"/>
            <a:ext cx="3012154" cy="2253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71480"/>
            <a:ext cx="7886700" cy="1143008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+mn-lt"/>
              </a:rPr>
              <a:t/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Правила организации книжного уголка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643050"/>
            <a:ext cx="7886700" cy="4714908"/>
          </a:xfrm>
        </p:spPr>
        <p:txBody>
          <a:bodyPr/>
          <a:lstStyle/>
          <a:p>
            <a:pPr lvl="0"/>
            <a:r>
              <a:rPr lang="ru-RU" sz="2300" b="1" dirty="0" smtClean="0"/>
              <a:t>Книжный уголок обязателен во всех возрастных группах</a:t>
            </a:r>
          </a:p>
          <a:p>
            <a:pPr lvl="0"/>
            <a:r>
              <a:rPr lang="ru-RU" sz="2300" b="1" dirty="0" smtClean="0"/>
              <a:t>Содержание книжного уголка зависит от возраста детей</a:t>
            </a:r>
          </a:p>
          <a:p>
            <a:pPr lvl="0"/>
            <a:r>
              <a:rPr lang="ru-RU" sz="2300" b="1" dirty="0" smtClean="0"/>
              <a:t>Количество книг в книжном уголке не регламентировано</a:t>
            </a:r>
          </a:p>
          <a:p>
            <a:pPr lvl="0"/>
            <a:r>
              <a:rPr lang="ru-RU" sz="2300" b="1" dirty="0" smtClean="0"/>
              <a:t>Необходимо соблюдать периодичность книжного обмена</a:t>
            </a:r>
          </a:p>
          <a:p>
            <a:pPr lvl="0"/>
            <a:r>
              <a:rPr lang="ru-RU" sz="2300" b="1" dirty="0" smtClean="0"/>
              <a:t>Подбор книг формируется с учетом тематического планирования</a:t>
            </a:r>
          </a:p>
          <a:p>
            <a:pPr lvl="0"/>
            <a:r>
              <a:rPr lang="ru-RU" sz="2300" b="1" dirty="0" smtClean="0"/>
              <a:t>Нельзя смешивать разные по тематике фольклорные и литературные произведения</a:t>
            </a:r>
          </a:p>
          <a:p>
            <a:pPr lvl="0"/>
            <a:r>
              <a:rPr lang="ru-RU" sz="2300" b="1" dirty="0" smtClean="0"/>
              <a:t>Необходимо обращать внимание детей на смену книг в книжном уголке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latin typeface="+mn-lt"/>
              </a:rPr>
              <a:t>Принципы отбора литературных произведений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b="1" dirty="0" smtClean="0"/>
              <a:t>Литературное произведение должно отвечать задачам воспитания</a:t>
            </a:r>
          </a:p>
          <a:p>
            <a:pPr lvl="0"/>
            <a:r>
              <a:rPr lang="ru-RU" sz="2400" b="1" dirty="0" smtClean="0"/>
              <a:t>При выборе литературного произведения необходимо учитывать возрастные особенности детей</a:t>
            </a:r>
          </a:p>
          <a:p>
            <a:pPr lvl="0"/>
            <a:r>
              <a:rPr lang="ru-RU" sz="2400" b="1" dirty="0" smtClean="0"/>
              <a:t>Литературное произведение должно быть занимательным</a:t>
            </a:r>
          </a:p>
          <a:p>
            <a:pPr lvl="0"/>
            <a:r>
              <a:rPr lang="ru-RU" sz="2400" b="1" dirty="0" smtClean="0"/>
              <a:t>В литературном произведении должна быть четко выраженная позиция автора</a:t>
            </a:r>
          </a:p>
          <a:p>
            <a:pPr lvl="0"/>
            <a:r>
              <a:rPr lang="ru-RU" sz="2400" b="1" dirty="0" smtClean="0"/>
              <a:t>Литературное произведение должно иметь одну сюжетную линию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00100" y="1757267"/>
            <a:ext cx="7215238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Организация книжного уголка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Младший дошкольный возраст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(с 2 до 5 лет)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 descr="http://tanzburg.3dn.ru/2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143380"/>
            <a:ext cx="2965765" cy="259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5929354" cy="1325563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latin typeface="+mn-lt"/>
              </a:rPr>
              <a:t>Наполнение уголка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25625"/>
            <a:ext cx="7975798" cy="4351338"/>
          </a:xfrm>
        </p:spPr>
        <p:txBody>
          <a:bodyPr/>
          <a:lstStyle/>
          <a:p>
            <a:pPr lvl="0"/>
            <a:r>
              <a:rPr lang="ru-RU" sz="2600" b="1" dirty="0" smtClean="0"/>
              <a:t>Количество книг: 4-5 экземпляров</a:t>
            </a:r>
          </a:p>
          <a:p>
            <a:pPr lvl="0"/>
            <a:r>
              <a:rPr lang="ru-RU" sz="2600" b="1" dirty="0" smtClean="0"/>
              <a:t>2-3 экземпляра одинаковых книг</a:t>
            </a:r>
          </a:p>
          <a:p>
            <a:pPr lvl="0"/>
            <a:r>
              <a:rPr lang="ru-RU" sz="2600" b="1" dirty="0" smtClean="0"/>
              <a:t>Знакомые детям издания с яркими и крупными иллюстрациями</a:t>
            </a:r>
          </a:p>
          <a:p>
            <a:pPr lvl="0"/>
            <a:r>
              <a:rPr lang="ru-RU" sz="2600" b="1" dirty="0" smtClean="0"/>
              <a:t>Книжки-картинки</a:t>
            </a:r>
          </a:p>
          <a:p>
            <a:pPr lvl="0"/>
            <a:r>
              <a:rPr lang="ru-RU" sz="2600" b="1" dirty="0" smtClean="0"/>
              <a:t>Книжки-игрушки</a:t>
            </a:r>
          </a:p>
          <a:p>
            <a:pPr lvl="0">
              <a:spcBef>
                <a:spcPts val="1200"/>
              </a:spcBef>
            </a:pPr>
            <a:r>
              <a:rPr lang="ru-RU" sz="2600" b="1" dirty="0" smtClean="0"/>
              <a:t>Книжки вырубки</a:t>
            </a:r>
          </a:p>
          <a:p>
            <a:pPr lvl="0">
              <a:spcBef>
                <a:spcPts val="1200"/>
              </a:spcBef>
            </a:pPr>
            <a:r>
              <a:rPr lang="ru-RU" sz="2600" b="1" dirty="0" smtClean="0"/>
              <a:t>Альбомы для </a:t>
            </a:r>
            <a:endParaRPr lang="ru-RU" sz="2600" b="1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ru-RU" sz="2600" b="1" dirty="0"/>
              <a:t> </a:t>
            </a:r>
            <a:r>
              <a:rPr lang="ru-RU" sz="2600" b="1" dirty="0" smtClean="0"/>
              <a:t>  </a:t>
            </a:r>
            <a:r>
              <a:rPr lang="ru-RU" sz="2600" b="1" dirty="0" smtClean="0"/>
              <a:t>рассматривания</a:t>
            </a:r>
            <a:endParaRPr lang="ru-RU" sz="2600" b="1" dirty="0" smtClean="0"/>
          </a:p>
          <a:p>
            <a:endParaRPr lang="ru-RU" dirty="0"/>
          </a:p>
        </p:txBody>
      </p:sp>
      <p:pic>
        <p:nvPicPr>
          <p:cNvPr id="4" name="Рисунок 3" descr="http://irecommend.ru/sites/default/files/product-images/87718/bb.jpg"/>
          <p:cNvPicPr/>
          <p:nvPr/>
        </p:nvPicPr>
        <p:blipFill>
          <a:blip r:embed="rId2" cstate="print"/>
          <a:srcRect l="-3634" r="-1762"/>
          <a:stretch>
            <a:fillRect/>
          </a:stretch>
        </p:blipFill>
        <p:spPr bwMode="auto">
          <a:xfrm>
            <a:off x="6228184" y="357166"/>
            <a:ext cx="2558658" cy="22797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379386"/>
            <a:ext cx="2909982" cy="2253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4505906"/>
            <a:ext cx="2645548" cy="2092827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71480"/>
            <a:ext cx="7886700" cy="1119208"/>
          </a:xfrm>
        </p:spPr>
        <p:txBody>
          <a:bodyPr/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Педагогическая работа с детьми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7128792" cy="4620171"/>
          </a:xfrm>
        </p:spPr>
        <p:txBody>
          <a:bodyPr/>
          <a:lstStyle/>
          <a:p>
            <a:pPr>
              <a:buNone/>
            </a:pPr>
            <a:r>
              <a:rPr lang="ru-RU" b="1" u="sng" dirty="0" smtClean="0"/>
              <a:t>Воспитатель учит детей:</a:t>
            </a:r>
          </a:p>
          <a:p>
            <a:pPr>
              <a:buNone/>
            </a:pPr>
            <a:endParaRPr lang="ru-RU" sz="800" b="1" u="sng" dirty="0" smtClean="0"/>
          </a:p>
          <a:p>
            <a:pPr lvl="0">
              <a:spcBef>
                <a:spcPts val="0"/>
              </a:spcBef>
            </a:pPr>
            <a:r>
              <a:rPr lang="ru-RU" sz="2600" b="1" dirty="0" smtClean="0"/>
              <a:t>Внимательно рассматривать иллюстрации </a:t>
            </a:r>
            <a:endParaRPr lang="ru-RU" sz="2600" b="1" dirty="0"/>
          </a:p>
          <a:p>
            <a:pPr marL="0" lvl="0" indent="0">
              <a:spcBef>
                <a:spcPts val="0"/>
              </a:spcBef>
              <a:buNone/>
            </a:pPr>
            <a:r>
              <a:rPr lang="ru-RU" sz="2600" b="1" dirty="0" smtClean="0"/>
              <a:t>   в книге</a:t>
            </a:r>
            <a:r>
              <a:rPr lang="ru-RU" sz="2600" b="1" dirty="0" smtClean="0"/>
              <a:t>, узнавать героев и их действия</a:t>
            </a:r>
          </a:p>
          <a:p>
            <a:pPr lvl="0"/>
            <a:r>
              <a:rPr lang="ru-RU" sz="2600" b="1" dirty="0" smtClean="0"/>
              <a:t>Обращать внимание на выразительные подробности иллюстраций</a:t>
            </a:r>
          </a:p>
          <a:p>
            <a:pPr lvl="0">
              <a:spcBef>
                <a:spcPts val="1200"/>
              </a:spcBef>
            </a:pPr>
            <a:r>
              <a:rPr lang="ru-RU" sz="2600" b="1" dirty="0" smtClean="0"/>
              <a:t>Пересказывать отдельные эпизоды</a:t>
            </a:r>
          </a:p>
          <a:p>
            <a:pPr lvl="0">
              <a:spcBef>
                <a:spcPts val="1200"/>
              </a:spcBef>
            </a:pPr>
            <a:r>
              <a:rPr lang="ru-RU" sz="2600" b="1" dirty="0" smtClean="0"/>
              <a:t>Правильно и бережно </a:t>
            </a:r>
            <a:r>
              <a:rPr lang="ru-RU" sz="2600" b="1" dirty="0" smtClean="0"/>
              <a:t>обращаться</a:t>
            </a:r>
          </a:p>
          <a:p>
            <a:pPr marL="0" lvl="0" indent="0">
              <a:buNone/>
            </a:pPr>
            <a:r>
              <a:rPr lang="ru-RU" sz="2600" b="1" dirty="0"/>
              <a:t> </a:t>
            </a:r>
            <a:r>
              <a:rPr lang="ru-RU" sz="2600" b="1" dirty="0" smtClean="0"/>
              <a:t> </a:t>
            </a:r>
            <a:r>
              <a:rPr lang="ru-RU" sz="2600" b="1" dirty="0" smtClean="0"/>
              <a:t> </a:t>
            </a:r>
            <a:r>
              <a:rPr lang="ru-RU" sz="2600" b="1" dirty="0" smtClean="0"/>
              <a:t>с книгой</a:t>
            </a:r>
          </a:p>
          <a:p>
            <a:pPr lvl="0"/>
            <a:r>
              <a:rPr lang="ru-RU" sz="2600" b="1" dirty="0" smtClean="0"/>
              <a:t>Приводить книги в порядок, </a:t>
            </a:r>
            <a:endParaRPr lang="ru-RU" sz="2600" b="1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ru-RU" sz="2600" b="1" dirty="0"/>
              <a:t> </a:t>
            </a:r>
            <a:r>
              <a:rPr lang="ru-RU" sz="2600" b="1" dirty="0" smtClean="0"/>
              <a:t>  </a:t>
            </a:r>
            <a:r>
              <a:rPr lang="ru-RU" sz="2600" b="1" dirty="0" smtClean="0"/>
              <a:t>ремонтировать</a:t>
            </a:r>
            <a:endParaRPr lang="ru-RU" sz="2600" b="1" dirty="0" smtClean="0"/>
          </a:p>
          <a:p>
            <a:endParaRPr lang="ru-RU" dirty="0"/>
          </a:p>
        </p:txBody>
      </p:sp>
      <p:pic>
        <p:nvPicPr>
          <p:cNvPr id="4" name="Рисунок 3" descr="Бабушка и внуки читаю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9870" y="1690688"/>
            <a:ext cx="1663915" cy="1785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372" y="4077072"/>
            <a:ext cx="3347864" cy="2552332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Тема3">
  <a:themeElements>
    <a:clrScheme name="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33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/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олочное стекло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280</TotalTime>
  <Words>627</Words>
  <Application>Microsoft Office PowerPoint</Application>
  <PresentationFormat>Экран (4:3)</PresentationFormat>
  <Paragraphs>130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Тема3</vt:lpstr>
      <vt:lpstr>1_Default Design</vt:lpstr>
      <vt:lpstr>Тема33</vt:lpstr>
      <vt:lpstr>Организация книжного уголка в детском саду </vt:lpstr>
      <vt:lpstr>Принципы организации книжного уголка </vt:lpstr>
      <vt:lpstr>Основные цели книжного уголка </vt:lpstr>
      <vt:lpstr>Задачи организации  книжного уголка</vt:lpstr>
      <vt:lpstr> Правила организации книжного уголка </vt:lpstr>
      <vt:lpstr> Принципы отбора литературных произведений </vt:lpstr>
      <vt:lpstr>Презентация PowerPoint</vt:lpstr>
      <vt:lpstr> Наполнение уголка </vt:lpstr>
      <vt:lpstr> Педагогическая работа с детьми </vt:lpstr>
      <vt:lpstr>Презентация PowerPoint</vt:lpstr>
      <vt:lpstr>Наполнение уголка </vt:lpstr>
      <vt:lpstr>Педагогическая работа с детьми </vt:lpstr>
      <vt:lpstr>Презентация PowerPoint</vt:lpstr>
      <vt:lpstr>Примерная тематика</vt:lpstr>
      <vt:lpstr>Педагогическая работа с детьми при организации тематических выставок </vt:lpstr>
      <vt:lpstr>Требования к организации выставок</vt:lpstr>
      <vt:lpstr>      Книга – это неотъемлемая часть воспитания ребенка. С ее помощью он сможет найти ответы на интересующие его вопросы, познавать мир и самого себя, переживать истории героев, фантазировать развитие дальнейших событий того или иного произведения.        Совместным чтением вы открываете для своего ребенка интересный и красочный литературный мир.   И помните, таким простым способом вы дарите своему ребенку огромное количество счастья и любви.  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книжного уголка в детском саду</dc:title>
  <dc:creator>Андрей</dc:creator>
  <cp:lastModifiedBy>Gamer-PC</cp:lastModifiedBy>
  <cp:revision>31</cp:revision>
  <dcterms:created xsi:type="dcterms:W3CDTF">2016-02-16T20:01:36Z</dcterms:created>
  <dcterms:modified xsi:type="dcterms:W3CDTF">2021-06-02T13:13:19Z</dcterms:modified>
</cp:coreProperties>
</file>