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3"/>
  </p:notesMasterIdLst>
  <p:sldIdLst>
    <p:sldId id="274" r:id="rId2"/>
    <p:sldId id="275" r:id="rId3"/>
    <p:sldId id="327" r:id="rId4"/>
    <p:sldId id="328" r:id="rId5"/>
    <p:sldId id="302" r:id="rId6"/>
    <p:sldId id="303" r:id="rId7"/>
    <p:sldId id="284" r:id="rId8"/>
    <p:sldId id="285" r:id="rId9"/>
    <p:sldId id="316" r:id="rId10"/>
    <p:sldId id="311" r:id="rId11"/>
    <p:sldId id="312" r:id="rId12"/>
    <p:sldId id="298" r:id="rId13"/>
    <p:sldId id="289" r:id="rId14"/>
    <p:sldId id="317" r:id="rId15"/>
    <p:sldId id="319" r:id="rId16"/>
    <p:sldId id="318" r:id="rId17"/>
    <p:sldId id="325" r:id="rId18"/>
    <p:sldId id="320" r:id="rId19"/>
    <p:sldId id="326" r:id="rId20"/>
    <p:sldId id="329" r:id="rId21"/>
    <p:sldId id="301" r:id="rId22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8000"/>
    <a:srgbClr val="FFFF61"/>
    <a:srgbClr val="00CC00"/>
    <a:srgbClr val="33CC33"/>
    <a:srgbClr val="FFFF89"/>
    <a:srgbClr val="FFAC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9FD22-68EF-41FB-9B6B-05B9F98560C5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942-8694-4E5A-847D-B06CADFD3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4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12942-8694-4E5A-847D-B06CADFD36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3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02A3D4-62C7-4B94-A746-650C0E220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943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1E4B9-4A9E-4A5E-9E87-5E94043438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144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80D7B-76DA-4C53-8C59-C089304655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903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2D5A8-0F0C-468F-B85F-4AF4D2EB97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085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A67C6-AC49-43C0-8A61-D027E18E9D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67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5F367-837D-45CD-948F-0421933F83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704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722CE-1F09-415D-82C6-41FC096136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667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41FE8-4ABD-40B4-868A-ED7A22FEEA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413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87F8D-67FF-4C37-95F1-4E9D5F0E96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44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522EB-C8E4-44A2-A1E2-F689BB98A7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859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85B30-991E-4453-9588-631777F914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207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CC5CC-1D52-497B-ABBA-CACE315E56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398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4C6ED-1602-4564-8B37-2F624DD120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88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D05196D-DE2F-493C-980C-99F3E67C9E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WordArt 8"/>
          <p:cNvSpPr>
            <a:spLocks noChangeArrowheads="1" noChangeShapeType="1" noTextEdit="1"/>
          </p:cNvSpPr>
          <p:nvPr/>
        </p:nvSpPr>
        <p:spPr bwMode="auto">
          <a:xfrm>
            <a:off x="179512" y="908720"/>
            <a:ext cx="6768752" cy="24258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9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презентация семинара –практикума для воспитателей ДОУ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anose="020B0606030402020204" pitchFamily="34" charset="0"/>
              </a:rPr>
              <a:t>Тема: «</a:t>
            </a:r>
            <a:r>
              <a:rPr lang="ru-RU" sz="3600" kern="10" dirty="0" smtClean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Нетрадиционные</a:t>
            </a:r>
            <a:r>
              <a:rPr lang="ru-RU" sz="3600" kern="10" dirty="0" smtClean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ru-RU" sz="3600" kern="10" dirty="0" smtClean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формы 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работы с родителям</a:t>
            </a:r>
            <a:r>
              <a:rPr lang="ru-RU" sz="3600" kern="10" dirty="0" smtClean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Medium Cond" panose="020B0606030402020204" pitchFamily="34" charset="0"/>
              </a:rPr>
              <a:t>и </a:t>
            </a:r>
            <a:r>
              <a:rPr lang="ru-RU" sz="3600" kern="10" dirty="0" smtClean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в ДОУ»</a:t>
            </a:r>
          </a:p>
        </p:txBody>
      </p:sp>
      <p:sp>
        <p:nvSpPr>
          <p:cNvPr id="76810" name="WordArt 10"/>
          <p:cNvSpPr>
            <a:spLocks noChangeArrowheads="1" noChangeShapeType="1" noTextEdit="1"/>
          </p:cNvSpPr>
          <p:nvPr/>
        </p:nvSpPr>
        <p:spPr bwMode="auto">
          <a:xfrm>
            <a:off x="2700338" y="1268413"/>
            <a:ext cx="35274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339966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1619249" y="5301208"/>
            <a:ext cx="425815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dirty="0">
                <a:solidFill>
                  <a:srgbClr val="3333CC"/>
                </a:solidFill>
              </a:rPr>
              <a:t>МБДОУ детский сад </a:t>
            </a:r>
            <a:r>
              <a:rPr lang="ru-RU" altLang="ru-RU" dirty="0" smtClean="0">
                <a:solidFill>
                  <a:srgbClr val="3333CC"/>
                </a:solidFill>
              </a:rPr>
              <a:t>«Лесная сказка» </a:t>
            </a:r>
            <a:endParaRPr lang="ru-RU" altLang="ru-RU" dirty="0">
              <a:solidFill>
                <a:srgbClr val="3333CC"/>
              </a:solidFill>
            </a:endParaRPr>
          </a:p>
          <a:p>
            <a:pPr algn="l" eaLnBrk="1" hangingPunct="1"/>
            <a:r>
              <a:rPr lang="ru-RU" altLang="ru-RU" dirty="0" smtClean="0">
                <a:solidFill>
                  <a:srgbClr val="3333CC"/>
                </a:solidFill>
              </a:rPr>
              <a:t>г</a:t>
            </a:r>
            <a:r>
              <a:rPr lang="ru-RU" altLang="ru-RU" dirty="0">
                <a:solidFill>
                  <a:srgbClr val="3333CC"/>
                </a:solidFill>
              </a:rPr>
              <a:t>. </a:t>
            </a:r>
            <a:r>
              <a:rPr lang="ru-RU" altLang="ru-RU" dirty="0" smtClean="0">
                <a:solidFill>
                  <a:srgbClr val="3333CC"/>
                </a:solidFill>
              </a:rPr>
              <a:t>Десногорска </a:t>
            </a:r>
          </a:p>
          <a:p>
            <a:pPr algn="l" eaLnBrk="1" hangingPunct="1"/>
            <a:r>
              <a:rPr lang="ru-RU" altLang="ru-RU" dirty="0" smtClean="0">
                <a:solidFill>
                  <a:srgbClr val="3333CC"/>
                </a:solidFill>
              </a:rPr>
              <a:t>Воспитатель: </a:t>
            </a:r>
            <a:r>
              <a:rPr lang="ru-RU" altLang="ru-RU" dirty="0" err="1" smtClean="0">
                <a:solidFill>
                  <a:srgbClr val="3333CC"/>
                </a:solidFill>
              </a:rPr>
              <a:t>Казачинская</a:t>
            </a:r>
            <a:r>
              <a:rPr lang="ru-RU" altLang="ru-RU" dirty="0" smtClean="0">
                <a:solidFill>
                  <a:srgbClr val="3333CC"/>
                </a:solidFill>
              </a:rPr>
              <a:t> А.П.</a:t>
            </a:r>
          </a:p>
          <a:p>
            <a:pPr algn="l" eaLnBrk="1" hangingPunct="1"/>
            <a:r>
              <a:rPr lang="ru-RU" altLang="ru-RU" dirty="0" smtClean="0">
                <a:solidFill>
                  <a:srgbClr val="3333CC"/>
                </a:solidFill>
              </a:rPr>
              <a:t>Трошкина Г.А.</a:t>
            </a:r>
          </a:p>
          <a:p>
            <a:pPr algn="ctr" eaLnBrk="1" hangingPunct="1"/>
            <a:r>
              <a:rPr lang="ru-RU" altLang="ru-RU" dirty="0" smtClean="0">
                <a:solidFill>
                  <a:srgbClr val="3333CC"/>
                </a:solidFill>
              </a:rPr>
              <a:t>2019г.</a:t>
            </a:r>
            <a:endParaRPr lang="ru-RU" altLang="ru-RU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763688" y="643971"/>
            <a:ext cx="553105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3333CC"/>
                </a:solidFill>
              </a:rPr>
              <a:t>ФОРМЫ И МЕТОДЫ </a:t>
            </a:r>
            <a:r>
              <a:rPr lang="ru-RU" altLang="ru-RU" sz="2000" b="1" dirty="0" smtClean="0">
                <a:solidFill>
                  <a:srgbClr val="3333CC"/>
                </a:solidFill>
              </a:rPr>
              <a:t>РАБОТЫ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800" b="1" dirty="0">
              <a:solidFill>
                <a:srgbClr val="3333CC"/>
              </a:solidFill>
            </a:endParaRP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684187" y="2440559"/>
            <a:ext cx="5689600" cy="503237"/>
          </a:xfrm>
          <a:prstGeom prst="flowChartTerminator">
            <a:avLst/>
          </a:prstGeom>
          <a:solidFill>
            <a:srgbClr val="FFFF99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ru-RU" altLang="ru-RU" sz="2000" dirty="0">
                <a:solidFill>
                  <a:srgbClr val="6600CC"/>
                </a:solidFill>
                <a:latin typeface="Comic Sans MS" panose="030F0702030302020204" pitchFamily="66" charset="0"/>
              </a:rPr>
              <a:t>Родительские собрания</a:t>
            </a:r>
          </a:p>
        </p:txBody>
      </p:sp>
      <p:sp>
        <p:nvSpPr>
          <p:cNvPr id="101383" name="AutoShape 7"/>
          <p:cNvSpPr>
            <a:spLocks noChangeArrowheads="1"/>
          </p:cNvSpPr>
          <p:nvPr/>
        </p:nvSpPr>
        <p:spPr bwMode="auto">
          <a:xfrm>
            <a:off x="708409" y="3068637"/>
            <a:ext cx="5688012" cy="503237"/>
          </a:xfrm>
          <a:prstGeom prst="flowChartTerminator">
            <a:avLst/>
          </a:prstGeom>
          <a:solidFill>
            <a:srgbClr val="FFFF99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ru-RU" altLang="ru-RU" sz="2000" dirty="0">
                <a:solidFill>
                  <a:srgbClr val="6600CC"/>
                </a:solidFill>
                <a:latin typeface="Comic Sans MS" panose="030F0702030302020204" pitchFamily="66" charset="0"/>
              </a:rPr>
              <a:t>Практикумы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68313" y="1484313"/>
            <a:ext cx="7848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9465" name="AutoShape 9"/>
          <p:cNvCxnSpPr>
            <a:cxnSpLocks noChangeShapeType="1"/>
          </p:cNvCxnSpPr>
          <p:nvPr/>
        </p:nvCxnSpPr>
        <p:spPr bwMode="auto">
          <a:xfrm rot="5400000">
            <a:off x="6858769" y="1018383"/>
            <a:ext cx="1169987" cy="2139950"/>
          </a:xfrm>
          <a:prstGeom prst="bentConnector2">
            <a:avLst/>
          </a:prstGeom>
          <a:noFill/>
          <a:ln w="38100">
            <a:solidFill>
              <a:srgbClr val="33CC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6" name="AutoShape 10"/>
          <p:cNvCxnSpPr>
            <a:cxnSpLocks noChangeShapeType="1"/>
          </p:cNvCxnSpPr>
          <p:nvPr/>
        </p:nvCxnSpPr>
        <p:spPr bwMode="auto">
          <a:xfrm rot="5400000">
            <a:off x="6534125" y="1322388"/>
            <a:ext cx="1817687" cy="2141538"/>
          </a:xfrm>
          <a:prstGeom prst="bentConnector2">
            <a:avLst/>
          </a:prstGeom>
          <a:noFill/>
          <a:ln w="38100">
            <a:solidFill>
              <a:srgbClr val="33CC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391" name="AutoShape 15"/>
          <p:cNvSpPr>
            <a:spLocks noChangeArrowheads="1"/>
          </p:cNvSpPr>
          <p:nvPr/>
        </p:nvSpPr>
        <p:spPr bwMode="auto">
          <a:xfrm>
            <a:off x="475818" y="3960813"/>
            <a:ext cx="5689600" cy="504825"/>
          </a:xfrm>
          <a:prstGeom prst="flowChartTerminator">
            <a:avLst/>
          </a:prstGeom>
          <a:solidFill>
            <a:srgbClr val="FFFF99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ru-RU" altLang="ru-RU" sz="2000" dirty="0">
                <a:solidFill>
                  <a:srgbClr val="6600CC"/>
                </a:solidFill>
                <a:latin typeface="Comic Sans MS" panose="030F0702030302020204" pitchFamily="66" charset="0"/>
              </a:rPr>
              <a:t>Совместные с детьми развлечения и игры</a:t>
            </a:r>
          </a:p>
        </p:txBody>
      </p:sp>
      <p:sp>
        <p:nvSpPr>
          <p:cNvPr id="101392" name="AutoShape 16"/>
          <p:cNvSpPr>
            <a:spLocks noChangeArrowheads="1"/>
          </p:cNvSpPr>
          <p:nvPr/>
        </p:nvSpPr>
        <p:spPr bwMode="auto">
          <a:xfrm>
            <a:off x="440099" y="4797152"/>
            <a:ext cx="5761037" cy="433387"/>
          </a:xfrm>
          <a:prstGeom prst="flowChartTerminator">
            <a:avLst/>
          </a:prstGeom>
          <a:solidFill>
            <a:srgbClr val="FFFF99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ru-RU" altLang="ru-RU" sz="2000" dirty="0">
                <a:solidFill>
                  <a:srgbClr val="6600CC"/>
                </a:solidFill>
                <a:latin typeface="Comic Sans MS" panose="030F0702030302020204" pitchFamily="66" charset="0"/>
              </a:rPr>
              <a:t>Информационные листы</a:t>
            </a:r>
          </a:p>
        </p:txBody>
      </p:sp>
      <p:sp>
        <p:nvSpPr>
          <p:cNvPr id="101393" name="AutoShape 17"/>
          <p:cNvSpPr>
            <a:spLocks noChangeArrowheads="1"/>
          </p:cNvSpPr>
          <p:nvPr/>
        </p:nvSpPr>
        <p:spPr bwMode="auto">
          <a:xfrm>
            <a:off x="440099" y="5662612"/>
            <a:ext cx="5832475" cy="503238"/>
          </a:xfrm>
          <a:prstGeom prst="flowChartTerminator">
            <a:avLst/>
          </a:prstGeom>
          <a:solidFill>
            <a:srgbClr val="FFFF99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ru-RU" altLang="ru-RU" sz="2000" dirty="0">
                <a:solidFill>
                  <a:srgbClr val="6600CC"/>
                </a:solidFill>
                <a:latin typeface="Comic Sans MS" panose="030F0702030302020204" pitchFamily="66" charset="0"/>
              </a:rPr>
              <a:t>Групповые и индивидуальные консультации</a:t>
            </a:r>
          </a:p>
        </p:txBody>
      </p:sp>
      <p:cxnSp>
        <p:nvCxnSpPr>
          <p:cNvPr id="19472" name="AutoShape 26"/>
          <p:cNvCxnSpPr>
            <a:cxnSpLocks noChangeShapeType="1"/>
            <a:stCxn id="19464" idx="1"/>
            <a:endCxn id="101391" idx="3"/>
          </p:cNvCxnSpPr>
          <p:nvPr/>
        </p:nvCxnSpPr>
        <p:spPr bwMode="auto">
          <a:xfrm rot="16200000" flipH="1" flipV="1">
            <a:off x="5876710" y="1773022"/>
            <a:ext cx="2728912" cy="2151495"/>
          </a:xfrm>
          <a:prstGeom prst="bentConnector4">
            <a:avLst>
              <a:gd name="adj1" fmla="val -8377"/>
              <a:gd name="adj2" fmla="val -10625"/>
            </a:avLst>
          </a:prstGeom>
          <a:noFill/>
          <a:ln w="38100">
            <a:solidFill>
              <a:srgbClr val="00C4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3" name="AutoShape 27"/>
          <p:cNvCxnSpPr>
            <a:cxnSpLocks noChangeShapeType="1"/>
            <a:stCxn id="19464" idx="1"/>
            <a:endCxn id="101392" idx="3"/>
          </p:cNvCxnSpPr>
          <p:nvPr/>
        </p:nvCxnSpPr>
        <p:spPr bwMode="auto">
          <a:xfrm rot="16200000" flipH="1" flipV="1">
            <a:off x="5494259" y="2191191"/>
            <a:ext cx="3529532" cy="2115777"/>
          </a:xfrm>
          <a:prstGeom prst="bentConnector4">
            <a:avLst>
              <a:gd name="adj1" fmla="val -6477"/>
              <a:gd name="adj2" fmla="val -10805"/>
            </a:avLst>
          </a:prstGeom>
          <a:noFill/>
          <a:ln w="38100">
            <a:solidFill>
              <a:srgbClr val="00C4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4" name="AutoShape 28"/>
          <p:cNvCxnSpPr>
            <a:cxnSpLocks noChangeShapeType="1"/>
          </p:cNvCxnSpPr>
          <p:nvPr/>
        </p:nvCxnSpPr>
        <p:spPr bwMode="auto">
          <a:xfrm rot="16200000" flipH="1" flipV="1">
            <a:off x="5079786" y="2762676"/>
            <a:ext cx="4429917" cy="2044339"/>
          </a:xfrm>
          <a:prstGeom prst="bentConnector4">
            <a:avLst>
              <a:gd name="adj1" fmla="val -7204"/>
              <a:gd name="adj2" fmla="val -11182"/>
            </a:avLst>
          </a:prstGeom>
          <a:noFill/>
          <a:ln w="38100">
            <a:solidFill>
              <a:srgbClr val="00C4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405" name="AutoShape 29"/>
          <p:cNvSpPr>
            <a:spLocks noChangeArrowheads="1"/>
          </p:cNvSpPr>
          <p:nvPr/>
        </p:nvSpPr>
        <p:spPr bwMode="auto">
          <a:xfrm>
            <a:off x="694427" y="1788352"/>
            <a:ext cx="5689600" cy="503237"/>
          </a:xfrm>
          <a:prstGeom prst="flowChartTerminator">
            <a:avLst/>
          </a:prstGeom>
          <a:solidFill>
            <a:srgbClr val="FFFF99"/>
          </a:solidFill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ru-RU" altLang="ru-RU" sz="2000" dirty="0">
                <a:solidFill>
                  <a:srgbClr val="6600CC"/>
                </a:solidFill>
                <a:latin typeface="Comic Sans MS" panose="030F0702030302020204" pitchFamily="66" charset="0"/>
              </a:rPr>
              <a:t>Анкетирование</a:t>
            </a:r>
          </a:p>
        </p:txBody>
      </p:sp>
      <p:cxnSp>
        <p:nvCxnSpPr>
          <p:cNvPr id="19476" name="AutoShape 30"/>
          <p:cNvCxnSpPr>
            <a:cxnSpLocks noChangeShapeType="1"/>
          </p:cNvCxnSpPr>
          <p:nvPr/>
        </p:nvCxnSpPr>
        <p:spPr bwMode="auto">
          <a:xfrm rot="5400000">
            <a:off x="7101249" y="610117"/>
            <a:ext cx="503237" cy="2160588"/>
          </a:xfrm>
          <a:prstGeom prst="bentConnector2">
            <a:avLst/>
          </a:prstGeom>
          <a:noFill/>
          <a:ln w="38100">
            <a:solidFill>
              <a:srgbClr val="33CC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20" descr="E:\Документы Надежды\картинки к презентации по эк\24efdafe58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88" y="239043"/>
            <a:ext cx="2002359" cy="170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79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76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76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76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80" grpId="0" animBg="1"/>
      <p:bldP spid="101383" grpId="0" animBg="1"/>
      <p:bldP spid="101391" grpId="0" animBg="1"/>
      <p:bldP spid="101392" grpId="0" animBg="1"/>
      <p:bldP spid="101393" grpId="0" animBg="1"/>
      <p:bldP spid="1014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5040313" cy="720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339966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95536" y="163488"/>
            <a:ext cx="8136904" cy="457200"/>
          </a:xfrm>
          <a:prstGeom prst="rect">
            <a:avLst/>
          </a:prstGeom>
          <a:solidFill>
            <a:srgbClr val="FFFF6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 Black" panose="020B0A04020102020204" pitchFamily="34" charset="0"/>
              </a:rPr>
              <a:t>Участие родителей в жизни группы и детского сада</a:t>
            </a:r>
          </a:p>
        </p:txBody>
      </p:sp>
      <p:pic>
        <p:nvPicPr>
          <p:cNvPr id="16" name="Picture 2" descr="C:\Users\Админ\Desktop\103___03\IMG_0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96160"/>
            <a:ext cx="3024335" cy="267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C:\Users\Анна\Pictures\2018-03-01\2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2875096" cy="245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Анна\Pictures\2018-03-01\24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2" y="3789039"/>
            <a:ext cx="3147210" cy="23007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1431179" y="6237312"/>
            <a:ext cx="6624736" cy="439861"/>
          </a:xfrm>
          <a:prstGeom prst="rect">
            <a:avLst/>
          </a:prstGeom>
          <a:solidFill>
            <a:srgbClr val="FFFF6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charset="0"/>
              </a:rPr>
              <a:t>Проектная деятельность</a:t>
            </a:r>
          </a:p>
        </p:txBody>
      </p:sp>
      <p:pic>
        <p:nvPicPr>
          <p:cNvPr id="20" name="Рисунок 19" descr="C:\Users\Анна\AppData\Local\Microsoft\Windows\INetCache\IE\T1GGHDU5\IMG_0004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157" y="620688"/>
            <a:ext cx="318162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3" descr="C:\Users\Админ\Desktop\104___04\IMG_0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75" y="1880559"/>
            <a:ext cx="2502582" cy="187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97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G:\Вишенка фото\IMG_0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1" y="1340768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Вишенка фото\IMG_0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35" y="1124744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:\Вишенка фото\IMG_01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8" y="4005064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:\Вишенка фото\IMG_01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1691680" y="163488"/>
            <a:ext cx="5616624" cy="8172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 Black" panose="020B0A04020102020204" pitchFamily="34" charset="0"/>
              </a:rPr>
              <a:t>Акции: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 Black" panose="020B0A04020102020204" pitchFamily="34" charset="0"/>
              </a:rPr>
              <a:t> «ПОКОРМИ ПТИЦ»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Вишенка фото\DSCN0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77" y="1412776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Вишенка фото\DSCN0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72771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Вишенка фото\DSCN04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346900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E:\Вишенка фото\DSCN0451.JPG"/>
          <p:cNvPicPr>
            <a:picLocks noGrp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16" y="3789040"/>
            <a:ext cx="3107299" cy="23371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1691680" y="258371"/>
            <a:ext cx="5472608" cy="57834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3333CC"/>
                </a:solidFill>
                <a:latin typeface="Arial Black" panose="020B0A04020102020204" pitchFamily="34" charset="0"/>
              </a:rPr>
              <a:t>«Мама солнышко моё!»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DSCN0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16329"/>
            <a:ext cx="271830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5715126" y="4384995"/>
            <a:ext cx="2673297" cy="4841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3333CC"/>
                </a:solidFill>
                <a:latin typeface="Arial Black" panose="020B0A04020102020204" pitchFamily="34" charset="0"/>
              </a:rPr>
              <a:t>«Скворечник»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5" descr="H:\IMG_95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6" y="195835"/>
            <a:ext cx="3480387" cy="265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Анна\AppData\Local\Microsoft\Windows\INetCache\IE\PQLWJB1Q\IMG_0014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9" y="2885232"/>
            <a:ext cx="3753779" cy="25907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323528" y="5910127"/>
            <a:ext cx="4536503" cy="54320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 Black" panose="020B0A04020102020204" pitchFamily="34" charset="0"/>
              </a:rPr>
              <a:t>«Покорми птиц»</a:t>
            </a:r>
          </a:p>
        </p:txBody>
      </p:sp>
    </p:spTree>
    <p:extLst>
      <p:ext uri="{BB962C8B-B14F-4D97-AF65-F5344CB8AC3E}">
        <p14:creationId xmlns:p14="http://schemas.microsoft.com/office/powerpoint/2010/main" val="40449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5040313" cy="720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339966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Picture 5" descr="G:\ФОТОАППАРАТ\129___05\IMG_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0086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E:\ФОТОАППАРАТ\129___05\IMG_00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1148" y="883500"/>
            <a:ext cx="2826385" cy="212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ФОТОАППАРАТ\129___05\IMG_00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266429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ФОТОАППАРАТ\129___05\IMG_00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149080"/>
            <a:ext cx="2828925" cy="21221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1259632" y="328734"/>
            <a:ext cx="4824536" cy="50787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 Black" panose="020B0A04020102020204" pitchFamily="34" charset="0"/>
              </a:rPr>
              <a:t>«Дари добро»</a:t>
            </a:r>
          </a:p>
        </p:txBody>
      </p:sp>
    </p:spTree>
    <p:extLst>
      <p:ext uri="{BB962C8B-B14F-4D97-AF65-F5344CB8AC3E}">
        <p14:creationId xmlns:p14="http://schemas.microsoft.com/office/powerpoint/2010/main" val="37902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нна\AppData\Local\Microsoft\Windows\INetCache\IE\PQLWJB1Q\IMG_0010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1944"/>
            <a:ext cx="3241670" cy="259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Анна\AppData\Local\Microsoft\Windows\INetCache\IE\PQLWJB1Q\IMG_0007[2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2" y="4221088"/>
            <a:ext cx="319913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нна\AppData\Local\Microsoft\Windows\INetCache\IE\BANGICIE\IMG_0011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87331"/>
            <a:ext cx="3328665" cy="2477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нна\AppData\Local\Microsoft\Windows\INetCache\IE\3TQ8L835\IMG_0002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3030"/>
            <a:ext cx="2997139" cy="22043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1043608" y="332656"/>
            <a:ext cx="3168352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3333CC"/>
                </a:solidFill>
                <a:latin typeface="Arial Black" panose="020B0A04020102020204" pitchFamily="34" charset="0"/>
              </a:rPr>
              <a:t>«ЦВЕТОК ДОБРА И МИЛОСЕРДИЯ»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4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Смор\Фото\IMG_20190212_143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63687"/>
            <a:ext cx="3240360" cy="32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о Смор\Фото\IMG_20190212_143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5922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Фото Смор\Фото\IMG_20190213_075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16019"/>
            <a:ext cx="2808312" cy="33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Анна\AppData\Local\Microsoft\Windows\INetCache\IE\BANGICIE\IMG_0071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2931899" cy="219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539552" y="91627"/>
            <a:ext cx="4320479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 Black" panose="020B0A04020102020204" pitchFamily="34" charset="0"/>
              </a:rPr>
              <a:t>Конкурсы.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3333CC"/>
                </a:solidFill>
                <a:latin typeface="Arial Black" panose="020B0A04020102020204" pitchFamily="34" charset="0"/>
              </a:rPr>
              <a:t>Выставки.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нна\AppData\Local\Microsoft\Windows\INetCache\IE\BANGICIE\IMG_0034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56075" y="2168863"/>
            <a:ext cx="338437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Анна\AppData\Local\Microsoft\Windows\INetCache\IE\3TQ8L835\IMG_0030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" y="1844828"/>
            <a:ext cx="3948430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1907704" y="332656"/>
            <a:ext cx="468052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3333CC"/>
                </a:solidFill>
                <a:latin typeface="Arial Black" panose="020B0A04020102020204" pitchFamily="34" charset="0"/>
              </a:rPr>
              <a:t>«1 Сентября»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 Black" panose="020B0A04020102020204" pitchFamily="34" charset="0"/>
              </a:rPr>
              <a:t>Чаепитие.</a:t>
            </a:r>
          </a:p>
        </p:txBody>
      </p:sp>
    </p:spTree>
    <p:extLst>
      <p:ext uri="{BB962C8B-B14F-4D97-AF65-F5344CB8AC3E}">
        <p14:creationId xmlns:p14="http://schemas.microsoft.com/office/powerpoint/2010/main" val="19025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Фото Смор\Фото\IMG_20190213_072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4704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Фото Смор\Фото\IMG_20190213_072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18342"/>
            <a:ext cx="2088232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Фото Смор\Фото\IMG_20190213_0724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32" y="3754186"/>
            <a:ext cx="21062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Фото Смор\Фото\IMG_20190213_0723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5429"/>
            <a:ext cx="2636141" cy="35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251520" y="260648"/>
            <a:ext cx="3348372" cy="22322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 Black" panose="020B0A040201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 Black" panose="020B0A04020102020204" pitchFamily="34" charset="0"/>
              </a:rPr>
              <a:t>«Мастерская»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3333CC"/>
                </a:solidFill>
                <a:latin typeface="Arial Black" panose="020B0A04020102020204" pitchFamily="34" charset="0"/>
              </a:rPr>
              <a:t>«Подарок папе»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9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6" name="WordArt 8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305800" cy="6477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339966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0" name="Рисунок 9" descr="hello_html_m36b7ef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78" y="1700808"/>
            <a:ext cx="7216502" cy="42004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1179596" y="421699"/>
            <a:ext cx="6552728" cy="914400"/>
          </a:xfrm>
          <a:prstGeom prst="roundRect">
            <a:avLst/>
          </a:prstGeom>
          <a:solidFill>
            <a:schemeClr val="accent1"/>
          </a:solidFill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anose="020B0A04020102020204" pitchFamily="34" charset="0"/>
              </a:rPr>
              <a:t>ДЕВИЗ: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827584" y="1556792"/>
            <a:ext cx="7704856" cy="3024336"/>
          </a:xfrm>
          <a:prstGeom prst="rect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Список литературы: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</a:rPr>
              <a:t>1.Н.Е.Веракса. Примерная основная образовательная программа дошкольного образования «От рождения до школы». «Мозаика – синтез» 2015г.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2.Елжова Н.В. «Формы работы в дошкольном образовательном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учреждении». «Феникс» 2010.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aseline="0" dirty="0" smtClean="0">
                <a:latin typeface="Arial" charset="0"/>
              </a:rPr>
              <a:t>3.Интернет </a:t>
            </a:r>
            <a:r>
              <a:rPr lang="ru-RU" baseline="0" dirty="0" smtClean="0">
                <a:latin typeface="Arial" charset="0"/>
              </a:rPr>
              <a:t>ресурсы.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WordArt 4"/>
          <p:cNvSpPr>
            <a:spLocks noChangeArrowheads="1" noChangeShapeType="1" noTextEdit="1"/>
          </p:cNvSpPr>
          <p:nvPr/>
        </p:nvSpPr>
        <p:spPr bwMode="auto">
          <a:xfrm>
            <a:off x="179388" y="908050"/>
            <a:ext cx="5400675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СПАСИБО ЗА ВНИМАНИЕ!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84784"/>
            <a:ext cx="7992888" cy="3293209"/>
          </a:xfrm>
          <a:prstGeom prst="rect">
            <a:avLst/>
          </a:prstGeom>
          <a:ln w="762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dirty="0"/>
              <a:t> </a:t>
            </a:r>
            <a:r>
              <a:rPr lang="ru-RU" sz="4800" b="1" i="1" u="sng" dirty="0" smtClean="0">
                <a:solidFill>
                  <a:srgbClr val="0070C0"/>
                </a:solidFill>
              </a:rPr>
              <a:t>Цель: </a:t>
            </a:r>
          </a:p>
          <a:p>
            <a:pPr algn="l"/>
            <a:r>
              <a:rPr lang="ru-RU" sz="4000" dirty="0" smtClean="0">
                <a:solidFill>
                  <a:srgbClr val="0070C0"/>
                </a:solidFill>
              </a:rPr>
              <a:t>Систематизация представлений у педагогов о нетрадиционных формах взаимодействия ДОУ с семьями воспитанников.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731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40768"/>
            <a:ext cx="7704856" cy="3570208"/>
          </a:xfrm>
          <a:prstGeom prst="rect">
            <a:avLst/>
          </a:prstGeom>
          <a:ln w="762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sz="2800" b="1" i="1" u="sng" dirty="0" smtClean="0">
                <a:solidFill>
                  <a:srgbClr val="0070C0"/>
                </a:solidFill>
              </a:rPr>
              <a:t>Задачи:</a:t>
            </a:r>
          </a:p>
          <a:p>
            <a:pPr algn="l"/>
            <a:endParaRPr lang="ru-RU" b="1" i="1" u="sng" dirty="0" smtClean="0">
              <a:solidFill>
                <a:srgbClr val="0070C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Познакомить педагогов с некоторыми формами взаимодействия с семьями воспитанников, которые оказывают необходимую поддержку в развитии ребёнка при решении общих задач воспитания.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Закрепить знания участников семинара – практикума о создании в группе условий для разнообразного по содержанию и формам сотрудничества, способствующего развитию конструктивного взаимодействия педагогов и родителей с детьми.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Повысить профессиональную компетентность участников семинара – практикума. </a:t>
            </a:r>
            <a:endParaRPr lang="ru-RU" b="1" i="1" u="sng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704856" cy="4524315"/>
          </a:xfrm>
          <a:prstGeom prst="rect">
            <a:avLst/>
          </a:prstGeom>
          <a:ln w="762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l"/>
            <a:r>
              <a:rPr lang="ru-RU" b="1" dirty="0">
                <a:solidFill>
                  <a:srgbClr val="0070C0"/>
                </a:solidFill>
              </a:rPr>
              <a:t>Дошкольное образовательное учреждение – это первое образовательное учреждение, с которым вступают в контакт родители.</a:t>
            </a:r>
          </a:p>
          <a:p>
            <a:pPr algn="l"/>
            <a:r>
              <a:rPr lang="ru-RU" dirty="0"/>
              <a:t> </a:t>
            </a:r>
          </a:p>
          <a:p>
            <a:pPr algn="l"/>
            <a:r>
              <a:rPr lang="ru-RU" dirty="0"/>
              <a:t>Основным структурным элементом в детском саду является группа. Воспитатель, как организатор и координатор деятельности в группе, непосредственно взаимодействует как с детьми, так и с родителями. Стоит отметить что, какой бы высокой ни была квалификация педагога, как бы глубоко не продумывались содержание и формы образовательной деятельности с детьми, положительный результат может быть достигнут только при рассмотрении семьи и детского сада в рамках единого образовательного пространства, подразумевающего взаимодействие, сотрудничество между педагогами и родителями на всем протяжении дошкольного детства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776864" cy="5355312"/>
          </a:xfrm>
          <a:prstGeom prst="rect">
            <a:avLst/>
          </a:prstGeom>
          <a:ln w="762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dirty="0"/>
              <a:t> </a:t>
            </a:r>
            <a:r>
              <a:rPr lang="ru-RU" dirty="0" smtClean="0"/>
              <a:t>В современных </a:t>
            </a:r>
            <a:r>
              <a:rPr lang="ru-RU" dirty="0"/>
              <a:t>условиях задачей модернизации взаимодействия семей и детского сада является развитие диалогового партнерского взаимодействия в системе «детский сад-семья», направленного на активное включение </a:t>
            </a:r>
            <a:r>
              <a:rPr lang="ru-RU" dirty="0" smtClean="0"/>
              <a:t>родителей (законных </a:t>
            </a:r>
            <a:r>
              <a:rPr lang="ru-RU" dirty="0"/>
              <a:t>представителей) в жизнь дошкольного учреждения.</a:t>
            </a:r>
          </a:p>
          <a:p>
            <a:pPr algn="l"/>
            <a:r>
              <a:rPr lang="ru-RU" dirty="0"/>
              <a:t> </a:t>
            </a:r>
            <a:r>
              <a:rPr lang="ru-RU" b="1" i="1" u="sng" dirty="0" smtClean="0"/>
              <a:t>Партнерское </a:t>
            </a:r>
            <a:r>
              <a:rPr lang="ru-RU" b="1" i="1" u="sng" dirty="0"/>
              <a:t>взаимодействие</a:t>
            </a:r>
            <a:r>
              <a:rPr lang="ru-RU" b="1" i="1" dirty="0"/>
              <a:t> </a:t>
            </a:r>
            <a:r>
              <a:rPr lang="ru-RU" dirty="0"/>
              <a:t>педагогов дошкольной образовательной</a:t>
            </a:r>
            <a:r>
              <a:rPr lang="ru-RU" b="1" i="1" dirty="0"/>
              <a:t> </a:t>
            </a:r>
            <a:r>
              <a:rPr lang="ru-RU" dirty="0"/>
              <a:t>организации с родителями (законными представителями) воспитанников предполагает:</a:t>
            </a:r>
          </a:p>
          <a:p>
            <a:pPr algn="l"/>
            <a:r>
              <a:rPr lang="ru-RU" dirty="0"/>
              <a:t> </a:t>
            </a:r>
            <a:endParaRPr lang="ru-RU" u="sng" dirty="0" smtClean="0"/>
          </a:p>
          <a:p>
            <a:pPr algn="l"/>
            <a:endParaRPr lang="ru-RU" u="sng" dirty="0"/>
          </a:p>
          <a:p>
            <a:pPr algn="l"/>
            <a:endParaRPr lang="ru-RU" u="sng" dirty="0" smtClean="0"/>
          </a:p>
          <a:p>
            <a:pPr algn="l"/>
            <a:endParaRPr lang="ru-RU" u="sng" dirty="0"/>
          </a:p>
          <a:p>
            <a:pPr algn="l"/>
            <a:endParaRPr lang="ru-RU" u="sng" dirty="0" smtClean="0"/>
          </a:p>
          <a:p>
            <a:pPr algn="l"/>
            <a:endParaRPr lang="ru-RU" u="sng" dirty="0"/>
          </a:p>
          <a:p>
            <a:pPr algn="l"/>
            <a:r>
              <a:rPr lang="ru-RU" dirty="0"/>
              <a:t> </a:t>
            </a:r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912125" y="3699748"/>
            <a:ext cx="2016224" cy="432048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rgbClr val="FFFF6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dirty="0"/>
              <a:t>-</a:t>
            </a:r>
            <a:r>
              <a:rPr lang="ru-RU" b="1" dirty="0" smtClean="0"/>
              <a:t>взаимо</a:t>
            </a:r>
            <a:r>
              <a:rPr lang="ru-RU" dirty="0" smtClean="0"/>
              <a:t>помощь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627784" y="4293096"/>
            <a:ext cx="5472608" cy="936104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dirty="0"/>
              <a:t>-знание и учет педагогом условий семейного воспитания, а родителями - условий воспитания в дошкольном образовательном </a:t>
            </a:r>
            <a:r>
              <a:rPr lang="ru-RU" dirty="0" smtClean="0"/>
              <a:t>учреждении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99592" y="5373216"/>
            <a:ext cx="5040560" cy="72008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FF6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dirty="0"/>
              <a:t>-обоюдное желание родителей и педагогов поддерживать контакты друг с другом.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249742" y="3212976"/>
            <a:ext cx="4788532" cy="432048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FF6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dirty="0"/>
              <a:t> -</a:t>
            </a:r>
            <a:r>
              <a:rPr lang="ru-RU" b="1" dirty="0"/>
              <a:t>взаимо</a:t>
            </a:r>
            <a:r>
              <a:rPr lang="ru-RU" dirty="0"/>
              <a:t>уважение и</a:t>
            </a:r>
            <a:r>
              <a:rPr lang="ru-RU" b="1" dirty="0"/>
              <a:t> </a:t>
            </a:r>
            <a:r>
              <a:rPr lang="ru-RU" b="1" dirty="0" smtClean="0"/>
              <a:t>взаимо</a:t>
            </a:r>
            <a:r>
              <a:rPr lang="ru-RU" dirty="0" smtClean="0"/>
              <a:t>доверие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ello_html_m4ffcd4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168352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707904" y="404665"/>
            <a:ext cx="4824536" cy="6186309"/>
          </a:xfrm>
          <a:prstGeom prst="rect">
            <a:avLst/>
          </a:prstGeom>
          <a:ln w="381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70C0"/>
                </a:solidFill>
              </a:rPr>
              <a:t>Условия успешной работы с родителями:</a:t>
            </a:r>
            <a:endParaRPr lang="ru-RU" u="sng" dirty="0">
              <a:solidFill>
                <a:srgbClr val="0070C0"/>
              </a:solidFill>
            </a:endParaRPr>
          </a:p>
          <a:p>
            <a:pPr algn="l"/>
            <a:r>
              <a:rPr lang="ru-RU" dirty="0"/>
              <a:t> </a:t>
            </a:r>
          </a:p>
          <a:p>
            <a:pPr algn="l"/>
            <a:r>
              <a:rPr lang="ru-RU" dirty="0"/>
              <a:t> 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/>
              <a:t> 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r>
              <a:rPr lang="ru-RU" dirty="0"/>
              <a:t> </a:t>
            </a:r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dirty="0"/>
              <a:t> 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746815" y="1124744"/>
            <a:ext cx="4536504" cy="64807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FF6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/>
            <a:r>
              <a:rPr lang="ru-RU" dirty="0"/>
              <a:t>изучение социального состава </a:t>
            </a:r>
            <a:r>
              <a:rPr lang="ru-RU" dirty="0" smtClean="0"/>
              <a:t>родителей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908967" y="2060848"/>
            <a:ext cx="414007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FF6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dirty="0"/>
              <a:t>уровня образования, социального благополучия, выявление семей группа </a:t>
            </a:r>
            <a:r>
              <a:rPr lang="ru-RU" dirty="0" smtClean="0"/>
              <a:t>риска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852909" y="3284984"/>
            <a:ext cx="4428882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FF6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/>
            <a:r>
              <a:rPr lang="ru-RU" dirty="0"/>
              <a:t>дифференцированный подход к работе с родителями с учетом многоаспектной специфики каждой </a:t>
            </a:r>
            <a:r>
              <a:rPr lang="ru-RU" dirty="0" smtClean="0"/>
              <a:t>семьи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52909" y="4653136"/>
            <a:ext cx="3384376" cy="738336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FF6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/>
            <a:r>
              <a:rPr lang="ru-RU" dirty="0"/>
              <a:t>целенаправленность, систематичность, </a:t>
            </a:r>
            <a:r>
              <a:rPr lang="ru-RU" dirty="0" smtClean="0"/>
              <a:t>плановость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934599" y="5805264"/>
            <a:ext cx="3888432" cy="673224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FF6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/>
            <a:r>
              <a:rPr lang="ru-RU" dirty="0"/>
              <a:t>доброжелательность и открытость.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88840"/>
            <a:ext cx="7848872" cy="4524315"/>
          </a:xfrm>
          <a:prstGeom prst="rect">
            <a:avLst/>
          </a:prstGeom>
          <a:ln w="762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3333CC"/>
                </a:solidFill>
              </a:rPr>
              <a:t>Нетрадиционные формы взаимодействия:</a:t>
            </a:r>
            <a:endParaRPr lang="ru-RU" u="sng" dirty="0">
              <a:solidFill>
                <a:srgbClr val="3333CC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v"/>
            </a:pPr>
            <a:r>
              <a:rPr lang="ru-RU" dirty="0"/>
              <a:t>Сайт детского сада и группы.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Проектная деятельность</a:t>
            </a:r>
            <a:r>
              <a:rPr lang="ru-RU" dirty="0"/>
              <a:t>.</a:t>
            </a:r>
          </a:p>
          <a:p>
            <a:pPr marL="285750" lvl="0" indent="-285750" algn="l">
              <a:buFont typeface="Wingdings" panose="05000000000000000000" pitchFamily="2" charset="2"/>
              <a:buChar char="v"/>
            </a:pPr>
            <a:r>
              <a:rPr lang="ru-RU" dirty="0"/>
              <a:t>Круглый стол.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Конференции.</a:t>
            </a:r>
          </a:p>
          <a:p>
            <a:pPr marL="285750" lvl="0" indent="-285750" algn="l">
              <a:buFont typeface="Wingdings" panose="05000000000000000000" pitchFamily="2" charset="2"/>
              <a:buChar char="v"/>
            </a:pPr>
            <a:r>
              <a:rPr lang="ru-RU" dirty="0"/>
              <a:t>Выпуски семейных газет и плакатов.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Игры – встречи.</a:t>
            </a:r>
          </a:p>
          <a:p>
            <a:pPr marL="285750" lvl="0" indent="-285750" algn="l">
              <a:buFont typeface="Wingdings" panose="05000000000000000000" pitchFamily="2" charset="2"/>
              <a:buChar char="v"/>
            </a:pPr>
            <a:r>
              <a:rPr lang="ru-RU" dirty="0"/>
              <a:t>Проведение мастер – классов.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Почта доверия.</a:t>
            </a:r>
          </a:p>
          <a:p>
            <a:pPr marL="285750" lvl="0" indent="-285750" algn="l">
              <a:buFont typeface="Wingdings" panose="05000000000000000000" pitchFamily="2" charset="2"/>
              <a:buChar char="v"/>
            </a:pPr>
            <a:r>
              <a:rPr lang="ru-RU" dirty="0"/>
              <a:t>Семинары – практикумы.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Фотовыставки.</a:t>
            </a:r>
          </a:p>
          <a:p>
            <a:pPr marL="285750" lvl="0" indent="-285750" algn="l">
              <a:buFont typeface="Wingdings" panose="05000000000000000000" pitchFamily="2" charset="2"/>
              <a:buChar char="v"/>
            </a:pPr>
            <a:r>
              <a:rPr lang="ru-RU" dirty="0"/>
              <a:t>Проведение акций.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Вечер вопросов и ответов.</a:t>
            </a:r>
          </a:p>
          <a:p>
            <a:pPr marL="285750" lvl="0" indent="-285750" algn="l">
              <a:buFont typeface="Wingdings" panose="05000000000000000000" pitchFamily="2" charset="2"/>
              <a:buChar char="v"/>
            </a:pPr>
            <a:r>
              <a:rPr lang="ru-RU" dirty="0" smtClean="0"/>
              <a:t>Совместные </a:t>
            </a:r>
            <a:r>
              <a:rPr lang="ru-RU" dirty="0"/>
              <a:t>прогулки и экскурсии.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Выставка семейных реликвий.</a:t>
            </a:r>
          </a:p>
          <a:p>
            <a:pPr marL="285750" lvl="0" indent="-285750" algn="l">
              <a:buFont typeface="Wingdings" panose="05000000000000000000" pitchFamily="2" charset="2"/>
              <a:buChar char="v"/>
            </a:pPr>
            <a:r>
              <a:rPr lang="ru-RU" dirty="0"/>
              <a:t>Брошюрки, листовки и буклеты.</a:t>
            </a:r>
          </a:p>
        </p:txBody>
      </p:sp>
      <p:pic>
        <p:nvPicPr>
          <p:cNvPr id="3" name="Picture 20" descr="E:\Документы Надежды\картинки к презентации по эк\24efdafe58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0335"/>
            <a:ext cx="1948350" cy="165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564904"/>
            <a:ext cx="7632848" cy="3108543"/>
          </a:xfrm>
          <a:prstGeom prst="rect">
            <a:avLst/>
          </a:prstGeom>
          <a:ln w="762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четыре формы организации работы с родителями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 аналитическая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досуговая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</a:t>
            </a: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– информационная.</a:t>
            </a:r>
          </a:p>
        </p:txBody>
      </p:sp>
      <p:pic>
        <p:nvPicPr>
          <p:cNvPr id="3" name="Picture 20" descr="E:\Документы Надежды\картинки к презентации по эк\24efdafe58b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9043"/>
            <a:ext cx="2232248" cy="189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1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2033</TotalTime>
  <Words>381</Words>
  <Application>Microsoft Office PowerPoint</Application>
  <PresentationFormat>Экран (4:3)</PresentationFormat>
  <Paragraphs>112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Анна</cp:lastModifiedBy>
  <cp:revision>70</cp:revision>
  <dcterms:created xsi:type="dcterms:W3CDTF">2011-11-23T14:02:20Z</dcterms:created>
  <dcterms:modified xsi:type="dcterms:W3CDTF">2019-04-10T07:23:41Z</dcterms:modified>
</cp:coreProperties>
</file>