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7" r:id="rId2"/>
    <p:sldId id="259" r:id="rId3"/>
    <p:sldId id="261" r:id="rId4"/>
    <p:sldId id="263" r:id="rId5"/>
    <p:sldId id="262" r:id="rId6"/>
    <p:sldId id="265" r:id="rId7"/>
    <p:sldId id="266" r:id="rId8"/>
    <p:sldId id="268" r:id="rId9"/>
    <p:sldId id="287" r:id="rId10"/>
    <p:sldId id="288" r:id="rId11"/>
    <p:sldId id="289" r:id="rId12"/>
    <p:sldId id="290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8" autoAdjust="0"/>
    <p:restoredTop sz="94660"/>
  </p:normalViewPr>
  <p:slideViewPr>
    <p:cSldViewPr>
      <p:cViewPr>
        <p:scale>
          <a:sx n="90" d="100"/>
          <a:sy n="90" d="100"/>
        </p:scale>
        <p:origin x="-127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1090D7-56C4-4102-93F0-D890FB742E50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BB3699-E7DD-4F0E-BBBD-26A68E295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4D032-97E5-4025-939A-40C701067A1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8BE2E-CAE1-4A56-AE09-5ED2C30C6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0F309A-DA15-4FA0-BC5B-2B45BE6CB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9B10B2-6926-4ED2-A4C3-D45A6BCC0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E28CDC-8231-400E-9E57-6596C8E63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E0CB62-AE74-4BAE-BBB4-CF83AFC82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F2F189-765B-4873-964F-50A5A05D9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182198-6E2C-419E-B58E-63674E17B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F9028E-7764-4048-8726-7DDF77A02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11E09F-D138-4D80-9316-C24AC5C48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3862BF4-4043-456E-94EB-DA2738E1F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15D83F-2DF0-4036-9214-E53824C3A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9F88088-ACB9-4F6B-BA07-F87ECD9A5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A741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A741D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68422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46648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3891F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14313"/>
            <a:ext cx="8640762" cy="17859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b="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400" b="0" dirty="0" smtClean="0">
              <a:solidFill>
                <a:srgbClr val="000000"/>
              </a:solidFill>
              <a:latin typeface="Cambri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400" b="0" dirty="0">
              <a:solidFill>
                <a:srgbClr val="000000"/>
              </a:solidFill>
              <a:latin typeface="Cambri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400" b="0" dirty="0" smtClean="0">
              <a:solidFill>
                <a:srgbClr val="000000"/>
              </a:solidFill>
              <a:latin typeface="Cambri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400" b="0" dirty="0">
              <a:solidFill>
                <a:srgbClr val="000000"/>
              </a:solidFill>
              <a:latin typeface="Cambri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b="0" dirty="0" smtClean="0">
                <a:solidFill>
                  <a:srgbClr val="000000"/>
                </a:solidFill>
              </a:rPr>
              <a:t> </a:t>
            </a:r>
            <a:r>
              <a:rPr lang="ru-RU" sz="4200" dirty="0" smtClean="0">
                <a:solidFill>
                  <a:srgbClr val="002060"/>
                </a:solidFill>
              </a:rPr>
              <a:t>МУНИЦИПАЛЬНОЕ БЮДЖЕТНОЕ ДОШКОЛЬНОЕ </a:t>
            </a:r>
            <a:br>
              <a:rPr lang="ru-RU" sz="4200" dirty="0" smtClean="0">
                <a:solidFill>
                  <a:srgbClr val="002060"/>
                </a:solidFill>
              </a:rPr>
            </a:br>
            <a:r>
              <a:rPr lang="ru-RU" sz="4200" dirty="0" smtClean="0">
                <a:solidFill>
                  <a:srgbClr val="002060"/>
                </a:solidFill>
              </a:rPr>
              <a:t>ОБРАЗОВАТЕЛЬНОЕ УЧРЕЖДЕНИЕ </a:t>
            </a:r>
            <a:br>
              <a:rPr lang="ru-RU" sz="4200" dirty="0" smtClean="0">
                <a:solidFill>
                  <a:srgbClr val="002060"/>
                </a:solidFill>
              </a:rPr>
            </a:br>
            <a:r>
              <a:rPr lang="ru-RU" sz="4200" dirty="0" smtClean="0">
                <a:solidFill>
                  <a:srgbClr val="002060"/>
                </a:solidFill>
              </a:rPr>
              <a:t>«ДЕТСКИЙ </a:t>
            </a:r>
            <a:r>
              <a:rPr lang="ru-RU" sz="4200" dirty="0" smtClean="0">
                <a:solidFill>
                  <a:srgbClr val="002060"/>
                </a:solidFill>
              </a:rPr>
              <a:t>САД </a:t>
            </a:r>
            <a:r>
              <a:rPr lang="ru-RU" sz="4200" dirty="0" smtClean="0">
                <a:solidFill>
                  <a:srgbClr val="002060"/>
                </a:solidFill>
              </a:rPr>
              <a:t>«</a:t>
            </a:r>
            <a:r>
              <a:rPr lang="ru-RU" sz="4200" dirty="0" smtClean="0">
                <a:solidFill>
                  <a:srgbClr val="002060"/>
                </a:solidFill>
              </a:rPr>
              <a:t>ТЕРЕМОК» </a:t>
            </a:r>
            <a:r>
              <a:rPr lang="ru-RU" sz="4200" dirty="0" smtClean="0">
                <a:solidFill>
                  <a:srgbClr val="002060"/>
                </a:solidFill>
              </a:rPr>
              <a:t>муниципального образования «город ДЕСНОГОРСК» </a:t>
            </a:r>
            <a:r>
              <a:rPr lang="ru-RU" sz="4200" dirty="0" smtClean="0">
                <a:solidFill>
                  <a:srgbClr val="002060"/>
                </a:solidFill>
              </a:rPr>
              <a:t/>
            </a:r>
            <a:br>
              <a:rPr lang="ru-RU" sz="4200" dirty="0" smtClean="0">
                <a:solidFill>
                  <a:srgbClr val="002060"/>
                </a:solidFill>
              </a:rPr>
            </a:br>
            <a:r>
              <a:rPr lang="ru-RU" sz="4200" dirty="0" smtClean="0">
                <a:solidFill>
                  <a:srgbClr val="002060"/>
                </a:solidFill>
              </a:rPr>
              <a:t>СМОЛЕНСКОЙ ОБЛАСТИ </a:t>
            </a:r>
            <a:endParaRPr lang="ru-RU" sz="4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>
          <a:xfrm>
            <a:off x="5580063" y="5373688"/>
            <a:ext cx="2952750" cy="792162"/>
          </a:xfrm>
        </p:spPr>
        <p:txBody>
          <a:bodyPr/>
          <a:lstStyle/>
          <a:p>
            <a:pPr algn="r" eaLnBrk="1" hangingPunct="1"/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</a:rPr>
              <a:t>Филиппова В.И.</a:t>
            </a:r>
            <a:br>
              <a:rPr lang="ru-RU" sz="280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</a:rPr>
              <a:t>воспитатель</a:t>
            </a:r>
            <a:r>
              <a:rPr lang="ru-RU" sz="2800" smtClean="0">
                <a:solidFill>
                  <a:srgbClr val="002060"/>
                </a:solidFill>
                <a:latin typeface="Arial" charset="0"/>
              </a:rPr>
              <a:t> </a:t>
            </a:r>
          </a:p>
        </p:txBody>
      </p:sp>
      <p:pic>
        <p:nvPicPr>
          <p:cNvPr id="1026" name="Picture 2" descr="C:\Documents and Settings\Admin\Рабочий стол\Для Смоленска\IMG_9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81300"/>
            <a:ext cx="4608512" cy="34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/>
              <a:t>Технология изготовления геоборда.</a:t>
            </a:r>
          </a:p>
        </p:txBody>
      </p:sp>
      <p:sp>
        <p:nvSpPr>
          <p:cNvPr id="6963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5025" y="1524000"/>
            <a:ext cx="4191000" cy="4598988"/>
          </a:xfrm>
        </p:spPr>
        <p:txBody>
          <a:bodyPr/>
          <a:lstStyle/>
          <a:p>
            <a:r>
              <a:rPr lang="ru-RU" sz="2300" smtClean="0"/>
              <a:t>Прямоугольная доска из дерева, фанеры, пробковая или перфорированная плита .</a:t>
            </a:r>
          </a:p>
          <a:p>
            <a:endParaRPr lang="ru-RU" sz="2300" smtClean="0"/>
          </a:p>
          <a:p>
            <a:r>
              <a:rPr lang="ru-RU" sz="2300" smtClean="0"/>
              <a:t>Доску можно покрыть быстро сохнущей краской или лаком с помощью молярной кисти. </a:t>
            </a:r>
          </a:p>
        </p:txBody>
      </p:sp>
      <p:pic>
        <p:nvPicPr>
          <p:cNvPr id="69639" name="Picture 7" descr="IMG-1e0f5649ffc01c404c3081b70e4e3f9a-V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700213"/>
            <a:ext cx="2592387" cy="1768475"/>
          </a:xfrm>
        </p:spPr>
      </p:pic>
      <p:pic>
        <p:nvPicPr>
          <p:cNvPr id="69641" name="Picture 9" descr="IMG-52e5825186f406c3aeeac3b6feacc61a-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716338"/>
            <a:ext cx="2592387" cy="226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687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643438" y="1524000"/>
            <a:ext cx="4192587" cy="2409825"/>
          </a:xfrm>
        </p:spPr>
        <p:txBody>
          <a:bodyPr/>
          <a:lstStyle/>
          <a:p>
            <a:r>
              <a:rPr lang="ru-RU" sz="2300" smtClean="0"/>
              <a:t>После того как доска готова, необходимо расчертить её с помощью линейки и простого карандаша.</a:t>
            </a:r>
          </a:p>
        </p:txBody>
      </p:sp>
      <p:pic>
        <p:nvPicPr>
          <p:cNvPr id="71688" name="Picture 8" descr="IMG-05655db5feddd984ab16c5391e25a19c-V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989138"/>
            <a:ext cx="2693988" cy="3590925"/>
          </a:xfrm>
        </p:spPr>
      </p:pic>
      <p:pic>
        <p:nvPicPr>
          <p:cNvPr id="71690" name="Picture 10" descr="IMG-f09093ae937ee10ad6299c88fb7b2053-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357563"/>
            <a:ext cx="3527425" cy="264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На пересечении линий нужно вкрутить саморезы или вбить  молоточком небольшие гвоздики (канцелярские).</a:t>
            </a:r>
            <a:r>
              <a:rPr lang="ru-RU" sz="2900" smtClean="0"/>
              <a:t> </a:t>
            </a:r>
          </a:p>
        </p:txBody>
      </p:sp>
      <p:pic>
        <p:nvPicPr>
          <p:cNvPr id="74760" name="Picture 8" descr="IMG-06bf17f21f96c22c2878ece280baab5e-V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1513" y="1524000"/>
            <a:ext cx="3449637" cy="4598988"/>
          </a:xfrm>
          <a:ln/>
        </p:spPr>
      </p:pic>
      <p:pic>
        <p:nvPicPr>
          <p:cNvPr id="74761" name="Picture 9" descr="IMG-9f53bc5144f10d1661cd2c388c0e7f54-V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628775"/>
            <a:ext cx="2151062" cy="2222500"/>
          </a:xfrm>
          <a:ln/>
        </p:spPr>
      </p:pic>
      <p:pic>
        <p:nvPicPr>
          <p:cNvPr id="74762" name="Picture 10" descr="IMG-48b537828911056c92c678a647f2773d-V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2708275"/>
            <a:ext cx="2400300" cy="319881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333375"/>
            <a:ext cx="8534400" cy="830263"/>
          </a:xfrm>
        </p:spPr>
        <p:txBody>
          <a:bodyPr/>
          <a:lstStyle/>
          <a:p>
            <a:r>
              <a:rPr lang="ru-RU" sz="2900" smtClean="0">
                <a:solidFill>
                  <a:schemeClr val="tx1"/>
                </a:solidFill>
                <a:latin typeface="Times New Roman" pitchFamily="18" charset="0"/>
              </a:rPr>
              <a:t>Приготовить большое количество резинок канцелярских или для волос разного цвета. </a:t>
            </a:r>
            <a:r>
              <a:rPr lang="ru-RU" sz="2900" smtClean="0"/>
              <a:t> </a:t>
            </a:r>
          </a:p>
        </p:txBody>
      </p:sp>
      <p:pic>
        <p:nvPicPr>
          <p:cNvPr id="77834" name="Picture 10" descr="P_20190219_1534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3933825"/>
            <a:ext cx="3954462" cy="2224088"/>
          </a:xfrm>
          <a:ln/>
        </p:spPr>
      </p:pic>
      <p:pic>
        <p:nvPicPr>
          <p:cNvPr id="77836" name="Picture 12" descr="IMG-f6dd9aa3c325eb4277fa6889b511c804-V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1557338"/>
            <a:ext cx="3189288" cy="2222500"/>
          </a:xfrm>
        </p:spPr>
      </p:pic>
      <p:pic>
        <p:nvPicPr>
          <p:cNvPr id="77838" name="Picture 14" descr="P_20190204_09105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03313" y="1524000"/>
            <a:ext cx="2587625" cy="4598988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34400" cy="896938"/>
          </a:xfrm>
        </p:spPr>
        <p:txBody>
          <a:bodyPr/>
          <a:lstStyle/>
          <a:p>
            <a:r>
              <a:rPr lang="ru-RU" sz="2900" smtClean="0">
                <a:solidFill>
                  <a:schemeClr val="tx1"/>
                </a:solidFill>
                <a:latin typeface="Times New Roman" pitchFamily="18" charset="0"/>
              </a:rPr>
              <a:t>Для составления определенного рисунка можно нарисовать схемы-карточки.</a:t>
            </a:r>
          </a:p>
        </p:txBody>
      </p:sp>
      <p:pic>
        <p:nvPicPr>
          <p:cNvPr id="79879" name="Picture 7" descr="P_20190204_0909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" y="1612900"/>
            <a:ext cx="4191000" cy="4421188"/>
          </a:xfrm>
          <a:ln/>
        </p:spPr>
      </p:pic>
      <p:pic>
        <p:nvPicPr>
          <p:cNvPr id="79882" name="Picture 10" descr="P_20190219_15333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1500174"/>
            <a:ext cx="4191000" cy="2357438"/>
          </a:xfrm>
          <a:ln/>
        </p:spPr>
      </p:pic>
      <p:pic>
        <p:nvPicPr>
          <p:cNvPr id="2050" name="Picture 2" descr="ÐÐ°ÑÑÐ¸Ð½ÐºÐ¸ Ð¿Ð¾ Ð·Ð°Ð¿ÑÐ¾ÑÑ ÑÑÐµÐ¼Ñ Ð´Ð»Ñ Ð³ÐµÐ¾Ð±Ð¾ÑÐ´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71942"/>
            <a:ext cx="3929090" cy="2016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j03351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3716338"/>
            <a:ext cx="2447925" cy="2447925"/>
          </a:xfrm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68313" y="2133600"/>
            <a:ext cx="60483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5400">
                <a:solidFill>
                  <a:srgbClr val="002060"/>
                </a:solidFill>
                <a:latin typeface="Times New Roman" pitchFamily="18" charset="0"/>
              </a:rPr>
              <a:t>СПАСИБО ЗА  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5400">
                <a:solidFill>
                  <a:srgbClr val="002060"/>
                </a:solidFill>
                <a:latin typeface="Times New Roman" pitchFamily="18" charset="0"/>
              </a:rPr>
              <a:t> 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A741D"/>
                </a:solidFill>
              </a:rPr>
              <a:t>Тема: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 smtClean="0">
                <a:latin typeface="Times New Roman" pitchFamily="18" charset="0"/>
              </a:rPr>
              <a:t>Формирование творческих способностей и познавательного интереса дошкольников, </a:t>
            </a:r>
            <a:r>
              <a:rPr lang="ru-RU" sz="4800" b="1" dirty="0" smtClean="0">
                <a:latin typeface="Times New Roman" pitchFamily="18" charset="0"/>
              </a:rPr>
              <a:t>посредством </a:t>
            </a:r>
            <a:r>
              <a:rPr lang="ru-RU" sz="4800" b="1" dirty="0" smtClean="0">
                <a:latin typeface="Times New Roman" pitchFamily="18" charset="0"/>
              </a:rPr>
              <a:t>использования </a:t>
            </a:r>
            <a:r>
              <a:rPr lang="ru-RU" sz="4800" b="1" dirty="0" err="1" smtClean="0">
                <a:latin typeface="Times New Roman" pitchFamily="18" charset="0"/>
              </a:rPr>
              <a:t>геоборда</a:t>
            </a:r>
            <a:endParaRPr lang="ru-RU" sz="4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7588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A741D"/>
                </a:solidFill>
              </a:rPr>
              <a:t>Актуальность: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ru-RU" sz="2400" smtClean="0">
              <a:latin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Ежегодное проведение мониторинга показывает  значительное снижении познавательной активности детей. У детей недостаточно сформирована потребность в самостоятельном познании окружающей действительности. Делая упор на сознательную поисковую активность и продуктивное мышление ребенка, целенаправленно устремляя их на достижение определенных познавательных задач, можно добиться ожидаемых положительных результатов в любом виде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A741D"/>
                </a:solidFill>
              </a:rPr>
              <a:t>Цель: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 smtClean="0">
                <a:latin typeface="Times New Roman" pitchFamily="18" charset="0"/>
              </a:rPr>
              <a:t>Формирование творческих способностей и познавательного интереса дошкольников, </a:t>
            </a:r>
            <a:r>
              <a:rPr lang="ru-RU" sz="4800" b="1" dirty="0" smtClean="0">
                <a:latin typeface="Times New Roman" pitchFamily="18" charset="0"/>
              </a:rPr>
              <a:t>посредством </a:t>
            </a:r>
            <a:r>
              <a:rPr lang="ru-RU" sz="4800" b="1" dirty="0" smtClean="0">
                <a:latin typeface="Times New Roman" pitchFamily="18" charset="0"/>
              </a:rPr>
              <a:t>использования </a:t>
            </a:r>
            <a:r>
              <a:rPr lang="ru-RU" sz="4800" b="1" dirty="0" err="1" smtClean="0">
                <a:latin typeface="Times New Roman" pitchFamily="18" charset="0"/>
              </a:rPr>
              <a:t>геоборда</a:t>
            </a:r>
            <a:endParaRPr lang="ru-RU" sz="4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A741D"/>
                </a:solidFill>
              </a:rPr>
              <a:t>Задачи: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8313" y="1770063"/>
            <a:ext cx="8353425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sz="2800">
                <a:latin typeface="Times New Roman" pitchFamily="18" charset="0"/>
              </a:rPr>
              <a:t>Совершенствовать умение работать по схеме, видеть связь между предметами окружающего мира и их абстрактными изображениями;</a:t>
            </a:r>
          </a:p>
          <a:p>
            <a:pPr marL="342900" indent="-342900">
              <a:buFontTx/>
              <a:buChar char="•"/>
            </a:pPr>
            <a:r>
              <a:rPr lang="ru-RU" sz="2800">
                <a:latin typeface="Times New Roman" pitchFamily="18" charset="0"/>
              </a:rPr>
              <a:t>Развивать представление детей о геометрических фигурах;</a:t>
            </a:r>
          </a:p>
          <a:p>
            <a:pPr marL="342900" indent="-342900">
              <a:buFontTx/>
              <a:buChar char="•"/>
            </a:pPr>
            <a:r>
              <a:rPr lang="ru-RU" sz="2800">
                <a:latin typeface="Times New Roman" pitchFamily="18" charset="0"/>
              </a:rPr>
              <a:t>Развитие когнитивные способности ребенка; </a:t>
            </a:r>
          </a:p>
          <a:p>
            <a:pPr marL="342900" indent="-342900">
              <a:buFontTx/>
              <a:buChar char="•"/>
            </a:pPr>
            <a:r>
              <a:rPr lang="ru-RU" sz="2800">
                <a:latin typeface="Times New Roman" pitchFamily="18" charset="0"/>
              </a:rPr>
              <a:t>Формировать познавательный интерес и творческие способности детей.</a:t>
            </a:r>
          </a:p>
          <a:p>
            <a:pPr marL="342900" indent="-342900">
              <a:buFontTx/>
              <a:buChar char="•"/>
            </a:pPr>
            <a:endParaRPr lang="ru-RU" sz="2800">
              <a:latin typeface="Times New Roman" pitchFamily="18" charset="0"/>
            </a:endParaRPr>
          </a:p>
          <a:p>
            <a:pPr marL="342900" indent="-342900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557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CA741D"/>
                </a:solidFill>
              </a:rPr>
              <a:t>Что такое Геоборд?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76825" y="1557338"/>
            <a:ext cx="3671888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/>
              <a:t>Геоборд (geoboard) – это многофункциональная геометрическая доска для конструирования плоских изображений. Возможности данного метода настолько велики, что использовать его можно в развивающих играх и обучении детей с 1,5 лет: дошкольников и младших школьников. Геоборд стал известен еще в 50-е годы прошлого столетия благодаря египетскому математику Калебу Гаттегно, создавшему первое «поле для рисования резиночками» с 25 штырьками.</a:t>
            </a:r>
          </a:p>
        </p:txBody>
      </p:sp>
      <p:pic>
        <p:nvPicPr>
          <p:cNvPr id="21509" name="Picture 5" descr="IMG-0cae3765a59a53ef44132d261ccf708f-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6113"/>
            <a:ext cx="4608513" cy="366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34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CA741D"/>
                </a:solidFill>
              </a:rPr>
              <a:t>Техника безопасности во время изготовления геоборда.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484313"/>
            <a:ext cx="8504238" cy="4572000"/>
          </a:xfrm>
        </p:spPr>
        <p:txBody>
          <a:bodyPr>
            <a:normAutofit/>
          </a:bodyPr>
          <a:lstStyle/>
          <a:p>
            <a:r>
              <a:rPr lang="ru-RU" sz="2000" b="1" smtClean="0"/>
              <a:t>Необходимо подготовить рабочее место.</a:t>
            </a:r>
          </a:p>
          <a:p>
            <a:r>
              <a:rPr lang="ru-RU" sz="2000" b="1" smtClean="0"/>
              <a:t>Рабочее место содержим в чистоте и порядке.</a:t>
            </a:r>
          </a:p>
          <a:p>
            <a:r>
              <a:rPr lang="ru-RU" sz="2000" b="1" smtClean="0"/>
              <a:t>Экономьте материалы и берегите инструменты.</a:t>
            </a:r>
          </a:p>
          <a:p>
            <a:r>
              <a:rPr lang="ru-RU" sz="2000" b="1" smtClean="0"/>
              <a:t>Вкручивая  саморезы или вбивая гвоздики (канцелярские) не применяйте лишних усилий ,иначе можно повредить шляпки.</a:t>
            </a:r>
          </a:p>
          <a:p>
            <a:r>
              <a:rPr lang="ru-RU" sz="2000" b="1" smtClean="0"/>
              <a:t>Не пользуйтесь инструментами не по назначению.</a:t>
            </a:r>
          </a:p>
          <a:p>
            <a:r>
              <a:rPr lang="ru-RU" sz="2000" b="1" smtClean="0"/>
              <a:t>Все инструменты должны быть исправны.</a:t>
            </a:r>
          </a:p>
          <a:p>
            <a:r>
              <a:rPr lang="ru-RU" sz="2000" b="1" smtClean="0"/>
              <a:t>Держите молоток за ручку нужно в 2-3см от ее свободного конца.</a:t>
            </a:r>
          </a:p>
          <a:p>
            <a:r>
              <a:rPr lang="ru-RU" sz="2000" b="1" smtClean="0"/>
              <a:t>Запрещено оставлять молоток на краю стола.</a:t>
            </a:r>
          </a:p>
          <a:p>
            <a:r>
              <a:rPr lang="ru-RU" sz="2000" b="1" smtClean="0"/>
              <a:t>Закончили работу, уберите рабочее место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000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A741D"/>
                </a:solidFill>
              </a:rPr>
              <a:t>Экономическое обоснование.</a:t>
            </a:r>
            <a:endParaRPr lang="ru-RU" smtClean="0">
              <a:solidFill>
                <a:srgbClr val="CA741D"/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428750"/>
            <a:ext cx="9001125" cy="4670425"/>
          </a:xfrm>
        </p:spPr>
        <p:txBody>
          <a:bodyPr/>
          <a:lstStyle/>
          <a:p>
            <a:pPr marL="381000" indent="-381000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</a:rPr>
              <a:t>Необходимый материал: </a:t>
            </a:r>
            <a:r>
              <a:rPr lang="ru-RU" sz="2400" dirty="0" smtClean="0">
                <a:latin typeface="Times New Roman" pitchFamily="18" charset="0"/>
              </a:rPr>
              <a:t>доска ДСП, быстросохнущая краска, молярная кисть, канцелярские гвоздики и резинки. </a:t>
            </a:r>
          </a:p>
          <a:p>
            <a:pPr marL="381000" indent="-381000"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marL="381000" indent="-381000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Стоимость изделия можно рассчитать следующим образом: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Доска ДСП 50*50см-150р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Краска -100р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Кисть-25р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Резинки-45р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Канцелярские гвоздики 50шт-45р</a:t>
            </a:r>
          </a:p>
          <a:p>
            <a:pPr marL="381000" indent="-381000">
              <a:buFont typeface="Wingdings 2" pitchFamily="18" charset="2"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Итого-365р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Экологическое обоснование.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нет выбросов загрязняющих веществ в атмосферу, почву, водоемы;</a:t>
            </a:r>
          </a:p>
          <a:p>
            <a:r>
              <a:rPr lang="ru-RU" smtClean="0"/>
              <a:t>выполняя работу с материалом не выделяются вредные вещества для организма человека;</a:t>
            </a:r>
          </a:p>
          <a:p>
            <a:r>
              <a:rPr lang="ru-RU" smtClean="0"/>
              <a:t>экономичное использование природных ресурсов. </a:t>
            </a:r>
          </a:p>
        </p:txBody>
      </p:sp>
      <p:pic>
        <p:nvPicPr>
          <p:cNvPr id="68612" name="Picture 4" descr="Водяные ли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860800"/>
            <a:ext cx="3313112" cy="2484438"/>
          </a:xfrm>
          <a:prstGeom prst="rect">
            <a:avLst/>
          </a:prstGeom>
          <a:noFill/>
        </p:spPr>
      </p:pic>
      <p:pic>
        <p:nvPicPr>
          <p:cNvPr id="68613" name="Picture 5" descr="Голубые холм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808413"/>
            <a:ext cx="3384550" cy="253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600</TotalTime>
  <Words>432</Words>
  <Application>Microsoft Office PowerPoint</Application>
  <PresentationFormat>Экран (4:3)</PresentationFormat>
  <Paragraphs>56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Филиппова В.И. воспитатель </vt:lpstr>
      <vt:lpstr>Тема:</vt:lpstr>
      <vt:lpstr>Актуальность:</vt:lpstr>
      <vt:lpstr>Цель:</vt:lpstr>
      <vt:lpstr>Задачи:</vt:lpstr>
      <vt:lpstr>Что такое Геоборд?</vt:lpstr>
      <vt:lpstr>Техника безопасности во время изготовления геоборда.</vt:lpstr>
      <vt:lpstr>Экономическое обоснование.</vt:lpstr>
      <vt:lpstr>Экологическое обоснование.</vt:lpstr>
      <vt:lpstr>Технология изготовления геоборда.</vt:lpstr>
      <vt:lpstr>Слайд 11</vt:lpstr>
      <vt:lpstr>На пересечении линий нужно вкрутить саморезы или вбить  молоточком небольшие гвоздики (канцелярские). </vt:lpstr>
      <vt:lpstr>Приготовить большое количество резинок канцелярских или для волос разного цвета.  </vt:lpstr>
      <vt:lpstr>Для составления определенного рисунка можно нарисовать схемы-карточки.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Teremok</cp:lastModifiedBy>
  <cp:revision>57</cp:revision>
  <dcterms:created xsi:type="dcterms:W3CDTF">2013-06-17T17:11:38Z</dcterms:created>
  <dcterms:modified xsi:type="dcterms:W3CDTF">2019-05-27T11:07:52Z</dcterms:modified>
</cp:coreProperties>
</file>