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30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9561F78-A327-4FDD-9CC7-1A0CBE9A9954}" type="datetimeFigureOut">
              <a:rPr lang="ru-RU" smtClean="0"/>
              <a:t>06.10.2019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922B0C-3EEF-491A-BD74-0E0893C0F562}" type="slidenum">
              <a:rPr lang="ru-RU" smtClean="0"/>
              <a:t>‹#›</a:t>
            </a:fld>
            <a:endParaRPr lang="ru-RU"/>
          </a:p>
        </p:txBody>
      </p:sp>
    </p:spTree>
    <p:extLst>
      <p:ext uri="{BB962C8B-B14F-4D97-AF65-F5344CB8AC3E}">
        <p14:creationId xmlns:p14="http://schemas.microsoft.com/office/powerpoint/2010/main" val="1787312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9561F78-A327-4FDD-9CC7-1A0CBE9A9954}" type="datetimeFigureOut">
              <a:rPr lang="ru-RU" smtClean="0"/>
              <a:t>06.10.2019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922B0C-3EEF-491A-BD74-0E0893C0F562}" type="slidenum">
              <a:rPr lang="ru-RU" smtClean="0"/>
              <a:t>‹#›</a:t>
            </a:fld>
            <a:endParaRPr lang="ru-RU"/>
          </a:p>
        </p:txBody>
      </p:sp>
    </p:spTree>
    <p:extLst>
      <p:ext uri="{BB962C8B-B14F-4D97-AF65-F5344CB8AC3E}">
        <p14:creationId xmlns:p14="http://schemas.microsoft.com/office/powerpoint/2010/main" val="2421148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9561F78-A327-4FDD-9CC7-1A0CBE9A9954}" type="datetimeFigureOut">
              <a:rPr lang="ru-RU" smtClean="0"/>
              <a:t>06.10.2019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922B0C-3EEF-491A-BD74-0E0893C0F562}" type="slidenum">
              <a:rPr lang="ru-RU" smtClean="0"/>
              <a:t>‹#›</a:t>
            </a:fld>
            <a:endParaRPr lang="ru-RU"/>
          </a:p>
        </p:txBody>
      </p:sp>
    </p:spTree>
    <p:extLst>
      <p:ext uri="{BB962C8B-B14F-4D97-AF65-F5344CB8AC3E}">
        <p14:creationId xmlns:p14="http://schemas.microsoft.com/office/powerpoint/2010/main" val="2000703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9561F78-A327-4FDD-9CC7-1A0CBE9A9954}" type="datetimeFigureOut">
              <a:rPr lang="ru-RU" smtClean="0"/>
              <a:t>06.10.2019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922B0C-3EEF-491A-BD74-0E0893C0F562}" type="slidenum">
              <a:rPr lang="ru-RU" smtClean="0"/>
              <a:t>‹#›</a:t>
            </a:fld>
            <a:endParaRPr lang="ru-RU"/>
          </a:p>
        </p:txBody>
      </p:sp>
    </p:spTree>
    <p:extLst>
      <p:ext uri="{BB962C8B-B14F-4D97-AF65-F5344CB8AC3E}">
        <p14:creationId xmlns:p14="http://schemas.microsoft.com/office/powerpoint/2010/main" val="692600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9561F78-A327-4FDD-9CC7-1A0CBE9A9954}" type="datetimeFigureOut">
              <a:rPr lang="ru-RU" smtClean="0"/>
              <a:t>06.10.2019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922B0C-3EEF-491A-BD74-0E0893C0F562}" type="slidenum">
              <a:rPr lang="ru-RU" smtClean="0"/>
              <a:t>‹#›</a:t>
            </a:fld>
            <a:endParaRPr lang="ru-RU"/>
          </a:p>
        </p:txBody>
      </p:sp>
    </p:spTree>
    <p:extLst>
      <p:ext uri="{BB962C8B-B14F-4D97-AF65-F5344CB8AC3E}">
        <p14:creationId xmlns:p14="http://schemas.microsoft.com/office/powerpoint/2010/main" val="1529616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9561F78-A327-4FDD-9CC7-1A0CBE9A9954}" type="datetimeFigureOut">
              <a:rPr lang="ru-RU" smtClean="0"/>
              <a:t>06.10.2019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922B0C-3EEF-491A-BD74-0E0893C0F562}" type="slidenum">
              <a:rPr lang="ru-RU" smtClean="0"/>
              <a:t>‹#›</a:t>
            </a:fld>
            <a:endParaRPr lang="ru-RU"/>
          </a:p>
        </p:txBody>
      </p:sp>
    </p:spTree>
    <p:extLst>
      <p:ext uri="{BB962C8B-B14F-4D97-AF65-F5344CB8AC3E}">
        <p14:creationId xmlns:p14="http://schemas.microsoft.com/office/powerpoint/2010/main" val="3281336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9561F78-A327-4FDD-9CC7-1A0CBE9A9954}" type="datetimeFigureOut">
              <a:rPr lang="ru-RU" smtClean="0"/>
              <a:t>06.10.2019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9922B0C-3EEF-491A-BD74-0E0893C0F562}" type="slidenum">
              <a:rPr lang="ru-RU" smtClean="0"/>
              <a:t>‹#›</a:t>
            </a:fld>
            <a:endParaRPr lang="ru-RU"/>
          </a:p>
        </p:txBody>
      </p:sp>
    </p:spTree>
    <p:extLst>
      <p:ext uri="{BB962C8B-B14F-4D97-AF65-F5344CB8AC3E}">
        <p14:creationId xmlns:p14="http://schemas.microsoft.com/office/powerpoint/2010/main" val="1889256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9561F78-A327-4FDD-9CC7-1A0CBE9A9954}" type="datetimeFigureOut">
              <a:rPr lang="ru-RU" smtClean="0"/>
              <a:t>06.10.2019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9922B0C-3EEF-491A-BD74-0E0893C0F562}" type="slidenum">
              <a:rPr lang="ru-RU" smtClean="0"/>
              <a:t>‹#›</a:t>
            </a:fld>
            <a:endParaRPr lang="ru-RU"/>
          </a:p>
        </p:txBody>
      </p:sp>
    </p:spTree>
    <p:extLst>
      <p:ext uri="{BB962C8B-B14F-4D97-AF65-F5344CB8AC3E}">
        <p14:creationId xmlns:p14="http://schemas.microsoft.com/office/powerpoint/2010/main" val="1001139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9561F78-A327-4FDD-9CC7-1A0CBE9A9954}" type="datetimeFigureOut">
              <a:rPr lang="ru-RU" smtClean="0"/>
              <a:t>06.10.2019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9922B0C-3EEF-491A-BD74-0E0893C0F562}" type="slidenum">
              <a:rPr lang="ru-RU" smtClean="0"/>
              <a:t>‹#›</a:t>
            </a:fld>
            <a:endParaRPr lang="ru-RU"/>
          </a:p>
        </p:txBody>
      </p:sp>
    </p:spTree>
    <p:extLst>
      <p:ext uri="{BB962C8B-B14F-4D97-AF65-F5344CB8AC3E}">
        <p14:creationId xmlns:p14="http://schemas.microsoft.com/office/powerpoint/2010/main" val="3404861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9561F78-A327-4FDD-9CC7-1A0CBE9A9954}" type="datetimeFigureOut">
              <a:rPr lang="ru-RU" smtClean="0"/>
              <a:t>06.10.2019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922B0C-3EEF-491A-BD74-0E0893C0F562}" type="slidenum">
              <a:rPr lang="ru-RU" smtClean="0"/>
              <a:t>‹#›</a:t>
            </a:fld>
            <a:endParaRPr lang="ru-RU"/>
          </a:p>
        </p:txBody>
      </p:sp>
    </p:spTree>
    <p:extLst>
      <p:ext uri="{BB962C8B-B14F-4D97-AF65-F5344CB8AC3E}">
        <p14:creationId xmlns:p14="http://schemas.microsoft.com/office/powerpoint/2010/main" val="183098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9561F78-A327-4FDD-9CC7-1A0CBE9A9954}" type="datetimeFigureOut">
              <a:rPr lang="ru-RU" smtClean="0"/>
              <a:t>06.10.2019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922B0C-3EEF-491A-BD74-0E0893C0F562}" type="slidenum">
              <a:rPr lang="ru-RU" smtClean="0"/>
              <a:t>‹#›</a:t>
            </a:fld>
            <a:endParaRPr lang="ru-RU"/>
          </a:p>
        </p:txBody>
      </p:sp>
    </p:spTree>
    <p:extLst>
      <p:ext uri="{BB962C8B-B14F-4D97-AF65-F5344CB8AC3E}">
        <p14:creationId xmlns:p14="http://schemas.microsoft.com/office/powerpoint/2010/main" val="2059767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61F78-A327-4FDD-9CC7-1A0CBE9A9954}" type="datetimeFigureOut">
              <a:rPr lang="ru-RU" smtClean="0"/>
              <a:t>06.10.2019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922B0C-3EEF-491A-BD74-0E0893C0F562}" type="slidenum">
              <a:rPr lang="ru-RU" smtClean="0"/>
              <a:t>‹#›</a:t>
            </a:fld>
            <a:endParaRPr lang="ru-RU"/>
          </a:p>
        </p:txBody>
      </p:sp>
    </p:spTree>
    <p:extLst>
      <p:ext uri="{BB962C8B-B14F-4D97-AF65-F5344CB8AC3E}">
        <p14:creationId xmlns:p14="http://schemas.microsoft.com/office/powerpoint/2010/main" val="3218352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nvSpPr>
        <p:spPr bwMode="auto">
          <a:xfrm>
            <a:off x="251619" y="417512"/>
            <a:ext cx="8640762" cy="1785937"/>
          </a:xfrm>
          <a:prstGeom prst="rect">
            <a:avLst/>
          </a:prstGeom>
          <a:noFill/>
          <a:ln w="9525">
            <a:noFill/>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normAutofit fontScale="40000" lnSpcReduction="20000"/>
          </a:bodyPr>
          <a:lstStyle>
            <a:lvl1pPr marL="0" indent="0" algn="ctr" rtl="0" eaLnBrk="0" fontAlgn="base" hangingPunct="0">
              <a:spcBef>
                <a:spcPct val="20000"/>
              </a:spcBef>
              <a:spcAft>
                <a:spcPct val="0"/>
              </a:spcAft>
              <a:buClr>
                <a:schemeClr val="accent1"/>
              </a:buClr>
              <a:buSzPct val="85000"/>
              <a:buFont typeface="Wingdings 2" pitchFamily="18" charset="2"/>
              <a:buNone/>
              <a:defRPr sz="1600" b="1" kern="1200" cap="all" spc="250" baseline="0">
                <a:solidFill>
                  <a:schemeClr val="tx2"/>
                </a:solidFill>
                <a:latin typeface="+mn-lt"/>
                <a:ea typeface="+mn-ea"/>
                <a:cs typeface="+mn-cs"/>
              </a:defRPr>
            </a:lvl1pPr>
            <a:lvl2pPr marL="457200" indent="0" algn="ctr" rtl="0" eaLnBrk="0" fontAlgn="base" hangingPunct="0">
              <a:spcBef>
                <a:spcPct val="20000"/>
              </a:spcBef>
              <a:spcAft>
                <a:spcPct val="0"/>
              </a:spcAft>
              <a:buClr>
                <a:schemeClr val="accent2"/>
              </a:buClr>
              <a:buSzPct val="70000"/>
              <a:buFont typeface="Wingdings" pitchFamily="2" charset="2"/>
              <a:buNone/>
              <a:defRPr sz="2200" kern="1200">
                <a:solidFill>
                  <a:schemeClr val="dk1"/>
                </a:solidFill>
                <a:latin typeface="+mn-lt"/>
                <a:ea typeface="+mn-ea"/>
                <a:cs typeface="+mn-cs"/>
              </a:defRPr>
            </a:lvl2pPr>
            <a:lvl3pPr marL="914400" indent="0" algn="ctr" rtl="0" eaLnBrk="0" fontAlgn="base" hangingPunct="0">
              <a:spcBef>
                <a:spcPct val="20000"/>
              </a:spcBef>
              <a:spcAft>
                <a:spcPct val="0"/>
              </a:spcAft>
              <a:buClr>
                <a:srgbClr val="E68422"/>
              </a:buClr>
              <a:buSzPct val="75000"/>
              <a:buFont typeface="Wingdings 2" pitchFamily="18" charset="2"/>
              <a:buNone/>
              <a:defRPr sz="2000" kern="1200">
                <a:solidFill>
                  <a:schemeClr val="dk1"/>
                </a:solidFill>
                <a:latin typeface="+mn-lt"/>
                <a:ea typeface="+mn-ea"/>
                <a:cs typeface="+mn-cs"/>
              </a:defRPr>
            </a:lvl3pPr>
            <a:lvl4pPr marL="1371600" indent="0" algn="ctr" rtl="0" eaLnBrk="0" fontAlgn="base" hangingPunct="0">
              <a:spcBef>
                <a:spcPct val="20000"/>
              </a:spcBef>
              <a:spcAft>
                <a:spcPct val="0"/>
              </a:spcAft>
              <a:buClr>
                <a:srgbClr val="846648"/>
              </a:buClr>
              <a:buSzPct val="70000"/>
              <a:buFont typeface="Wingdings" pitchFamily="2" charset="2"/>
              <a:buNone/>
              <a:defRPr sz="2000" kern="1200">
                <a:solidFill>
                  <a:schemeClr val="dk1"/>
                </a:solidFill>
                <a:latin typeface="+mn-lt"/>
                <a:ea typeface="+mn-ea"/>
                <a:cs typeface="+mn-cs"/>
              </a:defRPr>
            </a:lvl4pPr>
            <a:lvl5pPr marL="1828800" indent="0" algn="ctr" rtl="0" eaLnBrk="0" fontAlgn="base" hangingPunct="0">
              <a:spcBef>
                <a:spcPct val="20000"/>
              </a:spcBef>
              <a:spcAft>
                <a:spcPct val="0"/>
              </a:spcAft>
              <a:buClr>
                <a:srgbClr val="63891F"/>
              </a:buClr>
              <a:buNone/>
              <a:defRPr sz="2000" kern="1200">
                <a:solidFill>
                  <a:schemeClr val="dk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dk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dk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dk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dk1"/>
                </a:solidFill>
                <a:latin typeface="+mn-lt"/>
                <a:ea typeface="+mn-ea"/>
                <a:cs typeface="+mn-cs"/>
              </a:defRPr>
            </a:lvl9pPr>
          </a:lstStyle>
          <a:p>
            <a:pPr algn="l" eaLnBrk="1" fontAlgn="auto" hangingPunct="1">
              <a:spcAft>
                <a:spcPts val="0"/>
              </a:spcAft>
              <a:buFont typeface="Wingdings 2"/>
              <a:buNone/>
              <a:defRPr/>
            </a:pPr>
            <a:endParaRPr lang="ru-RU" sz="1400" b="0" dirty="0" smtClean="0">
              <a:solidFill>
                <a:srgbClr val="000000"/>
              </a:solidFill>
            </a:endParaRPr>
          </a:p>
          <a:p>
            <a:pPr eaLnBrk="1" fontAlgn="auto" hangingPunct="1">
              <a:spcAft>
                <a:spcPts val="0"/>
              </a:spcAft>
              <a:buFont typeface="Wingdings 2"/>
              <a:buNone/>
              <a:defRPr/>
            </a:pPr>
            <a:endParaRPr lang="en-US" sz="1400" b="0" dirty="0" smtClean="0">
              <a:solidFill>
                <a:srgbClr val="000000"/>
              </a:solidFill>
              <a:latin typeface="Cambria"/>
            </a:endParaRPr>
          </a:p>
          <a:p>
            <a:pPr eaLnBrk="1" fontAlgn="auto" hangingPunct="1">
              <a:spcAft>
                <a:spcPts val="0"/>
              </a:spcAft>
              <a:buFont typeface="Wingdings 2"/>
              <a:buNone/>
              <a:defRPr/>
            </a:pPr>
            <a:endParaRPr lang="en-US" sz="1400" b="0" dirty="0">
              <a:solidFill>
                <a:srgbClr val="000000"/>
              </a:solidFill>
              <a:latin typeface="Cambria"/>
            </a:endParaRPr>
          </a:p>
          <a:p>
            <a:pPr eaLnBrk="1" fontAlgn="auto" hangingPunct="1">
              <a:spcAft>
                <a:spcPts val="0"/>
              </a:spcAft>
              <a:buFont typeface="Wingdings 2"/>
              <a:buNone/>
              <a:defRPr/>
            </a:pPr>
            <a:endParaRPr lang="en-US" sz="1400" b="0" dirty="0" smtClean="0">
              <a:solidFill>
                <a:srgbClr val="000000"/>
              </a:solidFill>
              <a:latin typeface="Cambria"/>
            </a:endParaRPr>
          </a:p>
          <a:p>
            <a:pPr eaLnBrk="1" fontAlgn="auto" hangingPunct="1">
              <a:spcAft>
                <a:spcPts val="0"/>
              </a:spcAft>
              <a:buFont typeface="Wingdings 2"/>
              <a:buNone/>
              <a:defRPr/>
            </a:pPr>
            <a:endParaRPr lang="en-US" sz="1400" b="0" dirty="0">
              <a:solidFill>
                <a:srgbClr val="000000"/>
              </a:solidFill>
              <a:latin typeface="Cambria"/>
            </a:endParaRPr>
          </a:p>
          <a:p>
            <a:pPr eaLnBrk="1" fontAlgn="auto" hangingPunct="1">
              <a:spcAft>
                <a:spcPts val="0"/>
              </a:spcAft>
              <a:buFont typeface="Wingdings 2"/>
              <a:buNone/>
              <a:defRPr/>
            </a:pPr>
            <a:r>
              <a:rPr lang="ru-RU" sz="4200" b="0" dirty="0" smtClean="0">
                <a:solidFill>
                  <a:srgbClr val="000000"/>
                </a:solidFill>
              </a:rPr>
              <a:t> </a:t>
            </a:r>
            <a:r>
              <a:rPr lang="ru-RU" sz="4200" dirty="0" smtClean="0">
                <a:solidFill>
                  <a:srgbClr val="002060"/>
                </a:solidFill>
              </a:rPr>
              <a:t>МУНИЦИПАЛЬНОЕ БЮДЖЕТНОЕ ДОШКОЛЬНОЕ </a:t>
            </a:r>
            <a:br>
              <a:rPr lang="ru-RU" sz="4200" dirty="0" smtClean="0">
                <a:solidFill>
                  <a:srgbClr val="002060"/>
                </a:solidFill>
              </a:rPr>
            </a:br>
            <a:r>
              <a:rPr lang="ru-RU" sz="4200" dirty="0" smtClean="0">
                <a:solidFill>
                  <a:srgbClr val="002060"/>
                </a:solidFill>
              </a:rPr>
              <a:t>ОБРАЗОВАТЕЛЬНОЕ УЧРЕЖДЕНИЕ </a:t>
            </a:r>
            <a:br>
              <a:rPr lang="ru-RU" sz="4200" dirty="0" smtClean="0">
                <a:solidFill>
                  <a:srgbClr val="002060"/>
                </a:solidFill>
              </a:rPr>
            </a:br>
            <a:r>
              <a:rPr lang="ru-RU" sz="4200" dirty="0" smtClean="0">
                <a:solidFill>
                  <a:srgbClr val="002060"/>
                </a:solidFill>
              </a:rPr>
              <a:t>«ДЕТСКИЙ САД </a:t>
            </a:r>
            <a:r>
              <a:rPr lang="ru-RU" sz="4200" dirty="0" smtClean="0">
                <a:solidFill>
                  <a:srgbClr val="002060"/>
                </a:solidFill>
              </a:rPr>
              <a:t>«ДЮЙМОВОЧКА» </a:t>
            </a:r>
            <a:r>
              <a:rPr lang="ru-RU" sz="4200" dirty="0" smtClean="0">
                <a:solidFill>
                  <a:srgbClr val="002060"/>
                </a:solidFill>
              </a:rPr>
              <a:t>муниципального образования «город ДЕСНОГОРСК» </a:t>
            </a:r>
            <a:br>
              <a:rPr lang="ru-RU" sz="4200" dirty="0" smtClean="0">
                <a:solidFill>
                  <a:srgbClr val="002060"/>
                </a:solidFill>
              </a:rPr>
            </a:br>
            <a:r>
              <a:rPr lang="ru-RU" sz="4200" dirty="0" smtClean="0">
                <a:solidFill>
                  <a:srgbClr val="002060"/>
                </a:solidFill>
              </a:rPr>
              <a:t>СМОЛЕНСКОЙ ОБЛАСТИ </a:t>
            </a:r>
            <a:endParaRPr lang="ru-RU" sz="4200" dirty="0" smtClean="0">
              <a:solidFill>
                <a:srgbClr val="002060"/>
              </a:solidFill>
              <a:latin typeface="Times New Roman" pitchFamily="18" charset="0"/>
              <a:cs typeface="Times New Roman" pitchFamily="18" charset="0"/>
            </a:endParaRPr>
          </a:p>
        </p:txBody>
      </p:sp>
      <p:sp>
        <p:nvSpPr>
          <p:cNvPr id="5" name="Заголовок 3"/>
          <p:cNvSpPr>
            <a:spLocks noGrp="1"/>
          </p:cNvSpPr>
          <p:nvPr/>
        </p:nvSpPr>
        <p:spPr bwMode="auto">
          <a:xfrm>
            <a:off x="5617369" y="5576887"/>
            <a:ext cx="2952750" cy="7921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200" kern="1200">
                <a:solidFill>
                  <a:schemeClr val="accent1"/>
                </a:solidFill>
                <a:latin typeface="+mj-lt"/>
                <a:ea typeface="+mj-ea"/>
                <a:cs typeface="+mj-cs"/>
              </a:defRPr>
            </a:lvl1pPr>
            <a:lvl2pPr algn="ctr" rtl="0" eaLnBrk="0" fontAlgn="base" hangingPunct="0">
              <a:spcBef>
                <a:spcPct val="0"/>
              </a:spcBef>
              <a:spcAft>
                <a:spcPct val="0"/>
              </a:spcAft>
              <a:defRPr sz="3300">
                <a:solidFill>
                  <a:srgbClr val="CA741D"/>
                </a:solidFill>
                <a:latin typeface="Calibri" pitchFamily="34" charset="0"/>
              </a:defRPr>
            </a:lvl2pPr>
            <a:lvl3pPr algn="ctr" rtl="0" eaLnBrk="0" fontAlgn="base" hangingPunct="0">
              <a:spcBef>
                <a:spcPct val="0"/>
              </a:spcBef>
              <a:spcAft>
                <a:spcPct val="0"/>
              </a:spcAft>
              <a:defRPr sz="3300">
                <a:solidFill>
                  <a:srgbClr val="CA741D"/>
                </a:solidFill>
                <a:latin typeface="Calibri" pitchFamily="34" charset="0"/>
              </a:defRPr>
            </a:lvl3pPr>
            <a:lvl4pPr algn="ctr" rtl="0" eaLnBrk="0" fontAlgn="base" hangingPunct="0">
              <a:spcBef>
                <a:spcPct val="0"/>
              </a:spcBef>
              <a:spcAft>
                <a:spcPct val="0"/>
              </a:spcAft>
              <a:defRPr sz="3300">
                <a:solidFill>
                  <a:srgbClr val="CA741D"/>
                </a:solidFill>
                <a:latin typeface="Calibri" pitchFamily="34" charset="0"/>
              </a:defRPr>
            </a:lvl4pPr>
            <a:lvl5pPr algn="ctr" rtl="0" eaLnBrk="0" fontAlgn="base" hangingPunct="0">
              <a:spcBef>
                <a:spcPct val="0"/>
              </a:spcBef>
              <a:spcAft>
                <a:spcPct val="0"/>
              </a:spcAft>
              <a:defRPr sz="3300">
                <a:solidFill>
                  <a:srgbClr val="CA741D"/>
                </a:solidFill>
                <a:latin typeface="Calibri" pitchFamily="34" charset="0"/>
              </a:defRPr>
            </a:lvl5pPr>
            <a:lvl6pPr marL="457200" algn="ctr" rtl="0" fontAlgn="base">
              <a:spcBef>
                <a:spcPct val="0"/>
              </a:spcBef>
              <a:spcAft>
                <a:spcPct val="0"/>
              </a:spcAft>
              <a:defRPr sz="3300">
                <a:solidFill>
                  <a:srgbClr val="CA741D"/>
                </a:solidFill>
                <a:latin typeface="Calibri" pitchFamily="34" charset="0"/>
              </a:defRPr>
            </a:lvl6pPr>
            <a:lvl7pPr marL="914400" algn="ctr" rtl="0" fontAlgn="base">
              <a:spcBef>
                <a:spcPct val="0"/>
              </a:spcBef>
              <a:spcAft>
                <a:spcPct val="0"/>
              </a:spcAft>
              <a:defRPr sz="3300">
                <a:solidFill>
                  <a:srgbClr val="CA741D"/>
                </a:solidFill>
                <a:latin typeface="Calibri" pitchFamily="34" charset="0"/>
              </a:defRPr>
            </a:lvl7pPr>
            <a:lvl8pPr marL="1371600" algn="ctr" rtl="0" fontAlgn="base">
              <a:spcBef>
                <a:spcPct val="0"/>
              </a:spcBef>
              <a:spcAft>
                <a:spcPct val="0"/>
              </a:spcAft>
              <a:defRPr sz="3300">
                <a:solidFill>
                  <a:srgbClr val="CA741D"/>
                </a:solidFill>
                <a:latin typeface="Calibri" pitchFamily="34" charset="0"/>
              </a:defRPr>
            </a:lvl8pPr>
            <a:lvl9pPr marL="1828800" algn="ctr" rtl="0" fontAlgn="base">
              <a:spcBef>
                <a:spcPct val="0"/>
              </a:spcBef>
              <a:spcAft>
                <a:spcPct val="0"/>
              </a:spcAft>
              <a:defRPr sz="3300">
                <a:solidFill>
                  <a:srgbClr val="CA741D"/>
                </a:solidFill>
                <a:latin typeface="Calibri" pitchFamily="34" charset="0"/>
              </a:defRPr>
            </a:lvl9pPr>
          </a:lstStyle>
          <a:p>
            <a:pPr algn="r" eaLnBrk="1" hangingPunct="1"/>
            <a:r>
              <a:rPr lang="ru-RU" sz="2500" dirty="0" smtClean="0">
                <a:solidFill>
                  <a:srgbClr val="002060"/>
                </a:solidFill>
                <a:latin typeface="Times New Roman" pitchFamily="18" charset="0"/>
              </a:rPr>
              <a:t>Бекмамбетова С.А.</a:t>
            </a:r>
            <a:r>
              <a:rPr lang="ru-RU" sz="2500" dirty="0" smtClean="0">
                <a:solidFill>
                  <a:srgbClr val="002060"/>
                </a:solidFill>
                <a:latin typeface="Times New Roman" pitchFamily="18" charset="0"/>
              </a:rPr>
              <a:t/>
            </a:r>
            <a:br>
              <a:rPr lang="ru-RU" sz="2500" dirty="0" smtClean="0">
                <a:solidFill>
                  <a:srgbClr val="002060"/>
                </a:solidFill>
                <a:latin typeface="Times New Roman" pitchFamily="18" charset="0"/>
              </a:rPr>
            </a:br>
            <a:r>
              <a:rPr lang="ru-RU" sz="2500" dirty="0" smtClean="0">
                <a:solidFill>
                  <a:srgbClr val="002060"/>
                </a:solidFill>
                <a:latin typeface="Times New Roman" pitchFamily="18" charset="0"/>
              </a:rPr>
              <a:t>воспитатель</a:t>
            </a:r>
            <a:r>
              <a:rPr lang="ru-RU" sz="2500" dirty="0" smtClean="0">
                <a:solidFill>
                  <a:srgbClr val="002060"/>
                </a:solidFill>
                <a:latin typeface="Arial" charset="0"/>
              </a:rPr>
              <a:t> </a:t>
            </a:r>
          </a:p>
        </p:txBody>
      </p:sp>
      <p:pic>
        <p:nvPicPr>
          <p:cNvPr id="1026" name="Picture 2" descr="D:\111\Дюймовочка.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9999" y="-4700587"/>
            <a:ext cx="3600000" cy="2400469"/>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descr="D:\111\Дюймовочка.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618" y="2852935"/>
            <a:ext cx="5256485" cy="3516113"/>
          </a:xfrm>
          <a:prstGeom prst="rect">
            <a:avLst/>
          </a:prstGeom>
          <a:noFill/>
          <a:ln>
            <a:noFill/>
          </a:ln>
        </p:spPr>
      </p:pic>
    </p:spTree>
    <p:extLst>
      <p:ext uri="{BB962C8B-B14F-4D97-AF65-F5344CB8AC3E}">
        <p14:creationId xmlns:p14="http://schemas.microsoft.com/office/powerpoint/2010/main" val="2047109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37903" y="865644"/>
            <a:ext cx="6552728" cy="830997"/>
          </a:xfrm>
          <a:prstGeom prst="rect">
            <a:avLst/>
          </a:prstGeom>
          <a:noFill/>
        </p:spPr>
        <p:txBody>
          <a:bodyPr wrap="square" lIns="91440" tIns="45720" rIns="91440" bIns="45720">
            <a:spAutoFit/>
          </a:bodyPr>
          <a:lstStyle/>
          <a:p>
            <a:pPr marL="0" indent="0" algn="ctr">
              <a:buNone/>
            </a:pPr>
            <a:r>
              <a:rPr lang="ru-RU"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Спасибо за внимание</a:t>
            </a:r>
            <a:endParaRPr lang="ru-RU"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2050" name="Picture 2" descr="D:\111\Новый рисунок.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838774"/>
            <a:ext cx="3714934" cy="4484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012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48866" y="1124744"/>
            <a:ext cx="8496944" cy="4524315"/>
          </a:xfrm>
          <a:prstGeom prst="rect">
            <a:avLst/>
          </a:prstGeom>
          <a:noFill/>
        </p:spPr>
        <p:txBody>
          <a:bodyPr wrap="square" lIns="91440" tIns="45720" rIns="91440" bIns="45720">
            <a:spAutoFit/>
          </a:bodyPr>
          <a:lstStyle/>
          <a:p>
            <a:pPr marL="0" indent="0" algn="ctr">
              <a:buNone/>
            </a:pPr>
            <a:r>
              <a:rPr lang="ru-RU"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Презентация сюжетно-ролевой игры по духовно-нравственному воспитанию в старшей группе </a:t>
            </a:r>
          </a:p>
          <a:p>
            <a:pPr marL="0" indent="0" algn="ctr">
              <a:buNone/>
            </a:pPr>
            <a:r>
              <a:rPr lang="ru-RU"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«Азбука дорожного движения»</a:t>
            </a:r>
            <a:endParaRPr lang="ru-RU"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03136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1052736"/>
            <a:ext cx="7848872" cy="5324535"/>
          </a:xfrm>
          <a:prstGeom prst="rect">
            <a:avLst/>
          </a:prstGeom>
          <a:noFill/>
        </p:spPr>
        <p:txBody>
          <a:bodyPr wrap="square" lIns="91440" tIns="45720" rIns="91440" bIns="45720">
            <a:spAutoFit/>
          </a:bodyPr>
          <a:lstStyle/>
          <a:p>
            <a:pPr algn="just"/>
            <a:r>
              <a:rPr lang="ru-RU"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В старшем дошкольном возрасте, когда возникает необходимость в целенаправленной подготовке к школе, игра ребёнка не должна «сворачиваться» взрослыми. Именно в этом возрасте старший дошкольник овладевает умениями налаживать с партнёрами игровые и реальные отношения. У него появляется возможность договариваться, как и во что играть, как распределить роли, строить свои отношения со сверстниками на тех нравственных нормах, которые ребёнок усвоил от окружающих его взрослых.</a:t>
            </a:r>
          </a:p>
          <a:p>
            <a:pPr algn="just"/>
            <a:r>
              <a:rPr lang="ru-RU"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Игра тогда становится важным средством нравственного воспитания, когда в совместных действиях дети переживают радость успеха или горечь неудач. В игре дети переживают настоящие чувства, на основе которых рождаются товарищество, дружба, коллективизм, взаимопомощь, сопереживание. Игра особенно напоминает по форме организации трудовой коллектив взрослых. Чтобы играть вместе, каждому приходится добровольно отказываться от своих желаний, согласовывать свои замыслы, договариваться о совместных действиях. Иначе игра не состоится.</a:t>
            </a:r>
          </a:p>
        </p:txBody>
      </p:sp>
      <p:sp>
        <p:nvSpPr>
          <p:cNvPr id="5" name="TextBox 4"/>
          <p:cNvSpPr txBox="1"/>
          <p:nvPr/>
        </p:nvSpPr>
        <p:spPr>
          <a:xfrm>
            <a:off x="2915816" y="404664"/>
            <a:ext cx="2880320" cy="553998"/>
          </a:xfrm>
          <a:prstGeom prst="rect">
            <a:avLst/>
          </a:prstGeom>
          <a:noFill/>
        </p:spPr>
        <p:txBody>
          <a:bodyPr wrap="square" rtlCol="0">
            <a:spAutoFit/>
          </a:bodyPr>
          <a:lstStyle/>
          <a:p>
            <a:pPr algn="ctr"/>
            <a:r>
              <a:rPr lang="ru-RU" sz="3000" b="1" dirty="0" smtClean="0">
                <a:solidFill>
                  <a:srgbClr val="FF0000"/>
                </a:solidFill>
              </a:rPr>
              <a:t>Актуальность</a:t>
            </a:r>
            <a:endParaRPr lang="ru-RU" sz="3000" b="1" dirty="0">
              <a:solidFill>
                <a:srgbClr val="FF0000"/>
              </a:solidFill>
            </a:endParaRPr>
          </a:p>
        </p:txBody>
      </p:sp>
    </p:spTree>
    <p:extLst>
      <p:ext uri="{BB962C8B-B14F-4D97-AF65-F5344CB8AC3E}">
        <p14:creationId xmlns:p14="http://schemas.microsoft.com/office/powerpoint/2010/main" val="4235605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3063" y="1484784"/>
            <a:ext cx="7848872" cy="4154984"/>
          </a:xfrm>
          <a:prstGeom prst="rect">
            <a:avLst/>
          </a:prstGeom>
          <a:noFill/>
        </p:spPr>
        <p:txBody>
          <a:bodyPr wrap="square" lIns="91440" tIns="45720" rIns="91440" bIns="45720">
            <a:spAutoFit/>
          </a:bodyPr>
          <a:lstStyle/>
          <a:p>
            <a:pPr algn="ctr"/>
            <a:r>
              <a:rPr lang="ru-RU"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Предупредить детский дорожно-транспортный травматизм через организацию сюжетно-ролевой игры «Азбука дорожного движения»</a:t>
            </a:r>
          </a:p>
        </p:txBody>
      </p:sp>
      <p:sp>
        <p:nvSpPr>
          <p:cNvPr id="3" name="TextBox 2"/>
          <p:cNvSpPr txBox="1"/>
          <p:nvPr/>
        </p:nvSpPr>
        <p:spPr>
          <a:xfrm>
            <a:off x="2915816" y="404664"/>
            <a:ext cx="2880320" cy="553998"/>
          </a:xfrm>
          <a:prstGeom prst="rect">
            <a:avLst/>
          </a:prstGeom>
          <a:noFill/>
        </p:spPr>
        <p:txBody>
          <a:bodyPr wrap="square" rtlCol="0">
            <a:spAutoFit/>
          </a:bodyPr>
          <a:lstStyle/>
          <a:p>
            <a:pPr algn="ctr"/>
            <a:r>
              <a:rPr lang="ru-RU" sz="3000" b="1" dirty="0" smtClean="0">
                <a:solidFill>
                  <a:srgbClr val="FF0000"/>
                </a:solidFill>
              </a:rPr>
              <a:t>Цель</a:t>
            </a:r>
            <a:endParaRPr lang="ru-RU" sz="3000" b="1" dirty="0">
              <a:solidFill>
                <a:srgbClr val="FF0000"/>
              </a:solidFill>
            </a:endParaRPr>
          </a:p>
        </p:txBody>
      </p:sp>
    </p:spTree>
    <p:extLst>
      <p:ext uri="{BB962C8B-B14F-4D97-AF65-F5344CB8AC3E}">
        <p14:creationId xmlns:p14="http://schemas.microsoft.com/office/powerpoint/2010/main" val="1521426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3063" y="1484784"/>
            <a:ext cx="7848872" cy="4154984"/>
          </a:xfrm>
          <a:prstGeom prst="rect">
            <a:avLst/>
          </a:prstGeom>
          <a:noFill/>
        </p:spPr>
        <p:txBody>
          <a:bodyPr wrap="square" lIns="91440" tIns="45720" rIns="91440" bIns="45720">
            <a:spAutoFit/>
          </a:bodyPr>
          <a:lstStyle/>
          <a:p>
            <a:r>
              <a:rPr lang="ru-RU" sz="2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 Учить детей различать дорожные знаки.</a:t>
            </a:r>
          </a:p>
          <a:p>
            <a:r>
              <a:rPr lang="ru-RU" sz="2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2. Уточнить и закрепить знания детей о правилах безопасного поведения на дорогах, улицах.</a:t>
            </a:r>
          </a:p>
          <a:p>
            <a:r>
              <a:rPr lang="ru-RU" sz="2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3. Расширять знания детей об общественном транспорте.</a:t>
            </a:r>
          </a:p>
          <a:p>
            <a:r>
              <a:rPr lang="ru-RU" sz="2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4. Закреплять представления детей о назначении светофора.</a:t>
            </a:r>
          </a:p>
          <a:p>
            <a:r>
              <a:rPr lang="ru-RU" sz="2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5. Обогащать и активизировать словарь детей.</a:t>
            </a:r>
          </a:p>
          <a:p>
            <a:r>
              <a:rPr lang="ru-RU" sz="2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6. Закреплять знания о профессиях (водитель ,инспектор ГИБДД ,врач и др.)</a:t>
            </a:r>
          </a:p>
          <a:p>
            <a:r>
              <a:rPr lang="ru-RU" sz="2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7. Продолжать учить выполнять установленные нормы поведения, формировать самооценку своих поступков и поступков других людей на дорогах.</a:t>
            </a:r>
          </a:p>
          <a:p>
            <a:r>
              <a:rPr lang="ru-RU" sz="2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8. Совершенствовать и расширять игровые умения детей.</a:t>
            </a:r>
          </a:p>
        </p:txBody>
      </p:sp>
      <p:sp>
        <p:nvSpPr>
          <p:cNvPr id="3" name="TextBox 2"/>
          <p:cNvSpPr txBox="1"/>
          <p:nvPr/>
        </p:nvSpPr>
        <p:spPr>
          <a:xfrm>
            <a:off x="2915816" y="404664"/>
            <a:ext cx="2880320" cy="553998"/>
          </a:xfrm>
          <a:prstGeom prst="rect">
            <a:avLst/>
          </a:prstGeom>
          <a:noFill/>
        </p:spPr>
        <p:txBody>
          <a:bodyPr wrap="square" rtlCol="0">
            <a:spAutoFit/>
          </a:bodyPr>
          <a:lstStyle/>
          <a:p>
            <a:pPr algn="ctr"/>
            <a:r>
              <a:rPr lang="ru-RU" sz="3000" b="1" dirty="0" smtClean="0">
                <a:solidFill>
                  <a:srgbClr val="FF0000"/>
                </a:solidFill>
              </a:rPr>
              <a:t>Задачи</a:t>
            </a:r>
            <a:endParaRPr lang="ru-RU" sz="3000" b="1" dirty="0">
              <a:solidFill>
                <a:srgbClr val="FF0000"/>
              </a:solidFill>
            </a:endParaRPr>
          </a:p>
        </p:txBody>
      </p:sp>
    </p:spTree>
    <p:extLst>
      <p:ext uri="{BB962C8B-B14F-4D97-AF65-F5344CB8AC3E}">
        <p14:creationId xmlns:p14="http://schemas.microsoft.com/office/powerpoint/2010/main" val="1350980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6398" y="1988840"/>
            <a:ext cx="7848872" cy="2400657"/>
          </a:xfrm>
          <a:prstGeom prst="rect">
            <a:avLst/>
          </a:prstGeom>
          <a:noFill/>
        </p:spPr>
        <p:txBody>
          <a:bodyPr wrap="square" lIns="91440" tIns="45720" rIns="91440" bIns="45720">
            <a:spAutoFit/>
          </a:bodyPr>
          <a:lstStyle/>
          <a:p>
            <a:r>
              <a:rPr lang="ru-RU" sz="3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Костюм «Сотрудник ДПС», регулировочный жезл, переносные дорожные знаки, светофор, полотно «Пешеходный переход» бензоколонка, касса, рули, коляски и куклы, игрушки-машины «Виды транспорта». </a:t>
            </a:r>
          </a:p>
        </p:txBody>
      </p:sp>
      <p:sp>
        <p:nvSpPr>
          <p:cNvPr id="3" name="TextBox 2"/>
          <p:cNvSpPr txBox="1"/>
          <p:nvPr/>
        </p:nvSpPr>
        <p:spPr>
          <a:xfrm>
            <a:off x="2915816" y="404664"/>
            <a:ext cx="2880320" cy="553998"/>
          </a:xfrm>
          <a:prstGeom prst="rect">
            <a:avLst/>
          </a:prstGeom>
          <a:noFill/>
        </p:spPr>
        <p:txBody>
          <a:bodyPr wrap="square" rtlCol="0">
            <a:spAutoFit/>
          </a:bodyPr>
          <a:lstStyle/>
          <a:p>
            <a:pPr algn="ctr"/>
            <a:r>
              <a:rPr lang="ru-RU" sz="3000" b="1" dirty="0" smtClean="0">
                <a:solidFill>
                  <a:srgbClr val="FF0000"/>
                </a:solidFill>
              </a:rPr>
              <a:t>Атрибуты</a:t>
            </a:r>
            <a:endParaRPr lang="ru-RU" sz="3000" b="1" dirty="0">
              <a:solidFill>
                <a:srgbClr val="FF0000"/>
              </a:solidFill>
            </a:endParaRPr>
          </a:p>
        </p:txBody>
      </p:sp>
    </p:spTree>
    <p:extLst>
      <p:ext uri="{BB962C8B-B14F-4D97-AF65-F5344CB8AC3E}">
        <p14:creationId xmlns:p14="http://schemas.microsoft.com/office/powerpoint/2010/main" val="1053989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Света\AppData\Local\Microsoft\Windows\Temporary Internet Files\Content.Word\WP_20190926_12_25_22_Pr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9" y="980729"/>
            <a:ext cx="3744416" cy="2232248"/>
          </a:xfrm>
          <a:prstGeom prst="rect">
            <a:avLst/>
          </a:prstGeom>
          <a:noFill/>
          <a:ln>
            <a:noFill/>
          </a:ln>
        </p:spPr>
      </p:pic>
      <p:sp>
        <p:nvSpPr>
          <p:cNvPr id="3" name="TextBox 2"/>
          <p:cNvSpPr txBox="1"/>
          <p:nvPr/>
        </p:nvSpPr>
        <p:spPr>
          <a:xfrm>
            <a:off x="935595" y="264897"/>
            <a:ext cx="7272808" cy="553998"/>
          </a:xfrm>
          <a:prstGeom prst="rect">
            <a:avLst/>
          </a:prstGeom>
          <a:noFill/>
        </p:spPr>
        <p:txBody>
          <a:bodyPr wrap="square" rtlCol="0">
            <a:spAutoFit/>
          </a:bodyPr>
          <a:lstStyle/>
          <a:p>
            <a:r>
              <a:rPr lang="ru-RU" sz="3000" b="1" dirty="0" smtClean="0">
                <a:solidFill>
                  <a:srgbClr val="FF0000"/>
                </a:solidFill>
              </a:rPr>
              <a:t>Движение машин по сигналу светофора</a:t>
            </a:r>
            <a:endParaRPr lang="ru-RU" sz="3000" b="1" dirty="0">
              <a:solidFill>
                <a:srgbClr val="FF0000"/>
              </a:solidFill>
            </a:endParaRPr>
          </a:p>
        </p:txBody>
      </p:sp>
      <p:pic>
        <p:nvPicPr>
          <p:cNvPr id="4" name="Рисунок 3" descr="C:\Users\Света\AppData\Local\Microsoft\Windows\Temporary Internet Files\Content.Word\WP_20190926_12_25_38_Pr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5" y="3573016"/>
            <a:ext cx="4266356" cy="2537638"/>
          </a:xfrm>
          <a:prstGeom prst="rect">
            <a:avLst/>
          </a:prstGeom>
          <a:noFill/>
          <a:ln>
            <a:noFill/>
          </a:ln>
        </p:spPr>
      </p:pic>
    </p:spTree>
    <p:extLst>
      <p:ext uri="{BB962C8B-B14F-4D97-AF65-F5344CB8AC3E}">
        <p14:creationId xmlns:p14="http://schemas.microsoft.com/office/powerpoint/2010/main" val="18993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537648"/>
            <a:ext cx="6696744" cy="553998"/>
          </a:xfrm>
          <a:prstGeom prst="rect">
            <a:avLst/>
          </a:prstGeom>
          <a:noFill/>
        </p:spPr>
        <p:txBody>
          <a:bodyPr wrap="square" rtlCol="0">
            <a:spAutoFit/>
          </a:bodyPr>
          <a:lstStyle/>
          <a:p>
            <a:r>
              <a:rPr lang="ru-RU" sz="3000" b="1" dirty="0" smtClean="0">
                <a:solidFill>
                  <a:srgbClr val="FF0000"/>
                </a:solidFill>
              </a:rPr>
              <a:t>Движение через пешеходный переход</a:t>
            </a:r>
            <a:endParaRPr lang="ru-RU" sz="3000" b="1" dirty="0">
              <a:solidFill>
                <a:srgbClr val="FF0000"/>
              </a:solidFill>
            </a:endParaRPr>
          </a:p>
        </p:txBody>
      </p:sp>
      <p:pic>
        <p:nvPicPr>
          <p:cNvPr id="4" name="Рисунок 3" descr="C:\Users\Света\AppData\Local\Microsoft\Windows\Temporary Internet Files\Content.Word\WP_20190926_12_21_26_Pr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667" y="1268760"/>
            <a:ext cx="4164261" cy="2448272"/>
          </a:xfrm>
          <a:prstGeom prst="rect">
            <a:avLst/>
          </a:prstGeom>
          <a:noFill/>
          <a:ln>
            <a:noFill/>
          </a:ln>
        </p:spPr>
      </p:pic>
      <p:pic>
        <p:nvPicPr>
          <p:cNvPr id="5" name="Рисунок 4" descr="C:\Users\Света\AppData\Local\Microsoft\Windows\Temporary Internet Files\Content.Word\WP_20190926_12_24_13_Pr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3812" y="3895328"/>
            <a:ext cx="3906316" cy="2609646"/>
          </a:xfrm>
          <a:prstGeom prst="rect">
            <a:avLst/>
          </a:prstGeom>
          <a:noFill/>
          <a:ln>
            <a:noFill/>
          </a:ln>
        </p:spPr>
      </p:pic>
    </p:spTree>
    <p:extLst>
      <p:ext uri="{BB962C8B-B14F-4D97-AF65-F5344CB8AC3E}">
        <p14:creationId xmlns:p14="http://schemas.microsoft.com/office/powerpoint/2010/main" val="1897085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4617" y="522846"/>
            <a:ext cx="6552728" cy="553998"/>
          </a:xfrm>
          <a:prstGeom prst="rect">
            <a:avLst/>
          </a:prstGeom>
          <a:noFill/>
        </p:spPr>
        <p:txBody>
          <a:bodyPr wrap="square" rtlCol="0">
            <a:spAutoFit/>
          </a:bodyPr>
          <a:lstStyle/>
          <a:p>
            <a:r>
              <a:rPr lang="ru-RU" sz="3000" b="1" dirty="0" smtClean="0">
                <a:solidFill>
                  <a:srgbClr val="FF0000"/>
                </a:solidFill>
              </a:rPr>
              <a:t>Регулировщик управляет движением</a:t>
            </a:r>
            <a:endParaRPr lang="ru-RU" sz="3000" b="1" dirty="0">
              <a:solidFill>
                <a:srgbClr val="FF0000"/>
              </a:solidFill>
            </a:endParaRPr>
          </a:p>
        </p:txBody>
      </p:sp>
      <p:pic>
        <p:nvPicPr>
          <p:cNvPr id="3" name="Рисунок 2" descr="C:\Users\Света\AppData\Local\Microsoft\Windows\Temporary Internet Files\Content.Word\WP_20190926_12_25_29_Pr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340768"/>
            <a:ext cx="3924436" cy="2465630"/>
          </a:xfrm>
          <a:prstGeom prst="rect">
            <a:avLst/>
          </a:prstGeom>
          <a:noFill/>
          <a:ln>
            <a:noFill/>
          </a:ln>
        </p:spPr>
      </p:pic>
      <p:pic>
        <p:nvPicPr>
          <p:cNvPr id="4" name="Рисунок 3" descr="C:\Users\Света\AppData\Local\Microsoft\Windows\Temporary Internet Files\Content.Word\WP_20190926_12_22_04_Pr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340768"/>
            <a:ext cx="3762300" cy="2465630"/>
          </a:xfrm>
          <a:prstGeom prst="rect">
            <a:avLst/>
          </a:prstGeom>
          <a:noFill/>
          <a:ln>
            <a:noFill/>
          </a:ln>
        </p:spPr>
      </p:pic>
      <p:pic>
        <p:nvPicPr>
          <p:cNvPr id="5" name="Рисунок 4" descr="C:\Users\Света\AppData\Local\Microsoft\Windows\Temporary Internet Files\Content.Word\WP_20190926_12_22_28_Pr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9762" y="4077072"/>
            <a:ext cx="3942438" cy="2376264"/>
          </a:xfrm>
          <a:prstGeom prst="rect">
            <a:avLst/>
          </a:prstGeom>
          <a:noFill/>
          <a:ln>
            <a:noFill/>
          </a:ln>
        </p:spPr>
      </p:pic>
    </p:spTree>
    <p:extLst>
      <p:ext uri="{BB962C8B-B14F-4D97-AF65-F5344CB8AC3E}">
        <p14:creationId xmlns:p14="http://schemas.microsoft.com/office/powerpoint/2010/main" val="171283216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332</Words>
  <Application>Microsoft Office PowerPoint</Application>
  <PresentationFormat>Экран (4:3)</PresentationFormat>
  <Paragraphs>29</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Света</dc:creator>
  <cp:lastModifiedBy>Света</cp:lastModifiedBy>
  <cp:revision>5</cp:revision>
  <dcterms:created xsi:type="dcterms:W3CDTF">2019-10-06T10:50:12Z</dcterms:created>
  <dcterms:modified xsi:type="dcterms:W3CDTF">2019-10-06T11:34:29Z</dcterms:modified>
</cp:coreProperties>
</file>