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9" r:id="rId23"/>
    <p:sldId id="27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102" y="-2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D8315-5096-4BBA-B503-79A1846367D7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2D2A-52AE-41E7-9DB3-765D2BC230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D8315-5096-4BBA-B503-79A1846367D7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2D2A-52AE-41E7-9DB3-765D2BC230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D8315-5096-4BBA-B503-79A1846367D7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2D2A-52AE-41E7-9DB3-765D2BC23068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D8315-5096-4BBA-B503-79A1846367D7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2D2A-52AE-41E7-9DB3-765D2BC2306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D8315-5096-4BBA-B503-79A1846367D7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2D2A-52AE-41E7-9DB3-765D2BC230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D8315-5096-4BBA-B503-79A1846367D7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2D2A-52AE-41E7-9DB3-765D2BC2306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D8315-5096-4BBA-B503-79A1846367D7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2D2A-52AE-41E7-9DB3-765D2BC230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D8315-5096-4BBA-B503-79A1846367D7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2D2A-52AE-41E7-9DB3-765D2BC230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D8315-5096-4BBA-B503-79A1846367D7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2D2A-52AE-41E7-9DB3-765D2BC230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D8315-5096-4BBA-B503-79A1846367D7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2D2A-52AE-41E7-9DB3-765D2BC23068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D8315-5096-4BBA-B503-79A1846367D7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2D2A-52AE-41E7-9DB3-765D2BC23068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2AD8315-5096-4BBA-B503-79A1846367D7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5B922D2A-52AE-41E7-9DB3-765D2BC23068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1800200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ru-RU" sz="14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МУНИЦИПАЛЬНОЕ БЮДЖЕТНОЕ ДОШКОЛЬНОЕ</a:t>
            </a:r>
            <a:r>
              <a:rPr lang="ru-RU" sz="1400" b="1" dirty="0">
                <a:solidFill>
                  <a:schemeClr val="tx1"/>
                </a:solidFill>
                <a:ea typeface="Calibri"/>
                <a:cs typeface="Times New Roman"/>
              </a:rPr>
              <a:t/>
            </a:r>
            <a:br>
              <a:rPr lang="ru-RU" sz="1400" b="1" dirty="0">
                <a:solidFill>
                  <a:schemeClr val="tx1"/>
                </a:solidFill>
                <a:ea typeface="Calibri"/>
                <a:cs typeface="Times New Roman"/>
              </a:rPr>
            </a:br>
            <a:r>
              <a:rPr lang="ru-RU" sz="14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ОБРАЗОВАТЕЛЬНОЕ УЧРЕЖДЕНИЕ</a:t>
            </a:r>
            <a:r>
              <a:rPr lang="ru-RU" sz="1400" b="1" dirty="0">
                <a:solidFill>
                  <a:schemeClr val="tx1"/>
                </a:solidFill>
                <a:ea typeface="Calibri"/>
                <a:cs typeface="Times New Roman"/>
              </a:rPr>
              <a:t/>
            </a:r>
            <a:br>
              <a:rPr lang="ru-RU" sz="1400" b="1" dirty="0">
                <a:solidFill>
                  <a:schemeClr val="tx1"/>
                </a:solidFill>
                <a:ea typeface="Calibri"/>
                <a:cs typeface="Times New Roman"/>
              </a:rPr>
            </a:br>
            <a:r>
              <a:rPr lang="ru-RU" sz="14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«ДЕТСКИЙ САД «ИВУШКА»</a:t>
            </a:r>
            <a:r>
              <a:rPr lang="ru-RU" sz="1400" b="1" dirty="0">
                <a:solidFill>
                  <a:schemeClr val="tx1"/>
                </a:solidFill>
                <a:ea typeface="Calibri"/>
                <a:cs typeface="Times New Roman"/>
              </a:rPr>
              <a:t/>
            </a:r>
            <a:br>
              <a:rPr lang="ru-RU" sz="1400" b="1" dirty="0">
                <a:solidFill>
                  <a:schemeClr val="tx1"/>
                </a:solidFill>
                <a:ea typeface="Calibri"/>
                <a:cs typeface="Times New Roman"/>
              </a:rPr>
            </a:br>
            <a:r>
              <a:rPr lang="ru-RU" sz="14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МУНИЦИПАЛЬНОГО ОБРАЗОВАНИЯ «ГОРОД ДЕСНОГОРСК»</a:t>
            </a:r>
            <a:r>
              <a:rPr lang="ru-RU" sz="1400" b="1" dirty="0">
                <a:solidFill>
                  <a:schemeClr val="tx1"/>
                </a:solidFill>
                <a:ea typeface="Calibri"/>
                <a:cs typeface="Times New Roman"/>
              </a:rPr>
              <a:t/>
            </a:r>
            <a:br>
              <a:rPr lang="ru-RU" sz="1400" b="1" dirty="0">
                <a:solidFill>
                  <a:schemeClr val="tx1"/>
                </a:solidFill>
                <a:ea typeface="Calibri"/>
                <a:cs typeface="Times New Roman"/>
              </a:rPr>
            </a:br>
            <a:r>
              <a:rPr lang="ru-RU" sz="14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СМОЛЕНСКОЙ ОБЛАСТИ</a:t>
            </a:r>
            <a:r>
              <a:rPr lang="ru-RU" sz="1400" b="1" dirty="0">
                <a:solidFill>
                  <a:schemeClr val="tx1"/>
                </a:solidFill>
                <a:ea typeface="Calibri"/>
                <a:cs typeface="Times New Roman"/>
              </a:rPr>
              <a:t/>
            </a:r>
            <a:br>
              <a:rPr lang="ru-RU" sz="1400" b="1" dirty="0">
                <a:solidFill>
                  <a:schemeClr val="tx1"/>
                </a:solidFill>
                <a:ea typeface="Calibri"/>
                <a:cs typeface="Times New Roman"/>
              </a:rPr>
            </a:b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2060848"/>
            <a:ext cx="8208912" cy="4176464"/>
          </a:xfrm>
        </p:spPr>
        <p:txBody>
          <a:bodyPr>
            <a:normAutofit/>
          </a:bodyPr>
          <a:lstStyle/>
          <a:p>
            <a:pPr>
              <a:spcAft>
                <a:spcPts val="750"/>
              </a:spcAft>
            </a:pPr>
            <a:r>
              <a:rPr lang="ru-RU" sz="40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«</a:t>
            </a:r>
            <a:r>
              <a:rPr lang="ru-RU" sz="40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Организация театрально-игровой деятельности детей дошкольного возраста совместно с родителями».</a:t>
            </a:r>
            <a:endParaRPr lang="ru-RU" sz="4000" dirty="0" smtClean="0">
              <a:effectLst/>
              <a:latin typeface="Times New Roman"/>
              <a:ea typeface="Times New Roman"/>
            </a:endParaRPr>
          </a:p>
          <a:p>
            <a:pPr algn="r"/>
            <a:r>
              <a:rPr lang="ru-RU" sz="1800" dirty="0" err="1" smtClean="0"/>
              <a:t>Вопитатель</a:t>
            </a:r>
            <a:r>
              <a:rPr lang="ru-RU" sz="1800" smtClean="0"/>
              <a:t>:   Сидоренкова С.С.,   </a:t>
            </a:r>
            <a:endParaRPr lang="ru-RU" sz="1800" dirty="0" smtClean="0"/>
          </a:p>
          <a:p>
            <a:pPr algn="r"/>
            <a:r>
              <a:rPr lang="ru-RU" sz="1800" dirty="0" smtClean="0"/>
              <a:t>МБДОУ «Детский сад «Ивушка»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69730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620688"/>
            <a:ext cx="86409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организации воспитательно - образовательного процесса.</a:t>
            </a:r>
          </a:p>
          <a:p>
            <a:pPr algn="ctr"/>
            <a:endParaRPr lang="ru-RU" sz="4000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 переноса ряда задач развития в естественную и привлекательную для детей деятельность происходит снижение учебной нагрузки в организованном обучении, дети заинтересованы в собственном продвижении, проявляют любознательность и 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активность.</a:t>
            </a: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0" descr="i (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058764"/>
            <a:ext cx="11620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555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764704"/>
            <a:ext cx="75608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необходимо знать и уметь воспитателю при организации театральной деятельности?</a:t>
            </a:r>
            <a:endParaRPr lang="ru-RU" sz="4800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0" descr="i (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366" y="4574644"/>
            <a:ext cx="11620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413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2060848"/>
            <a:ext cx="799288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-уметь выразительно читать, рассказывать, смотреть и видеть, слушать и слышать,</a:t>
            </a:r>
            <a:r>
              <a:rPr lang="ru-RU" sz="28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 готовым к любому превращению</a:t>
            </a:r>
            <a:r>
              <a:rPr lang="ru-RU" sz="2800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sz="2800" u="sn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-уметь выражать эмоциональное отношение ко всему происходящему, искренность и неподдельность чувств, интонация голоса.</a:t>
            </a:r>
          </a:p>
        </p:txBody>
      </p:sp>
    </p:spTree>
    <p:extLst>
      <p:ext uri="{BB962C8B-B14F-4D97-AF65-F5344CB8AC3E}">
        <p14:creationId xmlns:p14="http://schemas.microsoft.com/office/powerpoint/2010/main" val="386938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60648"/>
            <a:ext cx="784887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задачи:</a:t>
            </a:r>
          </a:p>
          <a:p>
            <a:pPr algn="ctr"/>
            <a:endParaRPr lang="ru-RU" sz="4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-поэтапное освоение детьми различных видов творчества по возрастным группам;</a:t>
            </a:r>
          </a:p>
          <a:p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-последовательное знакомство детей всех возрастных групп с различными видами театров;</a:t>
            </a:r>
          </a:p>
          <a:p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-совершенствование артистических навыков детей в плане переживания и воплощения образа;</a:t>
            </a:r>
          </a:p>
          <a:p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-моделирование навыков социального поведения в заданных условиях.</a:t>
            </a:r>
          </a:p>
          <a:p>
            <a:pPr algn="ctr">
              <a:lnSpc>
                <a:spcPct val="150000"/>
              </a:lnSpc>
            </a:pP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05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124744"/>
            <a:ext cx="7200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самых важных факторов в решении озвученных выше задач является </a:t>
            </a:r>
          </a:p>
          <a:p>
            <a:pPr algn="ctr">
              <a:lnSpc>
                <a:spcPct val="150000"/>
              </a:lnSpc>
            </a:pPr>
            <a:r>
              <a:rPr lang="ru-RU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педагогов, родителей и воспитанников</a:t>
            </a:r>
            <a:endParaRPr lang="ru-RU" sz="32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88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052736"/>
            <a:ext cx="86409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по привлечению родителей к сотрудничеству мы ведем по нескольким </a:t>
            </a:r>
            <a:r>
              <a:rPr lang="ru-RU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направлениям</a:t>
            </a:r>
            <a:r>
              <a:rPr lang="ru-RU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2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200" b="1" u="sng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u="sng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непосредственная </a:t>
            </a:r>
            <a:r>
              <a:rPr lang="ru-RU" sz="32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деятельность. </a:t>
            </a:r>
            <a:endParaRPr lang="ru-RU" sz="3200" b="1" u="sng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32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тематические праздники.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32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общих </a:t>
            </a:r>
            <a:r>
              <a:rPr lang="ru-RU" sz="32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мероприятиях.</a:t>
            </a:r>
            <a:endParaRPr lang="ru-RU" sz="3200" b="1" u="sn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79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700808"/>
            <a:ext cx="79928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Непосредственная образовательная деятельность.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3600" b="1" u="sn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«Неделя здоровья»,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«Путешествие по сказкам»</a:t>
            </a:r>
            <a:endParaRPr lang="ru-RU" sz="3600" b="1" u="sng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3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\Desktop\отправить\Snapshot_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9" r="12559"/>
          <a:stretch>
            <a:fillRect/>
          </a:stretch>
        </p:blipFill>
        <p:spPr bwMode="auto">
          <a:xfrm>
            <a:off x="179512" y="1090284"/>
            <a:ext cx="4248472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S\Desktop\отправить\Snapshot_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166404"/>
            <a:ext cx="4230300" cy="234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\Desktop\отправить\Snapshot_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24076"/>
            <a:ext cx="401347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99015"/>
            <a:ext cx="3960912" cy="2207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151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620688"/>
            <a:ext cx="3812645" cy="108012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«За здоровьем в детский сад»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211960" y="1700808"/>
            <a:ext cx="4536503" cy="4536504"/>
          </a:xfrm>
        </p:spPr>
        <p:txBody>
          <a:bodyPr>
            <a:normAutofit/>
          </a:bodyPr>
          <a:lstStyle/>
          <a:p>
            <a:r>
              <a:rPr lang="ru-RU" i="1" dirty="0">
                <a:solidFill>
                  <a:schemeClr val="tx1"/>
                </a:solidFill>
              </a:rPr>
              <a:t>Цель:</a:t>
            </a:r>
            <a:r>
              <a:rPr lang="ru-RU" dirty="0">
                <a:solidFill>
                  <a:schemeClr val="tx1"/>
                </a:solidFill>
              </a:rPr>
              <a:t> Познакомить родителей воспитанников с основными факторами, способствующими укреплению и сохранению здоровья дошкольников в домашних условиях и условиях детского </a:t>
            </a:r>
            <a:r>
              <a:rPr lang="ru-RU" dirty="0" smtClean="0">
                <a:solidFill>
                  <a:schemeClr val="tx1"/>
                </a:solidFill>
              </a:rPr>
              <a:t>сада. Формирование </a:t>
            </a:r>
            <a:r>
              <a:rPr lang="ru-RU" dirty="0">
                <a:solidFill>
                  <a:schemeClr val="tx1"/>
                </a:solidFill>
              </a:rPr>
              <a:t>у родителей мотивации здорового образа жизни, ответственности за свое здоровье и здоровье своих детей, повышение педагогической компетентности родителей в вопросах использования </a:t>
            </a:r>
            <a:r>
              <a:rPr lang="ru-RU" dirty="0" err="1">
                <a:solidFill>
                  <a:schemeClr val="tx1"/>
                </a:solidFill>
              </a:rPr>
              <a:t>здоровьесберегающих</a:t>
            </a:r>
            <a:r>
              <a:rPr lang="ru-RU" dirty="0">
                <a:solidFill>
                  <a:schemeClr val="tx1"/>
                </a:solidFill>
              </a:rPr>
              <a:t> технологий в домашних условиях. Развивать чувство единства, сплоченности ДОУ и семьи в вопросах оздоровления детей.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75" name="Picture 3" descr="C:\Users\S\Desktop\отправить\Snapshot_6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3" r="1112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70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71400" y="1220852"/>
            <a:ext cx="46184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ru-RU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«Путешествие по сказкам»</a:t>
            </a:r>
            <a:endParaRPr lang="ru-RU" sz="3600" b="1" u="sng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68761"/>
            <a:ext cx="4073147" cy="252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3" y="2619131"/>
            <a:ext cx="4130426" cy="3806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986" y="4005064"/>
            <a:ext cx="3820145" cy="2632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065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720840"/>
            <a:ext cx="691276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работы</a:t>
            </a:r>
          </a:p>
          <a:p>
            <a:endParaRPr lang="ru-RU" sz="24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современного этапа развития системы дошкольного образования характерны поиск и разработка новых технологий обучения и воспитания детей. 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 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видов детской деятельности, широко используемой в процессе воспитания и всестороннего развития детей является 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игра, 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 в полной мере позволяет реализовывать принципы воспитания.</a:t>
            </a:r>
          </a:p>
        </p:txBody>
      </p:sp>
    </p:spTree>
    <p:extLst>
      <p:ext uri="{BB962C8B-B14F-4D97-AF65-F5344CB8AC3E}">
        <p14:creationId xmlns:p14="http://schemas.microsoft.com/office/powerpoint/2010/main" val="337977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7" y="836712"/>
            <a:ext cx="5386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тематических праздниках</a:t>
            </a:r>
            <a:r>
              <a:rPr lang="ru-RU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55577" y="1700808"/>
            <a:ext cx="610242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«Новый год»,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«8 Марта», 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Веселая Масленица» и др.</a:t>
            </a: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3396054" y="3504626"/>
            <a:ext cx="572484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общих мероприятиях.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Участвуют в театрализованных представления, показывают мастер-классы по изготовлению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костюмов.</a:t>
            </a:r>
          </a:p>
          <a:p>
            <a:pPr>
              <a:lnSpc>
                <a:spcPct val="150000"/>
              </a:lnSpc>
            </a:pPr>
            <a:endParaRPr lang="ru-RU" sz="28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05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05273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активно откликаются наши 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на работу  по созданию </a:t>
            </a:r>
            <a:r>
              <a:rPr lang="ru-RU" sz="2400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развивающей среды </a:t>
            </a:r>
          </a:p>
          <a:p>
            <a:endParaRPr lang="ru-RU" sz="2400" u="sn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 descr="C:\Users\S\Desktop\Новая папка\IMG_20180313_1325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" y="2276872"/>
            <a:ext cx="3284064" cy="246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S\Desktop\Новая папка\IMG_20180313_1327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36422"/>
            <a:ext cx="4464496" cy="303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S\Desktop\Новая папка\IMG_20180313_1352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77" y="4509120"/>
            <a:ext cx="2754199" cy="206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471243"/>
            <a:ext cx="4443649" cy="333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386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61" y="899461"/>
            <a:ext cx="3816424" cy="2862318"/>
          </a:xfrm>
          <a:prstGeom prst="rect">
            <a:avLst/>
          </a:prstGeom>
          <a:noFill/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84" y="3929463"/>
            <a:ext cx="3856751" cy="28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 descr="CIMG17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885" y="1333384"/>
            <a:ext cx="4395098" cy="2885659"/>
          </a:xfrm>
          <a:prstGeom prst="rect">
            <a:avLst/>
          </a:prstGeom>
          <a:noFill/>
          <a:ln w="63500">
            <a:solidFill>
              <a:srgbClr val="FF99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66858" y="4252446"/>
            <a:ext cx="1600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accent2"/>
                </a:solidFill>
              </a:rPr>
              <a:t>Виды театров</a:t>
            </a:r>
            <a:endParaRPr lang="ru-RU" altLang="ru-RU" b="1" dirty="0">
              <a:solidFill>
                <a:schemeClr val="accent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13983" y="4252446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3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 масок, пальчиковый театр, театр на палочках, настольный театр и </a:t>
            </a:r>
            <a:r>
              <a:rPr lang="ru-RU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</a:t>
            </a:r>
            <a:endParaRPr lang="ru-RU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72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42493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u="sng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</a:t>
            </a:r>
            <a:r>
              <a:rPr lang="ru-RU" sz="36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ближе это сотрудничество, тем больше родители узнают своих детей, особенности их характера, темперамента, их мечты и желания.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152" y="3273469"/>
            <a:ext cx="2173232" cy="261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9" y="3362010"/>
            <a:ext cx="3300659" cy="265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1907704" y="6021288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u="sng" dirty="0" smtClean="0">
                <a:solidFill>
                  <a:srgbClr val="FF0000"/>
                </a:solidFill>
              </a:rPr>
              <a:t>Спасибо за внимание.</a:t>
            </a:r>
            <a:endParaRPr lang="ru-RU" sz="4400" b="1" i="1" u="sng" dirty="0">
              <a:solidFill>
                <a:srgbClr val="FF0000"/>
              </a:solidFill>
            </a:endParaRPr>
          </a:p>
        </p:txBody>
      </p:sp>
      <p:pic>
        <p:nvPicPr>
          <p:cNvPr id="6" name="Picture 30" descr="i (4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582767"/>
            <a:ext cx="11620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042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628800"/>
            <a:ext cx="75608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ru-RU" sz="2400" b="1" i="1" u="sng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Театрализованная игра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– </a:t>
            </a:r>
            <a:r>
              <a:rPr lang="ru-RU" sz="24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одна из самых демократичных, доступных для детей видов деятельности, она позволяет решать актуальные проблемы педагогики и психологии, связанные с художественным и нравственным воспитанием, развитием коммуникативных качеств личности, развитием памяти, воображением, мышлением, фантазии, инициативности и т.д.</a:t>
            </a:r>
            <a:endParaRPr lang="ru-RU" sz="24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3" name="Picture 8" descr="142897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437112"/>
            <a:ext cx="173672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i (1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085184"/>
            <a:ext cx="1247775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62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12776"/>
            <a:ext cx="8229600" cy="403244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750"/>
              </a:spcAft>
            </a:pPr>
            <a:r>
              <a:rPr lang="ru-RU" sz="3600" b="1" dirty="0">
                <a:solidFill>
                  <a:srgbClr val="002060"/>
                </a:solidFill>
                <a:latin typeface="Times New Roman"/>
                <a:ea typeface="Times New Roman"/>
              </a:rPr>
              <a:t>Значение театрализованных игр во всестороннем развитии дошкольников</a:t>
            </a:r>
            <a:r>
              <a:rPr lang="ru-RU" sz="3600" dirty="0">
                <a:solidFill>
                  <a:srgbClr val="002060"/>
                </a:solidFill>
                <a:latin typeface="Times New Roman"/>
                <a:ea typeface="Times New Roman"/>
              </a:rPr>
              <a:t/>
            </a:r>
            <a:br>
              <a:rPr lang="ru-RU" sz="3600" dirty="0">
                <a:solidFill>
                  <a:srgbClr val="002060"/>
                </a:solidFill>
                <a:latin typeface="Times New Roman"/>
                <a:ea typeface="Times New Roman"/>
              </a:rPr>
            </a:b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3" name="Picture 10" descr="i (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725143"/>
            <a:ext cx="1944687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 descr="i (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288" y="4877543"/>
            <a:ext cx="1944687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945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052736"/>
            <a:ext cx="8136904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70"/>
              </a:lnSpc>
              <a:spcAft>
                <a:spcPts val="750"/>
              </a:spcAft>
            </a:pPr>
            <a:r>
              <a:rPr lang="ru-RU" sz="2400" b="1" i="1" u="sng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сфере познавательного развития:</a:t>
            </a:r>
          </a:p>
          <a:p>
            <a:pPr>
              <a:lnSpc>
                <a:spcPts val="1370"/>
              </a:lnSpc>
              <a:spcAft>
                <a:spcPts val="750"/>
              </a:spcAft>
            </a:pPr>
            <a:endParaRPr lang="ru-RU" sz="2400" b="1" i="1" u="sng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ts val="1370"/>
              </a:lnSpc>
              <a:spcAft>
                <a:spcPts val="750"/>
              </a:spcAft>
            </a:pPr>
            <a:endParaRPr lang="ru-RU" sz="2400" i="1" u="sng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ru-RU" sz="24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-развитие разносторонних представлений о действительности</a:t>
            </a:r>
          </a:p>
          <a:p>
            <a:pPr>
              <a:spcAft>
                <a:spcPts val="750"/>
              </a:spcAft>
            </a:pPr>
            <a:r>
              <a:rPr lang="ru-RU" sz="24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-наблюдение за явлениями природы, поведением животных</a:t>
            </a:r>
          </a:p>
          <a:p>
            <a:pPr>
              <a:spcAft>
                <a:spcPts val="750"/>
              </a:spcAft>
            </a:pPr>
            <a:r>
              <a:rPr lang="ru-RU" sz="24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-обеспечение взаимосвязи конструирования с театрализованной игрой для развития пространственных представлений, творчества, интеллектуальной инициативы</a:t>
            </a:r>
          </a:p>
          <a:p>
            <a:pPr>
              <a:spcAft>
                <a:spcPts val="750"/>
              </a:spcAft>
            </a:pPr>
            <a:r>
              <a:rPr lang="ru-RU" sz="24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-развитие памяти, предвосхищающего воображения, обучение умению планировать свои действия для достижения результата</a:t>
            </a:r>
            <a:endParaRPr lang="ru-RU" sz="24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3" name="Picture 11" descr="0_802d8_53263e94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017245"/>
            <a:ext cx="22066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297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836712"/>
            <a:ext cx="748883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b="1" i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4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сфере социального развития</a:t>
            </a:r>
            <a:r>
              <a:rPr lang="ru-RU" sz="24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endParaRPr lang="ru-RU" sz="2400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-формирование положительных взаимоотношений между детьми в процессе совместной деятельности</a:t>
            </a:r>
          </a:p>
          <a:p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-воспитание культуры познания взрослых и детей</a:t>
            </a:r>
          </a:p>
          <a:p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-воспитание эстетически ценных способов общения в соответствии с нормами и правилами жизни в обществе</a:t>
            </a:r>
          </a:p>
          <a:p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-развитие эмоций</a:t>
            </a:r>
          </a:p>
        </p:txBody>
      </p:sp>
      <p:pic>
        <p:nvPicPr>
          <p:cNvPr id="4" name="Picture 9" descr="13583413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545013"/>
            <a:ext cx="249713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626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772816"/>
            <a:ext cx="68407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речевого развития</a:t>
            </a:r>
            <a:r>
              <a:rPr lang="ru-RU" sz="24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2400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-содействие развитию монологической и диалогической речи</a:t>
            </a:r>
          </a:p>
          <a:p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-обогащение словаря, образных выражений, сравнений, эпитетов, синонимов, антонимов</a:t>
            </a:r>
          </a:p>
          <a:p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-овладение выразительными средствами общения</a:t>
            </a:r>
          </a:p>
        </p:txBody>
      </p:sp>
      <p:pic>
        <p:nvPicPr>
          <p:cNvPr id="3" name="Picture 30" descr="i (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963" y="5229200"/>
            <a:ext cx="11620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69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612845"/>
            <a:ext cx="84249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сфере эстетического развития:</a:t>
            </a:r>
            <a:endParaRPr lang="ru-RU" sz="2400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приобщение к высокохудожественной литературе</a:t>
            </a:r>
          </a:p>
          <a:p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таких форм воображения, в основе которых лежит интерпретация литературного образа</a:t>
            </a:r>
          </a:p>
          <a:p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-приобщение к совместной дизайн - деятельности по моделированию элементов костюма, декораций, атрибутов</a:t>
            </a:r>
          </a:p>
          <a:p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-создание выразительного художественного образа</a:t>
            </a:r>
          </a:p>
          <a:p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-развитие пространственного воображения как основы проектного мышления, творческого замысла, прогнозирование результата</a:t>
            </a:r>
          </a:p>
          <a:p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-организация коллективной работы при создании многофигурных сюжетных композиций</a:t>
            </a:r>
          </a:p>
          <a:p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-обучение самостоятельному нахождению приемов изображения, материалов</a:t>
            </a:r>
          </a:p>
        </p:txBody>
      </p:sp>
      <p:pic>
        <p:nvPicPr>
          <p:cNvPr id="3" name="Picture 30" descr="i (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013176"/>
            <a:ext cx="11620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632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692696"/>
            <a:ext cx="75608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u="sng" dirty="0" smtClean="0">
              <a:solidFill>
                <a:srgbClr val="002060"/>
              </a:solidFill>
            </a:endParaRPr>
          </a:p>
          <a:p>
            <a:r>
              <a:rPr lang="ru-RU" sz="24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сфере развития движений</a:t>
            </a:r>
            <a:r>
              <a:rPr lang="ru-RU" sz="24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2400" b="1" i="1" u="sng" dirty="0" smtClean="0">
              <a:solidFill>
                <a:srgbClr val="002060"/>
              </a:solidFill>
            </a:endParaRPr>
          </a:p>
          <a:p>
            <a:endParaRPr lang="ru-RU" sz="2400" i="1" u="sng" dirty="0">
              <a:solidFill>
                <a:srgbClr val="002060"/>
              </a:solidFill>
            </a:endParaRPr>
          </a:p>
          <a:p>
            <a:r>
              <a:rPr lang="ru-RU" sz="2400" dirty="0">
                <a:solidFill>
                  <a:srgbClr val="7030A0"/>
                </a:solidFill>
              </a:rPr>
              <a:t>-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согласование действий и сопровождающей их речи</a:t>
            </a:r>
          </a:p>
          <a:p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-развитие умения воплощать в творческом движении настроение, характер, и процесс развития образа</a:t>
            </a:r>
          </a:p>
          <a:p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-поддержка становления музыкально-двигательной импровизации в этюдах, выразительного исполнения основных видов движений.</a:t>
            </a:r>
          </a:p>
        </p:txBody>
      </p:sp>
      <p:pic>
        <p:nvPicPr>
          <p:cNvPr id="3" name="Picture 30" descr="i (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013176"/>
            <a:ext cx="11620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374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358</TotalTime>
  <Words>567</Words>
  <Application>Microsoft Office PowerPoint</Application>
  <PresentationFormat>Экран (4:3)</PresentationFormat>
  <Paragraphs>85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Волна</vt:lpstr>
      <vt:lpstr>МУНИЦИПАЛЬНОЕ БЮДЖЕТНОЕ ДОШКОЛЬНОЕ ОБРАЗОВАТЕЛЬНОЕ УЧРЕЖДЕНИЕ «ДЕТСКИЙ САД «ИВУШКА» МУНИЦИПАЛЬНОГО ОБРАЗОВАНИЯ «ГОРОД ДЕСНОГОРСК» СМОЛЕНСКОЙ ОБЛАСТИ </vt:lpstr>
      <vt:lpstr>Презентация PowerPoint</vt:lpstr>
      <vt:lpstr>Презентация PowerPoint</vt:lpstr>
      <vt:lpstr>Значение театрализованных игр во всестороннем развитии дошкольников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«За здоровьем в детский сад»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Новикова ВМ</cp:lastModifiedBy>
  <cp:revision>31</cp:revision>
  <dcterms:created xsi:type="dcterms:W3CDTF">2018-03-26T04:24:39Z</dcterms:created>
  <dcterms:modified xsi:type="dcterms:W3CDTF">2018-04-06T10:09:41Z</dcterms:modified>
</cp:coreProperties>
</file>