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68" r:id="rId10"/>
    <p:sldId id="293" r:id="rId11"/>
    <p:sldId id="286" r:id="rId12"/>
    <p:sldId id="263" r:id="rId13"/>
    <p:sldId id="262" r:id="rId14"/>
    <p:sldId id="266" r:id="rId15"/>
    <p:sldId id="267" r:id="rId16"/>
    <p:sldId id="285" r:id="rId17"/>
    <p:sldId id="289" r:id="rId18"/>
    <p:sldId id="269" r:id="rId19"/>
    <p:sldId id="270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6" r:id="rId31"/>
    <p:sldId id="273" r:id="rId32"/>
    <p:sldId id="290" r:id="rId33"/>
    <p:sldId id="291" r:id="rId34"/>
    <p:sldId id="292" r:id="rId35"/>
    <p:sldId id="274" r:id="rId36"/>
    <p:sldId id="287" r:id="rId37"/>
    <p:sldId id="294" r:id="rId38"/>
    <p:sldId id="284" r:id="rId39"/>
    <p:sldId id="288" r:id="rId40"/>
    <p:sldId id="295" r:id="rId41"/>
    <p:sldId id="298" r:id="rId42"/>
    <p:sldId id="299" r:id="rId43"/>
    <p:sldId id="27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>
        <p:scale>
          <a:sx n="107" d="100"/>
          <a:sy n="107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200196211391049E-2"/>
          <c:y val="0.26748061584888499"/>
          <c:w val="0.94907407407407407"/>
          <c:h val="0.51267122859642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</c:v>
                </c:pt>
                <c:pt idx="1">
                  <c:v>0.2</c:v>
                </c:pt>
                <c:pt idx="2">
                  <c:v>0.24</c:v>
                </c:pt>
                <c:pt idx="3">
                  <c:v>0.2</c:v>
                </c:pt>
                <c:pt idx="4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0.35</c:v>
                </c:pt>
                <c:pt idx="1">
                  <c:v>0.24</c:v>
                </c:pt>
                <c:pt idx="2">
                  <c:v>0.2</c:v>
                </c:pt>
                <c:pt idx="3">
                  <c:v>0.28000000000000003</c:v>
                </c:pt>
                <c:pt idx="4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0.35</c:v>
                </c:pt>
                <c:pt idx="1">
                  <c:v>0.56000000000000005</c:v>
                </c:pt>
                <c:pt idx="2">
                  <c:v>0.56000000000000005</c:v>
                </c:pt>
                <c:pt idx="3">
                  <c:v>0.52</c:v>
                </c:pt>
                <c:pt idx="4">
                  <c:v>0.52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12448640"/>
        <c:axId val="112450176"/>
      </c:barChart>
      <c:catAx>
        <c:axId val="11244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50176"/>
        <c:crosses val="autoZero"/>
        <c:auto val="1"/>
        <c:lblAlgn val="ctr"/>
        <c:lblOffset val="100"/>
        <c:noMultiLvlLbl val="0"/>
      </c:catAx>
      <c:valAx>
        <c:axId val="11245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44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009379771507079E-2"/>
          <c:y val="0.911628971402902"/>
          <c:w val="0.66667942548848047"/>
          <c:h val="5.4348206474190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0.52</c:v>
                </c:pt>
                <c:pt idx="1">
                  <c:v>0.6</c:v>
                </c:pt>
                <c:pt idx="2">
                  <c:v>0.56000000000000005</c:v>
                </c:pt>
                <c:pt idx="3">
                  <c:v>0.52</c:v>
                </c:pt>
                <c:pt idx="4">
                  <c:v>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0.34</c:v>
                </c:pt>
                <c:pt idx="1">
                  <c:v>0.34</c:v>
                </c:pt>
                <c:pt idx="2">
                  <c:v>0.34</c:v>
                </c:pt>
                <c:pt idx="3">
                  <c:v>0.38</c:v>
                </c:pt>
                <c:pt idx="4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Различает и называет основные цвета</c:v>
                </c:pt>
                <c:pt idx="1">
                  <c:v>Различает плоскостные геометрические фигуры</c:v>
                </c:pt>
                <c:pt idx="2">
                  <c:v>Различает предметы по величине и фактуре предметов</c:v>
                </c:pt>
                <c:pt idx="3">
                  <c:v>Группирует предметы по цвету, форме, величине</c:v>
                </c:pt>
                <c:pt idx="4">
                  <c:v>Собирает пирамидку в возрастающем и убывающем порядке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0.06</c:v>
                </c:pt>
                <c:pt idx="2">
                  <c:v>0.1</c:v>
                </c:pt>
                <c:pt idx="3">
                  <c:v>0.1</c:v>
                </c:pt>
                <c:pt idx="4">
                  <c:v>0.06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8887936"/>
        <c:axId val="118889472"/>
      </c:barChart>
      <c:catAx>
        <c:axId val="11888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889472"/>
        <c:crosses val="autoZero"/>
        <c:auto val="1"/>
        <c:lblAlgn val="ctr"/>
        <c:lblOffset val="100"/>
        <c:noMultiLvlLbl val="0"/>
      </c:catAx>
      <c:valAx>
        <c:axId val="11888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888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865485981139779E-2"/>
          <c:y val="0.93868613754589858"/>
          <c:w val="0.55433726736915268"/>
          <c:h val="4.568620364263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0.05903</cdr:x>
      <cdr:y>0.04559</cdr:y>
    </cdr:from>
    <cdr:to>
      <cdr:x>0.9375</cdr:x>
      <cdr:y>0.19767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79313" y="282325"/>
          <a:ext cx="7133013" cy="94181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0.03299</cdr:x>
      <cdr:y>0.03393</cdr:y>
    </cdr:from>
    <cdr:to>
      <cdr:x>0.96354</cdr:x>
      <cdr:y>0.1517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0975" y="161925"/>
          <a:ext cx="5105400" cy="561975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3250923"/>
          </a:xfrm>
        </p:spPr>
        <p:txBody>
          <a:bodyPr/>
          <a:lstStyle/>
          <a:p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Презентация </a:t>
            </a:r>
            <a:b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</a:br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из опыта работы по проекту</a:t>
            </a:r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/>
            </a:r>
            <a:b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</a:br>
            <a:r>
              <a:rPr lang="ru-RU" sz="48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«</a:t>
            </a:r>
            <a:r>
              <a:rPr lang="ru-RU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Сенсорное </a:t>
            </a:r>
            <a:r>
              <a:rPr lang="ru-RU" sz="44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развитие детей раннего возраста посредством дидактических </a:t>
            </a:r>
            <a:r>
              <a:rPr lang="ru-RU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MV Boli" pitchFamily="2" charset="0"/>
              </a:rPr>
              <a:t>игр»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4581128"/>
            <a:ext cx="4786346" cy="158417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1900" b="1" kern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Подготовили воспитатели</a:t>
            </a:r>
            <a:endParaRPr lang="ru-RU" sz="1900" b="1" kern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1900" b="1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МБДОУ «Детский сад «Ласточка»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1900" b="1" kern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г.Десногорска</a:t>
            </a:r>
            <a:endParaRPr lang="ru-RU" sz="1900" b="1" kern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ru-RU" sz="1900" b="1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Максименкова Ю.Г</a:t>
            </a:r>
            <a:r>
              <a:rPr lang="ru-RU" sz="1900" b="1" kern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., Полякова Е.М.</a:t>
            </a:r>
            <a:endParaRPr lang="ru-RU" sz="1900" b="1" kern="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7544" y="3645024"/>
            <a:ext cx="2664296" cy="287540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7920880" cy="5412259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Сроки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проекта:</a:t>
            </a:r>
            <a:endParaRPr lang="ru-RU" sz="36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сентябрь </a:t>
            </a:r>
            <a:r>
              <a:rPr lang="ru-RU" sz="3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 – май 2022 гг. (долгосрочный</a:t>
            </a: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 проекта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36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познавательно-игровой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Участники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проекта:</a:t>
            </a:r>
            <a:endParaRPr lang="ru-RU" sz="36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 </a:t>
            </a:r>
            <a:r>
              <a:rPr lang="ru-RU" sz="36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2-3 лет, воспитатели, родители.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5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5184576" cy="4332139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наглядности: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доступности;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систематичности;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принцип последовательности.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340768"/>
            <a:ext cx="3280893" cy="51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125"/>
            <a:ext cx="8352928" cy="3999979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Ведущим видом деятельности и основой становления ребенка до 3 лет является предметная игра. На таких играх-занятиях усвоение какого-либо материала протекает незаметно для малышей в практической деятельности.</a:t>
            </a:r>
            <a: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693" y="3284984"/>
            <a:ext cx="2827386" cy="321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3841"/>
          <a:stretch/>
        </p:blipFill>
        <p:spPr>
          <a:xfrm>
            <a:off x="265921" y="3637936"/>
            <a:ext cx="2937927" cy="278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12431"/>
            <a:ext cx="1877731" cy="270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7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125"/>
            <a:ext cx="8352928" cy="2559819"/>
          </a:xfrm>
        </p:spPr>
        <p:txBody>
          <a:bodyPr/>
          <a:lstStyle/>
          <a:p>
            <a:pPr lvl="0" algn="ctr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8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«Без игры нет, и не может быть полноценного умственного развития… </a:t>
            </a:r>
            <a:r>
              <a:rPr lang="ru-RU" sz="2800" b="1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8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— это искра, зажигающая огонёк пытливости и любознательности», </a:t>
            </a:r>
            <a:r>
              <a:rPr lang="ru-RU" sz="28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rgbClr val="1F497D">
                      <a:lumMod val="75000"/>
                    </a:srgbClr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считал В. А. Сухомлинский.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782"/>
          <a:stretch/>
        </p:blipFill>
        <p:spPr>
          <a:xfrm>
            <a:off x="5974230" y="3212976"/>
            <a:ext cx="3005698" cy="318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2435"/>
          <a:stretch/>
        </p:blipFill>
        <p:spPr>
          <a:xfrm flipH="1">
            <a:off x="3619196" y="3212976"/>
            <a:ext cx="2319266" cy="246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8" y="3470944"/>
            <a:ext cx="3569198" cy="2672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31627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191822" cy="5544616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способствуют умственному, эстетическому и нравственному воспитанию детей;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выполняют функцию – контроль за состоянием сенсорного развития детей;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являются одним из наиболее важных занятий для развития детей дошкольного возраста, потому как ребенок практически все в этом мире познает через игру. </a:t>
            </a:r>
            <a:endParaRPr lang="ru-RU" b="1" dirty="0">
              <a:solidFill>
                <a:srgbClr val="7030A0"/>
              </a:solidFill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732240" y="759301"/>
            <a:ext cx="223132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47651"/>
          </a:xfrm>
        </p:spPr>
        <p:txBody>
          <a:bodyPr/>
          <a:lstStyle/>
          <a:p>
            <a:pPr algn="ctr"/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цель дидактической игры –обучающая.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424936" cy="4620171"/>
          </a:xfrm>
        </p:spPr>
        <p:txBody>
          <a:bodyPr/>
          <a:lstStyle/>
          <a:p>
            <a:pPr marL="0" lvl="0" indent="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раннем возрасте ребенок просто играет, но по внутреннему психологическому значению – это процесс непреднамеренного обучения. Своеобразие дидактической игры определяется рациональным сочетанием двух задач: дидактической и игровой.</a:t>
            </a:r>
            <a:endParaRPr lang="ru-RU" sz="3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2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319614" cy="1325563"/>
          </a:xfrm>
        </p:spPr>
        <p:txBody>
          <a:bodyPr/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технологии, используемые в проекте: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2458392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Информационно-коммуникативные;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Личностно-ориентированные;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сберегающие.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988" y="146942"/>
            <a:ext cx="1601547" cy="208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Gamer-PC\Desktop\фото\гр 3 июнь2021\20210730_1128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3"/>
          <a:stretch/>
        </p:blipFill>
        <p:spPr bwMode="auto">
          <a:xfrm rot="5400000">
            <a:off x="6057557" y="4031675"/>
            <a:ext cx="2674620" cy="2045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149081"/>
            <a:ext cx="1603387" cy="252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2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5"/>
            <a:ext cx="8640960" cy="687611"/>
          </a:xfrm>
        </p:spPr>
        <p:txBody>
          <a:bodyPr/>
          <a:lstStyle/>
          <a:p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Планируемые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работы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328592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специально организованных игр дети должны научиться обследовать предметы, выделяя их признаки. Научиться соотносить предметы по форме, цвету и величине. Устанавливать сходства и различия между предметами, имеющими одинаковое название.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родителей вырасти уровень знаний по сенсорному развитию. Они научатся создавать дома условия для дидактических игр и правильно подбирать их.</a:t>
            </a:r>
            <a:endParaRPr lang="ru-RU" sz="31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2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125"/>
            <a:ext cx="8119814" cy="865675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60749"/>
            <a:ext cx="7886700" cy="1692188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 – подготовительный; 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 – практический; 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 – заключительный.</a:t>
            </a:r>
            <a:endParaRPr lang="ru-RU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897704"/>
            <a:ext cx="3096344" cy="173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605267"/>
            <a:ext cx="4181047" cy="205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8447"/>
          <a:stretch/>
        </p:blipFill>
        <p:spPr>
          <a:xfrm>
            <a:off x="390735" y="2796667"/>
            <a:ext cx="5178951" cy="170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344" b="8049"/>
          <a:stretch/>
        </p:blipFill>
        <p:spPr>
          <a:xfrm>
            <a:off x="6329055" y="1006001"/>
            <a:ext cx="241940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1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</p:spPr>
        <p:txBody>
          <a:bodyPr/>
          <a:lstStyle/>
          <a:p>
            <a:pPr algn="ctr"/>
            <a:r>
              <a:rPr lang="ru-RU" sz="43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335838" cy="5340251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современных требований к содержанию и организации работы по сенсорному воспитанию детей раннего возраста в соответствие с ФГОС ДО.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литературы по данной теме.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Посещение ГМО.</a:t>
            </a:r>
            <a:endParaRPr lang="ru-RU" sz="3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183742"/>
            <a:ext cx="2381250" cy="1447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70989"/>
            <a:ext cx="1997263" cy="193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3927971"/>
          </a:xfrm>
        </p:spPr>
        <p:txBody>
          <a:bodyPr/>
          <a:lstStyle/>
          <a:p>
            <a:pPr marL="342900" lvl="0" indent="-34290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Каждый 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ребёнок от рождения наделён огромным умственным потенциалом, который при благоприятных условиях эффективно развивается и даёт возможность ребёнку достигать больших высот в своём развитии.</a:t>
            </a:r>
            <a:r>
              <a:rPr lang="ru-RU" sz="3200" b="1" dirty="0">
                <a:solidFill>
                  <a:srgbClr val="7030A0"/>
                </a:solidFill>
                <a:latin typeface="Calibri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Calibri"/>
              </a:rPr>
            </a:br>
            <a:endParaRPr lang="ru-RU" dirty="0"/>
          </a:p>
        </p:txBody>
      </p:sp>
      <p:pic>
        <p:nvPicPr>
          <p:cNvPr id="3" name="Рисунок 2" descr="https://proprikol.ru/wp-content/uploads/2019/09/kartinki-na-prozrachnom-fone-dlya-detej-2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5"/>
            <a:ext cx="3600400" cy="3284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4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336704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центра сенсорного развития;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дидактических игр своими руками;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картотеки дидактических игр по сенсорному развитию детей 2-3 лет;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консультаций для родителей по теме сенсорного развития детей;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сценариев родительских собраний по теме сенсорного развития детей;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 НОД по сенсорному развитию детей раннего возраста.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анкетирования родителей "Выявление интересов и знаний родителей воспитанников по вопросам сенсорного развития дошкольников"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2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15603"/>
          </a:xfrm>
        </p:spPr>
        <p:txBody>
          <a:bodyPr/>
          <a:lstStyle/>
          <a:p>
            <a:pPr algn="ctr"/>
            <a:r>
              <a:rPr lang="ru-RU" sz="43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восприятия цвета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400600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различать цвета, ориентируясь на их однородность или неоднородность при наложении;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названиями основных цветов (красный, синий, желтый, зеленый);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осуществлять выбор цвета по образцу и проверять его промериванием, ориентироваться на цвет как на значимый признак, производить выбор цвета по слову.</a:t>
            </a:r>
            <a:endParaRPr lang="ru-RU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3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5904656" cy="1638562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и упражнения на восприятие цвета: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52037"/>
            <a:ext cx="8263830" cy="4124926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«Оденем кукол»,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«Найди свою пару»,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«Подарим куклам бусы»,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«Найдем бантик к платью»,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«Разноцветные ленточки»,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«Подбери цвет по рисунку»,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«Найди бантик к платью» и т.д.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689808"/>
            <a:ext cx="2758036" cy="253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12" y="1204555"/>
            <a:ext cx="3012938" cy="226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0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8640960" cy="687611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восприятия величины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328592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ориентироваться на величину предметов;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соотносить по величине плоскостные и объемные фигуры;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закреплять словесное обозначение величин («большой», «маленький», «больше», «меньше»);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обратить внимание на длину, высоту и ширину;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 со словами «длинный», «короткий», «высокий», «низкий», «широкий», «узкий»;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5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соотносить предметы по длине, высоте и ширине в действиях с ними, определять зрительно предметы резко различной величины.</a:t>
            </a:r>
            <a:endParaRPr lang="ru-RU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5"/>
            <a:ext cx="6408712" cy="1047651"/>
          </a:xfrm>
        </p:spPr>
        <p:txBody>
          <a:bodyPr/>
          <a:lstStyle/>
          <a:p>
            <a:pPr algn="ctr"/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и упражнения на восприятие величины: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9"/>
            <a:ext cx="5544616" cy="3816424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«Опусти шарик в коробку»,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«Построй башню»,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«Оденем кукол»,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«Большие и маленькие»,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«Какой мяч больше»,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 какую коробочку»,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«Соберем грибы» и т.д.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819156"/>
            <a:ext cx="2304256" cy="281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538871"/>
            <a:ext cx="2489857" cy="310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7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03635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восприятия формы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4908203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закреплять знание названий форм;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осуществлять выбор формы по ее названию;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развивать умение видеть форму в предмете, соотносить форму прорези и вкладки, составлять целое из разных геометрических форм, подбирая нужные с помощью проб и промеривания;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7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развивать умение соотносить плоскостную и объемную формы в практическом действии с предметами.</a:t>
            </a:r>
            <a:endParaRPr lang="ru-RU" sz="31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2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6391622" cy="903635"/>
          </a:xfrm>
        </p:spPr>
        <p:txBody>
          <a:bodyPr/>
          <a:lstStyle/>
          <a:p>
            <a:pPr algn="ctr"/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и упражнения на восприятие формы: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191822" cy="4692179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«Кубик с прорезями»,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«Какой это формы»,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«Круг, квадрат»,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«Волшебная коробочка»,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«Заштопай штанишки», </a:t>
            </a: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«Подбери заплатку» и т.д.</a:t>
            </a:r>
            <a:endParaRPr lang="ru-RU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005"/>
          <a:stretch/>
        </p:blipFill>
        <p:spPr>
          <a:xfrm flipH="1">
            <a:off x="6292661" y="3343558"/>
            <a:ext cx="2232248" cy="325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09885"/>
            <a:ext cx="1725318" cy="198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88" y="1339681"/>
            <a:ext cx="3306582" cy="185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609885"/>
            <a:ext cx="3341440" cy="188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3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5"/>
            <a:ext cx="8568952" cy="759619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слухового восприятия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407846" cy="5052219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слухового восприятия у ребенка раннего и дошкольного возраста обеспечивает формирование представлений о звуковой стороне окружающего мира, ориентировку на звук как одну из важнейших характеристик и свойств предметов и явлений живой и неживой природы.  </a:t>
            </a:r>
            <a:endParaRPr lang="ru-RU" sz="3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869" y="4869160"/>
            <a:ext cx="1908046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465" y="1150775"/>
            <a:ext cx="1539358" cy="19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59619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тактильно - двигательного восприятия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96752"/>
            <a:ext cx="8263830" cy="4980211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Всестороннее представление об окружающем предметном мире у человека не может сложиться без тактильно- двигательного восприятия, так как оно лежит в основе чувственного познания. </a:t>
            </a:r>
            <a:endParaRPr lang="ru-RU" sz="3200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5576" y="4221088"/>
            <a:ext cx="2942034" cy="25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на развитие тактильно - двигательного восприятия: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89105"/>
            <a:ext cx="8335838" cy="4587858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«Найди свою игрушку в мешочке»,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«Постучим – погремим»,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«Кто как кричит?»,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«Чудесный мешочек» и т.д.</a:t>
            </a:r>
            <a:endParaRPr lang="ru-RU" sz="33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1611712" cy="2361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13" y="4221085"/>
            <a:ext cx="1735240" cy="2361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8250"/>
          <a:stretch/>
        </p:blipFill>
        <p:spPr>
          <a:xfrm>
            <a:off x="4352434" y="4221086"/>
            <a:ext cx="2016224" cy="2361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087"/>
          <a:stretch/>
        </p:blipFill>
        <p:spPr>
          <a:xfrm>
            <a:off x="6745639" y="4221087"/>
            <a:ext cx="1866746" cy="2361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424" y="1589105"/>
            <a:ext cx="1758446" cy="237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160219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Период </a:t>
            </a:r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первых трех лет – это период наиболее интенсивного психического и физического развития малышей. Именно этот период – возраст раннего детства, время созревания всех основополагающих функций, является самым благоприятным для сенсорного развития, без которого невозможно нормальное формирование умственных способностей ребенка.</a:t>
            </a:r>
            <a: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ешётк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779" y="566983"/>
            <a:ext cx="2981438" cy="207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aper19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6366" y="539454"/>
            <a:ext cx="2851644" cy="213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трубоч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635752"/>
            <a:ext cx="2533802" cy="203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Рисунок 4" descr="фас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38" y="3581545"/>
            <a:ext cx="2311914" cy="292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8087" t="5714" r="8067" b="5714"/>
          <a:stretch/>
        </p:blipFill>
        <p:spPr>
          <a:xfrm>
            <a:off x="7256557" y="3364495"/>
            <a:ext cx="1746249" cy="246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СЕМИНАР МОТОРИКА\13613_Novikova_Polina_Snezhinka_biserografiya_po_plastilin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79" y="3349771"/>
            <a:ext cx="2287483" cy="2214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прищепк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9856" y="5078909"/>
            <a:ext cx="2196219" cy="165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ла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8276" y="2967617"/>
            <a:ext cx="2271335" cy="164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67727" y="332656"/>
            <a:ext cx="2601529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трубочками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2180" y="2756082"/>
            <a:ext cx="286001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 из конфетти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45406" y="4576930"/>
            <a:ext cx="22907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 прищепками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6307" y="3035758"/>
            <a:ext cx="184877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 фасолью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6541" y="2576353"/>
            <a:ext cx="2114746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платочком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21445" y="178287"/>
            <a:ext cx="349268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 решёткой для раковины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35630" y="5907067"/>
            <a:ext cx="44304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макаронами, бисером и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пайетками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10436"/>
            <a:ext cx="6300192" cy="1006596"/>
          </a:xfrm>
        </p:spPr>
        <p:txBody>
          <a:bodyPr/>
          <a:lstStyle/>
          <a:p>
            <a:pPr marL="342900" lvl="0" indent="-342900" algn="ctr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Непосредственно образовательная деятельность.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850" b="11460"/>
          <a:stretch/>
        </p:blipFill>
        <p:spPr>
          <a:xfrm>
            <a:off x="6201802" y="255144"/>
            <a:ext cx="27795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4845"/>
          <a:stretch/>
        </p:blipFill>
        <p:spPr>
          <a:xfrm>
            <a:off x="3830024" y="232260"/>
            <a:ext cx="2157304" cy="257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2" y="3940210"/>
            <a:ext cx="2088232" cy="280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365" t="14140" r="11365" b="2934"/>
          <a:stretch/>
        </p:blipFill>
        <p:spPr>
          <a:xfrm>
            <a:off x="6872788" y="3905858"/>
            <a:ext cx="2108549" cy="278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706" y="3952080"/>
            <a:ext cx="2105083" cy="280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511" y="3952080"/>
            <a:ext cx="2548132" cy="284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5" y="324966"/>
            <a:ext cx="3673940" cy="243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6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7" y="260648"/>
            <a:ext cx="2147615" cy="291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635" y="649377"/>
            <a:ext cx="2335044" cy="290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62826" y="298825"/>
            <a:ext cx="1856875" cy="2986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454" y="652690"/>
            <a:ext cx="1747493" cy="292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681" y="3628438"/>
            <a:ext cx="1849020" cy="304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6" y="3772425"/>
            <a:ext cx="2968535" cy="275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176" y="3821588"/>
            <a:ext cx="3240360" cy="259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00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460" y="3978114"/>
            <a:ext cx="6912768" cy="621851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Самостоятельные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малышей.</a:t>
            </a:r>
            <a:endParaRPr lang="ru-RU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1" y="13430"/>
            <a:ext cx="1825428" cy="205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703" y="104253"/>
            <a:ext cx="2977569" cy="185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12845"/>
          <a:stretch/>
        </p:blipFill>
        <p:spPr>
          <a:xfrm>
            <a:off x="7263272" y="4433167"/>
            <a:ext cx="1828959" cy="229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089" y="4632854"/>
            <a:ext cx="1749095" cy="209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4026" r="7308"/>
          <a:stretch/>
        </p:blipFill>
        <p:spPr>
          <a:xfrm>
            <a:off x="7309727" y="188640"/>
            <a:ext cx="1681231" cy="250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b="10588"/>
          <a:stretch/>
        </p:blipFill>
        <p:spPr>
          <a:xfrm>
            <a:off x="3325092" y="4695479"/>
            <a:ext cx="1786283" cy="202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t="14622"/>
          <a:stretch/>
        </p:blipFill>
        <p:spPr>
          <a:xfrm>
            <a:off x="2540167" y="1974589"/>
            <a:ext cx="4003335" cy="190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b="11665"/>
          <a:stretch/>
        </p:blipFill>
        <p:spPr>
          <a:xfrm>
            <a:off x="2256319" y="73405"/>
            <a:ext cx="1756874" cy="206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b="19995"/>
          <a:stretch/>
        </p:blipFill>
        <p:spPr>
          <a:xfrm flipH="1">
            <a:off x="7160349" y="2679047"/>
            <a:ext cx="1656463" cy="176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/>
          <a:srcRect l="-1131" b="16908"/>
          <a:stretch/>
        </p:blipFill>
        <p:spPr>
          <a:xfrm>
            <a:off x="218127" y="4469704"/>
            <a:ext cx="2697689" cy="222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256" y="2087482"/>
            <a:ext cx="1892063" cy="205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1" y="0"/>
            <a:ext cx="1825428" cy="2052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/>
          <a:srcRect b="19995"/>
          <a:stretch/>
        </p:blipFill>
        <p:spPr>
          <a:xfrm flipH="1">
            <a:off x="7237918" y="2728317"/>
            <a:ext cx="1656463" cy="176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6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249" y="196426"/>
            <a:ext cx="2563390" cy="1919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03" y="4306090"/>
            <a:ext cx="2577066" cy="237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63634"/>
            <a:ext cx="4752528" cy="199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70" y="2230491"/>
            <a:ext cx="3023488" cy="200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458" y="4493400"/>
            <a:ext cx="2438039" cy="2182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223" y="4510101"/>
            <a:ext cx="2503352" cy="220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766" y="2115842"/>
            <a:ext cx="1833840" cy="233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643" y="2051481"/>
            <a:ext cx="1906602" cy="243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8568952" cy="903635"/>
          </a:xfrm>
        </p:spPr>
        <p:txBody>
          <a:bodyPr/>
          <a:lstStyle/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при проведении режимных моментов: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6984776" cy="3168353"/>
          </a:xfrm>
        </p:spPr>
        <p:txBody>
          <a:bodyPr/>
          <a:lstStyle/>
          <a:p>
            <a:pPr marL="34290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обогащение сенсорного опыта детей во время прогулок; 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вкусовых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ощущений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приеме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цвета при одевании и раздевании; </a:t>
            </a:r>
          </a:p>
          <a:p>
            <a:pPr marL="34290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586" t="5624" r="25533" b="7197"/>
          <a:stretch/>
        </p:blipFill>
        <p:spPr>
          <a:xfrm>
            <a:off x="7181546" y="1231644"/>
            <a:ext cx="1816419" cy="2815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832" b="-815"/>
          <a:stretch/>
        </p:blipFill>
        <p:spPr>
          <a:xfrm>
            <a:off x="5004048" y="4200309"/>
            <a:ext cx="2088232" cy="260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0036"/>
          <a:stretch/>
        </p:blipFill>
        <p:spPr>
          <a:xfrm>
            <a:off x="7256377" y="4142919"/>
            <a:ext cx="1611805" cy="257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57" y="4236555"/>
            <a:ext cx="1920406" cy="243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841" y="4175600"/>
            <a:ext cx="2231329" cy="251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077" y="2852936"/>
            <a:ext cx="2389324" cy="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225465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412259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3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 «Сенсорное воспитание: средства, формы, методы»; «Развитие сенсорных способностей детей посредством дидактических игр»;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3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литературы, игр, пособий</a:t>
            </a:r>
            <a:r>
              <a:rPr lang="ru-RU" sz="23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родителей в обогащении предметно-развивающей среды;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выставках по группе </a:t>
            </a:r>
            <a:r>
              <a:rPr lang="ru-RU" sz="23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ипо</a:t>
            </a:r>
            <a:r>
              <a:rPr lang="ru-RU" sz="23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ДОУ;</a:t>
            </a:r>
            <a:endParaRPr lang="ru-RU" sz="23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3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 и беседы о роли дидактических и развивающих игр для малышей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3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Наглядная информация: папки-передвижки («Значение сенсорного воспитания в познавательном развитие детей», «Дидактическая игрушка – в жизни ребенка».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3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к изготовлению игр и пособий для сенсорного развития детей.</a:t>
            </a:r>
            <a:endParaRPr lang="ru-RU" sz="2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8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49580" y="4511756"/>
            <a:ext cx="2608214" cy="18108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78715"/>
            <a:ext cx="2232248" cy="3019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78715"/>
            <a:ext cx="2148309" cy="2991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94" y="4113072"/>
            <a:ext cx="3897477" cy="2575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80665"/>
            <a:ext cx="2082552" cy="264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81" y="178715"/>
            <a:ext cx="2576292" cy="30199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34661" y="3297791"/>
            <a:ext cx="4674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Сенсорная книга</a:t>
            </a:r>
          </a:p>
        </p:txBody>
      </p:sp>
    </p:spTree>
    <p:extLst>
      <p:ext uri="{BB962C8B-B14F-4D97-AF65-F5344CB8AC3E}">
        <p14:creationId xmlns:p14="http://schemas.microsoft.com/office/powerpoint/2010/main" val="3788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5643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Закрепление материала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4836195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Игры с цветным конструктором крупного 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размера;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пирамидками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разными по размеру, по цветам, по форме; </a:t>
            </a:r>
            <a:endParaRPr lang="ru-RU" sz="3200" b="1" dirty="0" smtClean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Мозаика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настольная и 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напольная;</a:t>
            </a:r>
          </a:p>
          <a:p>
            <a:pPr marL="34290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Сенсорной книгой;</a:t>
            </a:r>
            <a:endParaRPr lang="ru-RU" sz="3600" b="1" dirty="0" smtClean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Геометрическими 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вкладышами и т. д.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8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87611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6660232" cy="5196235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Подведение итогов проекта.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Мониторинг сенсорного развития детей.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Самоанализ.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Презентация работы на педагогическом совете.</a:t>
            </a:r>
            <a:endParaRPr lang="ru-RU" sz="3600" b="1" dirty="0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https://pbs.twimg.com/media/D3uygtuXkAARsY-.jpg:lar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4"/>
          <a:stretch/>
        </p:blipFill>
        <p:spPr bwMode="auto">
          <a:xfrm>
            <a:off x="467544" y="4509120"/>
            <a:ext cx="344487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07495" y="960647"/>
            <a:ext cx="2005758" cy="248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0192" y="4043553"/>
            <a:ext cx="1883827" cy="245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7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016203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Сенсорный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чувственный опыт является источником познания мира. От того, как ребенок мыслит, видит, как он воспринимает мир осязательным путем, во многом зависит его сенсорное развитие. Насколько хорошо будет развит ребенок в раннем детстве, настолько просто и естественно он будет овладевать новым в зрелом возрасте.</a:t>
            </a:r>
            <a: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2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169197"/>
              </p:ext>
            </p:extLst>
          </p:nvPr>
        </p:nvGraphicFramePr>
        <p:xfrm>
          <a:off x="395536" y="404664"/>
          <a:ext cx="8119814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14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67551083"/>
              </p:ext>
            </p:extLst>
          </p:nvPr>
        </p:nvGraphicFramePr>
        <p:xfrm>
          <a:off x="323528" y="404664"/>
          <a:ext cx="842493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86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47651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Дети стали более самостоятельны, любопытны, появился интерес к экспериментированию, расширился кругозор. Благодаря этому большинство детей инициативны и активны в общении, установился тесный контакт с родителями. Все это создает хорошую почву для развития любознательности и сенсорных представлений у детей.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340768"/>
            <a:ext cx="4951462" cy="3096344"/>
          </a:xfrm>
        </p:spPr>
        <p:txBody>
          <a:bodyPr/>
          <a:lstStyle/>
          <a:p>
            <a:pPr algn="ctr"/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r>
              <a:rPr lang="ru-RU" sz="59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9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 descr="https://ds05.infourok.ru/uploads/ex/0f72/000a0e09-4fbc4e90/hello_html_m6de3cd3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1584176" cy="205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476672"/>
            <a:ext cx="1737511" cy="2481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861048"/>
            <a:ext cx="260931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3711947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/>
              </a:rPr>
              <a:t>Сенсорное развитие ребенка </a:t>
            </a:r>
            <a:r>
              <a:rPr lang="ru-RU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развитие его восприятия и формирования представлений о важнейших свойствах предметов, их форме, цвете, величине, положение в пространстве, а также запахе и вкусе.</a:t>
            </a:r>
            <a:endParaRPr lang="ru-RU" dirty="0"/>
          </a:p>
        </p:txBody>
      </p:sp>
      <p:pic>
        <p:nvPicPr>
          <p:cNvPr id="3" name="Рисунок 2" descr="https://ds05.infourok.ru/uploads/ex/0f72/000a0e09-4fbc4e90/hello_html_m6de3cd3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68553"/>
            <a:ext cx="2016224" cy="2483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9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8712968" cy="975643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Значение сенсорного воспитания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4764187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основой для интеллектуального развития,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развивает наблюдательность, внимание,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позитивно влияет на эстетическое чувство,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основой для развития воображения,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дает ребенку возможность овладеть новыми способами предметно-познавательной деятельности,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обеспечивает усвоение сенсорных эталонов,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влияет на расширение словарного запаса ребенка,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влияет на развитие зрительной, слуховой, моторной, образной и других видов памяти.</a:t>
            </a:r>
            <a:endParaRPr lang="ru-RU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68952" cy="561662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Сенсорное </a:t>
            </a:r>
            <a: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маленького ребёнка является необходимой составляющей для его гармоничного роста и воспитания, так как именно в первые годы своей жизни он сталкивается с огромным количеством незнакомой для него </a:t>
            </a:r>
            <a:b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информации. </a:t>
            </a:r>
            <a: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2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связи с тем, что обследование детей в начале учебного года показало довольно низкий уровень сенсорного и речевого развития</a:t>
            </a:r>
            <a:r>
              <a:rPr lang="ru-RU" sz="2200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было </a:t>
            </a:r>
            <a:r>
              <a:rPr lang="ru-RU" sz="2200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принято решение о разработке проекта, главной целью которого является развитие сенсорной деятельности, как средство повышения речевой активности детей 2-3 лет средствами дидактических игр и игровых упражнений.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4869161"/>
            <a:ext cx="1803492" cy="1944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188640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3279899"/>
          </a:xfrm>
        </p:spPr>
        <p:txBody>
          <a:bodyPr/>
          <a:lstStyle/>
          <a:p>
            <a:pPr lvl="0" algn="ctr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сенсорных представлений у детей раннего дошкольного возраста посредством дидактических игр</a:t>
            </a: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60" y="3601981"/>
            <a:ext cx="474424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3679"/>
          <a:stretch/>
        </p:blipFill>
        <p:spPr>
          <a:xfrm>
            <a:off x="628650" y="3601981"/>
            <a:ext cx="251177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20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0649"/>
            <a:ext cx="7886700" cy="576064"/>
          </a:xfrm>
        </p:spPr>
        <p:txBody>
          <a:bodyPr/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784976" cy="5832648"/>
          </a:xfrm>
        </p:spPr>
        <p:txBody>
          <a:bodyPr/>
          <a:lstStyle/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условия, обеспечивающие эффективное использование дидактических игр для формирования у детей сенсорных представлений; </a:t>
            </a:r>
            <a:endParaRPr lang="ru-RU" sz="2400" b="1" dirty="0" smtClean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речевому развитию детей с помощью дидактических игр;</a:t>
            </a:r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выделять цвет, форму, величину как особые свойства предметов;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умение группировать однородные предметы по нескольким сенсорным признакам: величине, цвету, форме.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познавательный интерес, любознательность; </a:t>
            </a:r>
          </a:p>
          <a:p>
            <a:pPr marL="342900" lvl="0" indent="-342900" fontAlgn="auto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Повышать уровень знаний родителей по сенсорному развитию детей раннего возраста.</a:t>
            </a: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21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4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Тема24</Template>
  <TotalTime>1195</TotalTime>
  <Words>1302</Words>
  <Application>Microsoft Office PowerPoint</Application>
  <PresentationFormat>Экран (4:3)</PresentationFormat>
  <Paragraphs>157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Тема24</vt:lpstr>
      <vt:lpstr>Презентация  из опыта работы по проекту «Сенсорное развитие детей раннего возраста посредством дидактических игр»</vt:lpstr>
      <vt:lpstr>   Каждый ребёнок от рождения наделён огромным умственным потенциалом, который при благоприятных условиях эффективно развивается и даёт возможность ребёнку достигать больших высот в своём развитии. </vt:lpstr>
      <vt:lpstr>       Период первых трех лет – это период наиболее интенсивного психического и физического развития малышей. Именно этот период – возраст раннего детства, время созревания всех основополагающих функций, является самым благоприятным для сенсорного развития, без которого невозможно нормальное формирование умственных способностей ребенка. </vt:lpstr>
      <vt:lpstr>            Сенсорный, чувственный опыт является источником познания мира. От того, как ребенок мыслит, видит, как он воспринимает мир осязательным путем, во многом зависит его сенсорное развитие. Насколько хорошо будет развит ребенок в раннем детстве, настолько просто и естественно он будет овладевать новым в зрелом возрасте. </vt:lpstr>
      <vt:lpstr>Сенсорное развитие ребенка - это развитие его восприятия и формирования представлений о важнейших свойствах предметов, их форме, цвете, величине, положение в пространстве, а также запахе и вкусе.</vt:lpstr>
      <vt:lpstr>Значение сенсорного воспитания </vt:lpstr>
      <vt:lpstr> Сенсорное развитие маленького ребёнка является необходимой составляющей для его гармоничного роста и воспитания, так как именно в первые годы своей жизни он сталкивается с огромным количеством незнакомой для него     информации.   В связи с тем, что обследование детей в начале учебного года показало довольно низкий уровень сенсорного и речевого развития, было принято решение о разработке проекта, главной целью которого является развитие сенсорной деятельности, как средство повышения речевой активности детей 2-3 лет средствами дидактических игр и игровых упражнений.   </vt:lpstr>
      <vt:lpstr>Цель проекта: формирование сенсорных представлений у детей раннего дошкольного возраста посредством дидактических игр.</vt:lpstr>
      <vt:lpstr>Задачи проекта: </vt:lpstr>
      <vt:lpstr>Презентация PowerPoint</vt:lpstr>
      <vt:lpstr>Принципы проекта:</vt:lpstr>
      <vt:lpstr>Ведущим видом деятельности и основой становления ребенка до 3 лет является предметная игра. На таких играх-занятиях усвоение какого-либо материала протекает незаметно для малышей в практической деятельности. </vt:lpstr>
      <vt:lpstr>«Без игры нет, и не может быть полноценного умственного развития…  Игра — это искра, зажигающая огонёк пытливости и любознательности»,  считал В. А. Сухомлинский.</vt:lpstr>
      <vt:lpstr>Дидактические игры:</vt:lpstr>
      <vt:lpstr>Главная цель дидактической игры –обучающая. </vt:lpstr>
      <vt:lpstr>Образовательные технологии, используемые в проекте:</vt:lpstr>
      <vt:lpstr>Планируемые результаты работы </vt:lpstr>
      <vt:lpstr>Этапы реализации проекта: </vt:lpstr>
      <vt:lpstr>1 ЭТАП </vt:lpstr>
      <vt:lpstr>Презентация PowerPoint</vt:lpstr>
      <vt:lpstr>2 ЭТАП  Развитие восприятия цвета </vt:lpstr>
      <vt:lpstr>Игры и упражнения на восприятие цвета: </vt:lpstr>
      <vt:lpstr>Развитие восприятия величины </vt:lpstr>
      <vt:lpstr>Игры и упражнения на восприятие величины:</vt:lpstr>
      <vt:lpstr>Развитие восприятия формы </vt:lpstr>
      <vt:lpstr>Игры и упражнения на восприятие формы: </vt:lpstr>
      <vt:lpstr>Развитие слухового восприятия </vt:lpstr>
      <vt:lpstr>Развитие тактильно - двигательного восприятия </vt:lpstr>
      <vt:lpstr>Игры на развитие тактильно - двигательного восприятия: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деятельность при проведении режимных моментов: </vt:lpstr>
      <vt:lpstr>Работа с родителями </vt:lpstr>
      <vt:lpstr>Презентация PowerPoint</vt:lpstr>
      <vt:lpstr>Закрепление материала </vt:lpstr>
      <vt:lpstr>3 ЭТАП </vt:lpstr>
      <vt:lpstr>Презентация PowerPoint</vt:lpstr>
      <vt:lpstr>Презентация PowerPoint</vt:lpstr>
      <vt:lpstr>Результаты работы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Наталья</cp:lastModifiedBy>
  <cp:revision>72</cp:revision>
  <dcterms:created xsi:type="dcterms:W3CDTF">2018-04-20T16:26:28Z</dcterms:created>
  <dcterms:modified xsi:type="dcterms:W3CDTF">2022-12-13T11:22:07Z</dcterms:modified>
</cp:coreProperties>
</file>