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4" r:id="rId3"/>
    <p:sldId id="263" r:id="rId4"/>
    <p:sldId id="256" r:id="rId5"/>
    <p:sldId id="259" r:id="rId6"/>
    <p:sldId id="261" r:id="rId7"/>
    <p:sldId id="265" r:id="rId8"/>
    <p:sldId id="271" r:id="rId9"/>
    <p:sldId id="270" r:id="rId10"/>
    <p:sldId id="269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CC61E-13FC-404C-A587-38D3B4DA942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53DA-BCDF-42C2-9D63-0C89EACA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6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953DA-BCDF-42C2-9D63-0C89EACA143C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953DA-BCDF-42C2-9D63-0C89EACA143C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D2D0-C4E2-4103-BAB6-2EE7634E3500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B66C9-DE2D-49A1-9DC0-13E4933014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Содержимое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Содержимое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3764" y="2996952"/>
            <a:ext cx="3882252" cy="241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716016" y="3429001"/>
            <a:ext cx="34563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/>
                <a:cs typeface="Arial"/>
              </a:rPr>
              <a:t>П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Arial"/>
              </a:rPr>
              <a:t>резентацию выполнила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/>
                <a:cs typeface="Arial"/>
              </a:rPr>
              <a:t>Нефоросная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Arial"/>
              </a:rPr>
              <a:t> Виктория Сергеевна, воспитатель МБДОУ "</a:t>
            </a:r>
            <a:r>
              <a:rPr lang="ru-RU" b="1" i="1" dirty="0">
                <a:solidFill>
                  <a:srgbClr val="002060"/>
                </a:solidFill>
                <a:latin typeface="Times New Roman"/>
                <a:cs typeface="Arial"/>
              </a:rPr>
              <a:t>Детский сад" </a:t>
            </a:r>
            <a:r>
              <a:rPr lang="ru-RU" b="1" i="1" dirty="0" err="1">
                <a:solidFill>
                  <a:srgbClr val="002060"/>
                </a:solidFill>
                <a:latin typeface="Times New Roman"/>
                <a:cs typeface="Arial"/>
              </a:rPr>
              <a:t>Дюймовочка</a:t>
            </a:r>
            <a:r>
              <a:rPr lang="ru-RU" b="1" i="1" dirty="0">
                <a:solidFill>
                  <a:srgbClr val="002060"/>
                </a:solidFill>
                <a:latin typeface="Times New Roman"/>
                <a:cs typeface="Arial"/>
              </a:rPr>
              <a:t>" г. Десногорск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620688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>
                <a:solidFill>
                  <a:srgbClr val="C00000"/>
                </a:solidFill>
                <a:effectLst>
                  <a:outerShdw blurRad="152400" dist="50799" dir="5039856">
                    <a:srgbClr val="7C7C7C"/>
                  </a:outerShdw>
                </a:effectLst>
                <a:latin typeface="Times New Roman"/>
                <a:cs typeface="Arial"/>
              </a:rPr>
              <a:t>"Духовно- нравственное 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>
                <a:solidFill>
                  <a:srgbClr val="C00000"/>
                </a:solidFill>
                <a:effectLst>
                  <a:outerShdw blurRad="152400" dist="50799" dir="5039856">
                    <a:srgbClr val="7C7C7C"/>
                  </a:outerShdw>
                </a:effectLst>
                <a:latin typeface="Times New Roman"/>
                <a:cs typeface="Arial"/>
              </a:rPr>
              <a:t>воспитание детей путем приобщения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152400" dist="50799" dir="5039856">
                    <a:srgbClr val="7C7C7C"/>
                  </a:outerShdw>
                </a:effectLst>
                <a:latin typeface="Times New Roman"/>
                <a:cs typeface="Arial"/>
              </a:rPr>
              <a:t>их к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152400" dist="50799" dir="5039856">
                    <a:srgbClr val="7C7C7C"/>
                  </a:outerShdw>
                </a:effectLst>
                <a:latin typeface="Times New Roman"/>
                <a:cs typeface="Arial"/>
              </a:rPr>
              <a:t>народным традициям через игровую деятельность"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200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«-Вот и заснул мой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Ивашка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Спасибо вам мои ребята! 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пока он спит  - посмотрите, какая у меня печь  в избе стоит. Печь в русской избе самое главное. Без печи изба - не изба. Затрещит мороз на дворе, завоет ветер в трубе, а у печки тепло и уютно. Обращались к ней, как к живой, ранее о ней говорили так: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Ой, ты, печка-сударыня,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 нам барыня.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свари, испеки, обогрей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Печь не только обогревала избу, в печке пекли хлеб, готовили еду.-.  И сейчас я вам блинов напеку .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Вы любите блины?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Дети:  Да! - Ребятушки, только вы мне помогите, печь растопите!»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Engeneer\Desktop\работа\Новая папка\DSC_09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6934" y="3212976"/>
            <a:ext cx="3271131" cy="295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Engeneer\Desktop\работа\Новая папка\DSC_095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202345"/>
            <a:ext cx="3476066" cy="2962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764704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вам ребята, что помогли мне спать уложить сыночка </a:t>
            </a: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Ивашечку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печь растопить, блинов напечь.  До свидания!  Еще приходите! Буду вас ждать!  Но с пустыми руками я вас не отпущу. Вот вам угощение – блинчики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Engeneer\Desktop\работа\Новая папка\DSC_09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492896"/>
            <a:ext cx="3312368" cy="3024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Engeneer\Desktop\работа\Новая папка\DSC_096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64088" y="2492896"/>
            <a:ext cx="237626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76470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59632" y="-34642"/>
            <a:ext cx="78843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Воситатель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тебе хозяюшка за гостеприимство, но нам пора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возвращаться в детский сад.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попрощаемся с нашей  хозяюшкой и скажем ей спасибо за угощение.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Engeneer\Desktop\работа\Новая папка\DSC_0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705600" y="-16611600"/>
            <a:ext cx="4051712" cy="7200000"/>
          </a:xfrm>
          <a:prstGeom prst="rect">
            <a:avLst/>
          </a:prstGeom>
          <a:noFill/>
        </p:spPr>
      </p:pic>
      <p:pic>
        <p:nvPicPr>
          <p:cNvPr id="27651" name="Picture 3" descr="C:\Users\Engeneer\Desktop\работа\Новая папка\DSC_0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011578"/>
            <a:ext cx="2448272" cy="3865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C:\Users\Engeneer\Desktop\работа\Новая папка\DSC_09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733256" y="-16589224"/>
            <a:ext cx="7159373" cy="12722400"/>
          </a:xfrm>
          <a:prstGeom prst="rect">
            <a:avLst/>
          </a:prstGeom>
          <a:noFill/>
        </p:spPr>
      </p:pic>
      <p:pic>
        <p:nvPicPr>
          <p:cNvPr id="27653" name="Picture 5" descr="C:\Users\Engeneer\Desktop\работа\Новая папка\DSC_0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060848"/>
            <a:ext cx="2520280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520512"/>
            <a:ext cx="67687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арактерной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особенностью работы по формированию духовно-нравственного отношения к культурному наследию и чувства сопричастности ему является приобщение детей к крестьянской культуре и быту. Крестьянское искусство входит в жизнь современного ребенка вместе с народной песней, сказкой, былиной, поэтому оно так близко ему и понятно. </a:t>
            </a:r>
            <a:r>
              <a:rPr lang="ru-RU" sz="2000" b="1" i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Мы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совместно с родителями, работниками музеев помогаем детям получить представление о разных видах народного искусства и привить отношение к ним в театральной и  игровой деятельности. Знакомство ребенка с народным искусством развивает у него вкус и бережное отношение к материальным ценностям, созданным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предшествующими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поколениями.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1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-79653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i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i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птимальным </a:t>
            </a:r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для духовно-нравственного воспитания в детском саду является проведение  музыкально-игровых праздников, театрализации русских народных сказок . В течение года намечено знакомство детей с произведениями устного народного творчества (</a:t>
            </a:r>
            <a:r>
              <a:rPr lang="ru-RU" b="1" i="1" dirty="0" err="1">
                <a:solidFill>
                  <a:srgbClr val="002060"/>
                </a:solidFill>
                <a:latin typeface="Times New Roman"/>
                <a:cs typeface="Times New Roman"/>
              </a:rPr>
              <a:t>потешки</a:t>
            </a:r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, песенки, колыбельные, считалки). Работа проводиться не только на занятиях, но и используется в режимных моментах (при формировании санитарно – гигиенических навыков, в двигательной деятельности, в игровой деятельности, при общении со взрослым, в предметной деятельности.) Предметом познания народной культуры является игрушка как часть народного искусства, связанная с традиционной народной культурой и природной средой.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Дети до 3 лет получают представление о человеке, его деятельности посредством манипуляций с предметами. Для этой деятельности незаменима русская народная игрушка (матрешка, ванька-встанька, кукла и т. д.)</a:t>
            </a:r>
          </a:p>
        </p:txBody>
      </p:sp>
      <p:pic>
        <p:nvPicPr>
          <p:cNvPr id="6" name="Рисунок 5" descr="Изображение выглядит как внутренний, украшен, стол, цветно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941168"/>
            <a:ext cx="1898696" cy="1263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652120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3" descr="Изображение выглядит как бутылка, игрушка, покрашенный, ед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941168"/>
            <a:ext cx="1299078" cy="1224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Игра естественный спутник жизни ребенка, источник радостных эмоций, обладающий великой воспитательной силой. Поэтому в своей работе мы всегда обращаемся к игре: как к дидактической, так и к народной. Народные игры являются неотъемлемой частью духовно- нравственного воспитания дошкольников. В них отражается образ жизни людей, их труд, быт, национальные устои. Особенность народных игр в том, что они, имея нравственную основу, учат малыша обретать гармонию с окружающим миром. У малышей формируется устойчивое, заинтересованное, уважительное отношение к культуре родной страны, создается эмоционально положительная основа для развития духовно-нравственных чувств. По содержанию народные игры лаконичны, выразительны и доступны ребенку. Они вызывают активную работу мысли, способствуют расширению кругозора, уточнению представлений об окружающем мире. Народные игры в комплексе с другими воспитательными средствами представляют собой основу формирования гармонически развитой, активной личности, сочетающей в себе духовное богатство и физическое совершенство</a:t>
            </a:r>
            <a:endParaRPr lang="ru-RU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692697"/>
            <a:ext cx="68407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i="1" kern="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i="1" kern="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kern="0" dirty="0">
                <a:solidFill>
                  <a:srgbClr val="002060"/>
                </a:solidFill>
                <a:latin typeface="Times New Roman"/>
                <a:cs typeface="Times New Roman"/>
              </a:rPr>
              <a:t>Хочу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 отметить значение дидактических игр в формировании духовно-нравственных качеств дошкольника. Чувства уважения и гордости прививают дидактические игры с национальным колоритом:  “Укрась одежду”, “Дом Машеньки».  </a:t>
            </a:r>
            <a:endParaRPr lang="ru-RU" sz="1600" b="1" i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Много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словесных игр используем при воспитании духовно-нравственных чувств. Например, игры  “Поделись улыбкой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”, 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“Похвали соседа”, “Люблю своих близких” (ребенок только движениями показывает, как любит своих близких).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C:\Users\Engeneer\Desktop\работа\Новая папка\DSC_09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07704" y="3212976"/>
            <a:ext cx="1998003" cy="2954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C:\Users\Engeneer\Desktop\работа\Новая папка\DSC_09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08104" y="3284984"/>
            <a:ext cx="1944213" cy="289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692696"/>
            <a:ext cx="48782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</a:rPr>
              <a:t>Игровое занятие: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«В гости к Вареньке.»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" name="Picture 2" descr="C:\Users\Engeneer\Desktop\работа\Новая папка\DSC_09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19671" y="1741636"/>
            <a:ext cx="5904659" cy="38659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836713"/>
            <a:ext cx="727280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Варенька-«Здравствуйте детушки, здравствуйте ребятушки! Вы ко мне в гости пришли.  </a:t>
            </a:r>
            <a:b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Заходите, проходите, как живу я, посмотрите.</a:t>
            </a:r>
            <a:b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-Ребята, а знаете, куда вы пришли? Вы пришли ко мне в красивый расписной дом.  А дом мой - избой называется. Я хозяйка этой избы, и зовут меня Варенька. </a:t>
            </a:r>
            <a:b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хорошо, что вы пришли, рассаживайтесь поудобнее, посмотрите что у меня в избе есть интересного» </a:t>
            </a:r>
            <a:endParaRPr lang="ru-RU" sz="1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Engeneer\Desktop\работа\Новая папка\DSC_09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2492896"/>
            <a:ext cx="2448269" cy="3600395"/>
          </a:xfrm>
          <a:prstGeom prst="rect">
            <a:avLst/>
          </a:prstGeom>
        </p:spPr>
      </p:pic>
      <p:pic>
        <p:nvPicPr>
          <p:cNvPr id="7" name="Picture 3" descr="C:\Users\Engeneer\Desktop\работа\Новая папка\DSC_09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11960" y="2420888"/>
            <a:ext cx="4248476" cy="36724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764704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А живу я не одна , а сыночком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Ивашечкой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(Показывает детям) Ребятушки помогите мне рассказать и показать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моего сынишки, очень хочу его порадовать.(Дети проговаривают  и повторяют движения за Варенькой)»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2564903"/>
            <a:ext cx="2736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ПОТЕШКА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Глазки открываются, </a:t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Глазки просыпаются, </a:t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Потягушки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ножки, </a:t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Потягушки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пяточки, </a:t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Ручки и ладошки, </a:t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Сладкие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ребяточки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 </a:t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 -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локоточек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 поцелует! </a:t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Славный мой сыночек! </a:t>
            </a:r>
            <a:b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тебя люблю я!»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ngeneer\Desktop\работа\Новая папка\DSC_0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5184576" cy="3462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5" name="Прямоугольник 4"/>
          <p:cNvSpPr/>
          <p:nvPr/>
        </p:nvSpPr>
        <p:spPr>
          <a:xfrm>
            <a:off x="1259632" y="548681"/>
            <a:ext cx="6624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й, что-то плачет мой сыночек.  Ему пора спать, а он никак не заснет, помогите мне укачать его.(Дети помогают укачивать малыша под колыбельную  песенку ).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Баю-бай</a:t>
            </a: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баю-бай,Ты</a:t>
            </a: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собаченька, не лай,</a:t>
            </a:r>
            <a:b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Белолапа</a:t>
            </a: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скули И </a:t>
            </a:r>
            <a:r>
              <a:rPr lang="ru-RU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Ивашку</a:t>
            </a: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буди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Темна </a:t>
            </a: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ноченька, не спится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Мой </a:t>
            </a:r>
            <a:r>
              <a:rPr lang="ru-RU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Ивашечка</a:t>
            </a: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боится.</a:t>
            </a:r>
            <a:b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Ты, собачка, не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лай И </a:t>
            </a:r>
            <a:r>
              <a:rPr lang="ru-RU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Ивашку</a:t>
            </a: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пугай! </a:t>
            </a: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endParaRPr lang="ru-RU" sz="1200" dirty="0"/>
          </a:p>
        </p:txBody>
      </p:sp>
      <p:pic>
        <p:nvPicPr>
          <p:cNvPr id="13" name="Picture 2" descr="C:\Users\Engeneer\Desktop\работа\Новая папка\DSC_09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2490128"/>
            <a:ext cx="3672406" cy="3531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3" descr="C:\Users\Engeneer\Desktop\работа\Новая папка\DSC_09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2492896"/>
            <a:ext cx="3816424" cy="352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393</Words>
  <Application>Microsoft Office PowerPoint</Application>
  <PresentationFormat>Экран (4:3)</PresentationFormat>
  <Paragraphs>34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Engeneer</dc:creator>
  <cp:lastModifiedBy>Admin</cp:lastModifiedBy>
  <cp:revision>13</cp:revision>
  <dcterms:created xsi:type="dcterms:W3CDTF">2019-10-11T18:59:09Z</dcterms:created>
  <dcterms:modified xsi:type="dcterms:W3CDTF">2019-10-15T05:35:00Z</dcterms:modified>
</cp:coreProperties>
</file>