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95" r:id="rId8"/>
    <p:sldId id="276" r:id="rId9"/>
    <p:sldId id="273" r:id="rId10"/>
    <p:sldId id="275" r:id="rId11"/>
    <p:sldId id="262" r:id="rId12"/>
    <p:sldId id="270" r:id="rId13"/>
    <p:sldId id="263" r:id="rId14"/>
    <p:sldId id="264" r:id="rId15"/>
    <p:sldId id="271" r:id="rId16"/>
    <p:sldId id="265" r:id="rId17"/>
    <p:sldId id="269" r:id="rId18"/>
    <p:sldId id="287" r:id="rId19"/>
    <p:sldId id="288" r:id="rId20"/>
    <p:sldId id="286" r:id="rId21"/>
    <p:sldId id="266" r:id="rId22"/>
    <p:sldId id="272" r:id="rId23"/>
    <p:sldId id="278" r:id="rId24"/>
    <p:sldId id="285" r:id="rId25"/>
    <p:sldId id="291" r:id="rId26"/>
    <p:sldId id="289" r:id="rId27"/>
    <p:sldId id="290" r:id="rId28"/>
    <p:sldId id="279" r:id="rId29"/>
    <p:sldId id="280" r:id="rId30"/>
    <p:sldId id="282" r:id="rId31"/>
    <p:sldId id="281" r:id="rId32"/>
    <p:sldId id="296" r:id="rId33"/>
    <p:sldId id="298" r:id="rId34"/>
    <p:sldId id="297" r:id="rId35"/>
    <p:sldId id="300" r:id="rId36"/>
    <p:sldId id="301" r:id="rId37"/>
    <p:sldId id="302" r:id="rId38"/>
    <p:sldId id="283" r:id="rId39"/>
    <p:sldId id="292" r:id="rId40"/>
    <p:sldId id="293" r:id="rId41"/>
    <p:sldId id="294" r:id="rId42"/>
    <p:sldId id="284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FF0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0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380B5A-A15E-4F51-B5ED-024861A8A90B}" type="doc">
      <dgm:prSet loTypeId="urn:microsoft.com/office/officeart/2009/layout/ReverseList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DFC9279-7D28-47DA-9306-F4B9D1A9BF20}">
      <dgm:prSet phldrT="[Текст]" custT="1"/>
      <dgm:spPr/>
      <dgm:t>
        <a:bodyPr/>
        <a:lstStyle/>
        <a:p>
          <a:pPr algn="ctr"/>
          <a:r>
            <a:rPr lang="ru-RU" sz="2400" b="1" dirty="0" smtClean="0">
              <a:solidFill>
                <a:schemeClr val="accent5">
                  <a:lumMod val="75000"/>
                </a:schemeClr>
              </a:solidFill>
            </a:rPr>
            <a:t>Ритуал </a:t>
          </a:r>
          <a:r>
            <a:rPr lang="ru-RU" sz="2400" dirty="0" smtClean="0">
              <a:solidFill>
                <a:schemeClr val="accent5">
                  <a:lumMod val="75000"/>
                </a:schemeClr>
              </a:solidFill>
            </a:rPr>
            <a:t>- установленный порядок действий.</a:t>
          </a:r>
          <a:br>
            <a:rPr lang="ru-RU" sz="2400" dirty="0" smtClean="0">
              <a:solidFill>
                <a:schemeClr val="accent5">
                  <a:lumMod val="75000"/>
                </a:schemeClr>
              </a:solidFill>
            </a:rPr>
          </a:br>
          <a:endParaRPr lang="ru-RU" sz="2400" dirty="0">
            <a:solidFill>
              <a:schemeClr val="accent5">
                <a:lumMod val="75000"/>
              </a:schemeClr>
            </a:solidFill>
          </a:endParaRPr>
        </a:p>
      </dgm:t>
    </dgm:pt>
    <dgm:pt modelId="{8CBDCE27-72FC-40E1-9AB6-4303E10F6D29}" type="parTrans" cxnId="{4F28C25F-9DCE-4AFE-9B4F-0EE518872A5B}">
      <dgm:prSet/>
      <dgm:spPr/>
      <dgm:t>
        <a:bodyPr/>
        <a:lstStyle/>
        <a:p>
          <a:endParaRPr lang="ru-RU"/>
        </a:p>
      </dgm:t>
    </dgm:pt>
    <dgm:pt modelId="{3ACE5C59-868D-4CD9-9889-46EB54EEA97A}" type="sibTrans" cxnId="{4F28C25F-9DCE-4AFE-9B4F-0EE518872A5B}">
      <dgm:prSet/>
      <dgm:spPr/>
      <dgm:t>
        <a:bodyPr/>
        <a:lstStyle/>
        <a:p>
          <a:endParaRPr lang="ru-RU"/>
        </a:p>
      </dgm:t>
    </dgm:pt>
    <dgm:pt modelId="{19F23096-7BDD-4B7D-9C91-74FE9B4F5622}">
      <dgm:prSet phldrT="[Текст]" custT="1"/>
      <dgm:spPr/>
      <dgm:t>
        <a:bodyPr/>
        <a:lstStyle/>
        <a:p>
          <a:pPr algn="ctr"/>
          <a:r>
            <a:rPr lang="ru-RU" sz="2400" b="1" dirty="0" smtClean="0">
              <a:solidFill>
                <a:schemeClr val="accent5">
                  <a:lumMod val="75000"/>
                </a:schemeClr>
              </a:solidFill>
            </a:rPr>
            <a:t>Традиция-</a:t>
          </a:r>
          <a:r>
            <a:rPr lang="ru-RU" sz="2400" dirty="0" smtClean="0">
              <a:solidFill>
                <a:schemeClr val="accent5">
                  <a:lumMod val="75000"/>
                </a:schemeClr>
              </a:solidFill>
            </a:rPr>
            <a:t> то, что перешло от одного поколения к другому, что унаследовано от предшествующих поколений</a:t>
          </a:r>
          <a:br>
            <a:rPr lang="ru-RU" sz="2400" dirty="0" smtClean="0">
              <a:solidFill>
                <a:schemeClr val="accent5">
                  <a:lumMod val="75000"/>
                </a:schemeClr>
              </a:solidFill>
            </a:rPr>
          </a:br>
          <a:endParaRPr lang="ru-RU" sz="2400" dirty="0">
            <a:solidFill>
              <a:schemeClr val="accent5">
                <a:lumMod val="75000"/>
              </a:schemeClr>
            </a:solidFill>
          </a:endParaRPr>
        </a:p>
      </dgm:t>
    </dgm:pt>
    <dgm:pt modelId="{3A071C7A-23DB-457D-A237-D60C617C97E2}" type="parTrans" cxnId="{9AC8098D-1CF8-4259-BC64-10F2A3B187F6}">
      <dgm:prSet/>
      <dgm:spPr/>
      <dgm:t>
        <a:bodyPr/>
        <a:lstStyle/>
        <a:p>
          <a:endParaRPr lang="ru-RU"/>
        </a:p>
      </dgm:t>
    </dgm:pt>
    <dgm:pt modelId="{D9A6971B-DDD2-451D-8377-71100230101E}" type="sibTrans" cxnId="{9AC8098D-1CF8-4259-BC64-10F2A3B187F6}">
      <dgm:prSet/>
      <dgm:spPr/>
      <dgm:t>
        <a:bodyPr/>
        <a:lstStyle/>
        <a:p>
          <a:endParaRPr lang="ru-RU"/>
        </a:p>
      </dgm:t>
    </dgm:pt>
    <dgm:pt modelId="{55960416-7611-4EB7-B16E-538BE66E8216}" type="pres">
      <dgm:prSet presAssocID="{56380B5A-A15E-4F51-B5ED-024861A8A90B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0E9CC98-0CF9-4097-9976-4A79925041CD}" type="pres">
      <dgm:prSet presAssocID="{56380B5A-A15E-4F51-B5ED-024861A8A90B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D289BF-D3E7-4D1B-BE08-765C66113A14}" type="pres">
      <dgm:prSet presAssocID="{56380B5A-A15E-4F51-B5ED-024861A8A90B}" presName="LeftNode" presStyleLbl="bgImgPlace1" presStyleIdx="0" presStyleCnt="2" custScaleX="191933" custLinFactNeighborX="-38205" custLinFactNeighborY="1401">
        <dgm:presLayoutVars>
          <dgm:chMax val="2"/>
          <dgm:chPref val="2"/>
        </dgm:presLayoutVars>
      </dgm:prSet>
      <dgm:spPr/>
      <dgm:t>
        <a:bodyPr/>
        <a:lstStyle/>
        <a:p>
          <a:endParaRPr lang="ru-RU"/>
        </a:p>
      </dgm:t>
    </dgm:pt>
    <dgm:pt modelId="{22C4C6A3-42BF-413D-8658-A5418A9A1F84}" type="pres">
      <dgm:prSet presAssocID="{56380B5A-A15E-4F51-B5ED-024861A8A90B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4AABF9-E442-4433-93FA-534992AA68C6}" type="pres">
      <dgm:prSet presAssocID="{56380B5A-A15E-4F51-B5ED-024861A8A90B}" presName="RightNode" presStyleLbl="bgImgPlace1" presStyleIdx="1" presStyleCnt="2" custScaleX="184996" custLinFactNeighborX="61129" custLinFactNeighborY="280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DE5CA848-D893-4F38-B509-137E476FA0F9}" type="pres">
      <dgm:prSet presAssocID="{56380B5A-A15E-4F51-B5ED-024861A8A90B}" presName="TopArrow" presStyleLbl="node1" presStyleIdx="0" presStyleCnt="2"/>
      <dgm:spPr/>
    </dgm:pt>
    <dgm:pt modelId="{8E80A859-8988-4F4C-8687-E1B45B2EF518}" type="pres">
      <dgm:prSet presAssocID="{56380B5A-A15E-4F51-B5ED-024861A8A90B}" presName="BottomArrow" presStyleLbl="node1" presStyleIdx="1" presStyleCnt="2"/>
      <dgm:spPr/>
    </dgm:pt>
  </dgm:ptLst>
  <dgm:cxnLst>
    <dgm:cxn modelId="{4A4275D4-0238-49B0-8478-57561B458E54}" type="presOf" srcId="{19F23096-7BDD-4B7D-9C91-74FE9B4F5622}" destId="{22C4C6A3-42BF-413D-8658-A5418A9A1F84}" srcOrd="0" destOrd="0" presId="urn:microsoft.com/office/officeart/2009/layout/ReverseList"/>
    <dgm:cxn modelId="{21779203-F969-4DB4-BB2C-97580ECA4CAC}" type="presOf" srcId="{ADFC9279-7D28-47DA-9306-F4B9D1A9BF20}" destId="{A8D289BF-D3E7-4D1B-BE08-765C66113A14}" srcOrd="1" destOrd="0" presId="urn:microsoft.com/office/officeart/2009/layout/ReverseList"/>
    <dgm:cxn modelId="{09524DE5-EC33-44E1-94EA-43F8D235BE1F}" type="presOf" srcId="{ADFC9279-7D28-47DA-9306-F4B9D1A9BF20}" destId="{B0E9CC98-0CF9-4097-9976-4A79925041CD}" srcOrd="0" destOrd="0" presId="urn:microsoft.com/office/officeart/2009/layout/ReverseList"/>
    <dgm:cxn modelId="{432FEFB5-4C2A-4937-9142-2818DAE7655A}" type="presOf" srcId="{19F23096-7BDD-4B7D-9C91-74FE9B4F5622}" destId="{914AABF9-E442-4433-93FA-534992AA68C6}" srcOrd="1" destOrd="0" presId="urn:microsoft.com/office/officeart/2009/layout/ReverseList"/>
    <dgm:cxn modelId="{4F28C25F-9DCE-4AFE-9B4F-0EE518872A5B}" srcId="{56380B5A-A15E-4F51-B5ED-024861A8A90B}" destId="{ADFC9279-7D28-47DA-9306-F4B9D1A9BF20}" srcOrd="0" destOrd="0" parTransId="{8CBDCE27-72FC-40E1-9AB6-4303E10F6D29}" sibTransId="{3ACE5C59-868D-4CD9-9889-46EB54EEA97A}"/>
    <dgm:cxn modelId="{0A1A4AF0-43F6-43BC-BF80-4BE396B20386}" type="presOf" srcId="{56380B5A-A15E-4F51-B5ED-024861A8A90B}" destId="{55960416-7611-4EB7-B16E-538BE66E8216}" srcOrd="0" destOrd="0" presId="urn:microsoft.com/office/officeart/2009/layout/ReverseList"/>
    <dgm:cxn modelId="{9AC8098D-1CF8-4259-BC64-10F2A3B187F6}" srcId="{56380B5A-A15E-4F51-B5ED-024861A8A90B}" destId="{19F23096-7BDD-4B7D-9C91-74FE9B4F5622}" srcOrd="1" destOrd="0" parTransId="{3A071C7A-23DB-457D-A237-D60C617C97E2}" sibTransId="{D9A6971B-DDD2-451D-8377-71100230101E}"/>
    <dgm:cxn modelId="{EC65A38A-6E1F-4712-8F1C-F23A40571BE0}" type="presParOf" srcId="{55960416-7611-4EB7-B16E-538BE66E8216}" destId="{B0E9CC98-0CF9-4097-9976-4A79925041CD}" srcOrd="0" destOrd="0" presId="urn:microsoft.com/office/officeart/2009/layout/ReverseList"/>
    <dgm:cxn modelId="{C9C0D054-E04B-4D8D-BEFC-1EE7395D5278}" type="presParOf" srcId="{55960416-7611-4EB7-B16E-538BE66E8216}" destId="{A8D289BF-D3E7-4D1B-BE08-765C66113A14}" srcOrd="1" destOrd="0" presId="urn:microsoft.com/office/officeart/2009/layout/ReverseList"/>
    <dgm:cxn modelId="{FB0F3C8C-7500-415F-B7D6-6CD22190CAE3}" type="presParOf" srcId="{55960416-7611-4EB7-B16E-538BE66E8216}" destId="{22C4C6A3-42BF-413D-8658-A5418A9A1F84}" srcOrd="2" destOrd="0" presId="urn:microsoft.com/office/officeart/2009/layout/ReverseList"/>
    <dgm:cxn modelId="{3994D788-FCCB-46EF-A047-8065E688C26E}" type="presParOf" srcId="{55960416-7611-4EB7-B16E-538BE66E8216}" destId="{914AABF9-E442-4433-93FA-534992AA68C6}" srcOrd="3" destOrd="0" presId="urn:microsoft.com/office/officeart/2009/layout/ReverseList"/>
    <dgm:cxn modelId="{15FB6200-0E78-41A2-AAE5-15A7DCA70906}" type="presParOf" srcId="{55960416-7611-4EB7-B16E-538BE66E8216}" destId="{DE5CA848-D893-4F38-B509-137E476FA0F9}" srcOrd="4" destOrd="0" presId="urn:microsoft.com/office/officeart/2009/layout/ReverseList"/>
    <dgm:cxn modelId="{70F40B04-F4BF-4C8E-B189-FA8BD2FF1AE0}" type="presParOf" srcId="{55960416-7611-4EB7-B16E-538BE66E8216}" destId="{8E80A859-8988-4F4C-8687-E1B45B2EF518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4D9722-8A3F-4F80-B766-F5FE740608DD}" type="doc">
      <dgm:prSet loTypeId="urn:microsoft.com/office/officeart/2005/8/layout/cycle2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DD28B34B-1FF7-4649-BA81-1618493F3B04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dirty="0" smtClean="0">
              <a:solidFill>
                <a:srgbClr val="002060"/>
              </a:solidFill>
              <a:latin typeface="Bookman Old Style" panose="02050604050505020204" pitchFamily="18" charset="0"/>
            </a:rPr>
            <a:t>Игра «Как дела»</a:t>
          </a:r>
        </a:p>
        <a:p>
          <a:pPr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dirty="0">
            <a:solidFill>
              <a:srgbClr val="002060"/>
            </a:solidFill>
            <a:latin typeface="Bookman Old Style" panose="02050604050505020204" pitchFamily="18" charset="0"/>
          </a:endParaRPr>
        </a:p>
      </dgm:t>
    </dgm:pt>
    <dgm:pt modelId="{47142BE3-1B14-486D-B1A6-A810FDEB6D72}" type="parTrans" cxnId="{D4DD2665-B4AE-4AA1-B4C1-79C095C133C7}">
      <dgm:prSet/>
      <dgm:spPr/>
      <dgm:t>
        <a:bodyPr/>
        <a:lstStyle/>
        <a:p>
          <a:endParaRPr lang="ru-RU"/>
        </a:p>
      </dgm:t>
    </dgm:pt>
    <dgm:pt modelId="{5CD25018-BF5D-4C47-9796-31EE056F9054}" type="sibTrans" cxnId="{D4DD2665-B4AE-4AA1-B4C1-79C095C133C7}">
      <dgm:prSet/>
      <dgm:spPr/>
      <dgm:t>
        <a:bodyPr/>
        <a:lstStyle/>
        <a:p>
          <a:endParaRPr lang="ru-RU"/>
        </a:p>
      </dgm:t>
    </dgm:pt>
    <dgm:pt modelId="{A3324264-9F10-48F4-89BE-7D413B42C313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 smtClean="0">
              <a:solidFill>
                <a:srgbClr val="002060"/>
              </a:solidFill>
              <a:latin typeface="Bookman Old Style" panose="02050604050505020204" pitchFamily="18" charset="0"/>
            </a:rPr>
            <a:t>Игра «Сладкая викторина»</a:t>
          </a:r>
        </a:p>
        <a:p>
          <a:pPr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6F96722A-EFCD-4AD7-9161-323F6C7597C9}" type="parTrans" cxnId="{ACCBE953-BF32-40A0-8267-83DE7677F60E}">
      <dgm:prSet/>
      <dgm:spPr/>
      <dgm:t>
        <a:bodyPr/>
        <a:lstStyle/>
        <a:p>
          <a:endParaRPr lang="ru-RU"/>
        </a:p>
      </dgm:t>
    </dgm:pt>
    <dgm:pt modelId="{49CC7330-E22D-4ABA-B2F0-90F516A78CAE}" type="sibTrans" cxnId="{ACCBE953-BF32-40A0-8267-83DE7677F60E}">
      <dgm:prSet/>
      <dgm:spPr/>
      <dgm:t>
        <a:bodyPr/>
        <a:lstStyle/>
        <a:p>
          <a:endParaRPr lang="ru-RU"/>
        </a:p>
      </dgm:t>
    </dgm:pt>
    <dgm:pt modelId="{1598E05D-6CD2-42BA-B36E-836DBB508C04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>
              <a:solidFill>
                <a:srgbClr val="002060"/>
              </a:solidFill>
              <a:latin typeface="Bookman Old Style" panose="02050604050505020204" pitchFamily="18" charset="0"/>
            </a:rPr>
            <a:t>Музыкальные игры</a:t>
          </a:r>
        </a:p>
        <a:p>
          <a:pPr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dirty="0"/>
        </a:p>
      </dgm:t>
    </dgm:pt>
    <dgm:pt modelId="{EE19607A-A7B5-4A26-8259-362A4C22CF88}" type="parTrans" cxnId="{963E418C-5C00-4D1F-97EE-C3A9AF9C0C64}">
      <dgm:prSet/>
      <dgm:spPr/>
      <dgm:t>
        <a:bodyPr/>
        <a:lstStyle/>
        <a:p>
          <a:endParaRPr lang="ru-RU"/>
        </a:p>
      </dgm:t>
    </dgm:pt>
    <dgm:pt modelId="{8C804BBC-39C5-4F3E-ABD0-AB7F5B3F02A8}" type="sibTrans" cxnId="{963E418C-5C00-4D1F-97EE-C3A9AF9C0C64}">
      <dgm:prSet/>
      <dgm:spPr/>
      <dgm:t>
        <a:bodyPr/>
        <a:lstStyle/>
        <a:p>
          <a:endParaRPr lang="ru-RU"/>
        </a:p>
      </dgm:t>
    </dgm:pt>
    <dgm:pt modelId="{6976436E-AFAC-46E7-8CD0-0514625FFF71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rgbClr val="002060"/>
              </a:solidFill>
              <a:latin typeface="Bookman Old Style" panose="02050604050505020204" pitchFamily="18" charset="0"/>
            </a:rPr>
            <a:t>Подвижные игры</a:t>
          </a:r>
        </a:p>
        <a:p>
          <a:pPr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dirty="0"/>
        </a:p>
      </dgm:t>
    </dgm:pt>
    <dgm:pt modelId="{782D7C36-A789-4F9F-934B-5899C83BF6C0}" type="parTrans" cxnId="{A4ADFC9E-C73D-4453-A4B0-E1D515BA03A5}">
      <dgm:prSet/>
      <dgm:spPr/>
      <dgm:t>
        <a:bodyPr/>
        <a:lstStyle/>
        <a:p>
          <a:endParaRPr lang="ru-RU"/>
        </a:p>
      </dgm:t>
    </dgm:pt>
    <dgm:pt modelId="{26534306-103B-4CB2-A89E-9BE4822C5822}" type="sibTrans" cxnId="{A4ADFC9E-C73D-4453-A4B0-E1D515BA03A5}">
      <dgm:prSet/>
      <dgm:spPr/>
      <dgm:t>
        <a:bodyPr/>
        <a:lstStyle/>
        <a:p>
          <a:endParaRPr lang="ru-RU"/>
        </a:p>
      </dgm:t>
    </dgm:pt>
    <dgm:pt modelId="{F39E01D7-3872-4BE0-BC9A-6B3D0D8241DE}" type="pres">
      <dgm:prSet presAssocID="{824D9722-8A3F-4F80-B766-F5FE740608D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579DB7-677F-41BB-AFA7-FFC1FE4DBAA4}" type="pres">
      <dgm:prSet presAssocID="{DD28B34B-1FF7-4649-BA81-1618493F3B04}" presName="node" presStyleLbl="node1" presStyleIdx="0" presStyleCnt="4" custScaleX="133728" custScaleY="1276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2EABBE-524D-4E7D-8AC9-C8BEFC1CEA10}" type="pres">
      <dgm:prSet presAssocID="{5CD25018-BF5D-4C47-9796-31EE056F9054}" presName="sibTrans" presStyleLbl="sibTrans2D1" presStyleIdx="0" presStyleCnt="4"/>
      <dgm:spPr/>
      <dgm:t>
        <a:bodyPr/>
        <a:lstStyle/>
        <a:p>
          <a:endParaRPr lang="ru-RU"/>
        </a:p>
      </dgm:t>
    </dgm:pt>
    <dgm:pt modelId="{7DED7CCB-46E6-476F-9CBF-63B39F6E4DFF}" type="pres">
      <dgm:prSet presAssocID="{5CD25018-BF5D-4C47-9796-31EE056F9054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6D9D75A6-A522-41DC-A2B7-894006200E4C}" type="pres">
      <dgm:prSet presAssocID="{A3324264-9F10-48F4-89BE-7D413B42C313}" presName="node" presStyleLbl="node1" presStyleIdx="1" presStyleCnt="4" custScaleX="148711" custScaleY="156893" custRadScaleRad="156891" custRadScaleInc="-11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5BF411-29BF-488C-8744-83BB0306C15D}" type="pres">
      <dgm:prSet presAssocID="{49CC7330-E22D-4ABA-B2F0-90F516A78CAE}" presName="sibTrans" presStyleLbl="sibTrans2D1" presStyleIdx="1" presStyleCnt="4"/>
      <dgm:spPr/>
      <dgm:t>
        <a:bodyPr/>
        <a:lstStyle/>
        <a:p>
          <a:endParaRPr lang="ru-RU"/>
        </a:p>
      </dgm:t>
    </dgm:pt>
    <dgm:pt modelId="{E68E9871-F9BA-412E-A622-1F6109E3361C}" type="pres">
      <dgm:prSet presAssocID="{49CC7330-E22D-4ABA-B2F0-90F516A78CAE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D1158401-0F93-452D-8CA3-C3ED27E84F4A}" type="pres">
      <dgm:prSet presAssocID="{1598E05D-6CD2-42BA-B36E-836DBB508C04}" presName="node" presStyleLbl="node1" presStyleIdx="2" presStyleCnt="4" custScaleX="167990" custScaleY="160126" custRadScaleRad="109634" custRadScaleInc="-10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107A7C-32EB-4021-AE3C-5AF72A81BD50}" type="pres">
      <dgm:prSet presAssocID="{8C804BBC-39C5-4F3E-ABD0-AB7F5B3F02A8}" presName="sibTrans" presStyleLbl="sibTrans2D1" presStyleIdx="2" presStyleCnt="4"/>
      <dgm:spPr/>
      <dgm:t>
        <a:bodyPr/>
        <a:lstStyle/>
        <a:p>
          <a:endParaRPr lang="ru-RU"/>
        </a:p>
      </dgm:t>
    </dgm:pt>
    <dgm:pt modelId="{C124B647-538F-40FE-A290-39AFDFD11ACA}" type="pres">
      <dgm:prSet presAssocID="{8C804BBC-39C5-4F3E-ABD0-AB7F5B3F02A8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9933D1AB-770C-4C34-9B17-2A3F206D74DA}" type="pres">
      <dgm:prSet presAssocID="{6976436E-AFAC-46E7-8CD0-0514625FFF71}" presName="node" presStyleLbl="node1" presStyleIdx="3" presStyleCnt="4" custScaleX="137078" custScaleY="141807" custRadScaleRad="155477" custRadScaleInc="17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2F1B0C-085C-4FD3-BBBB-04F4C3A7B046}" type="pres">
      <dgm:prSet presAssocID="{26534306-103B-4CB2-A89E-9BE4822C5822}" presName="sibTrans" presStyleLbl="sibTrans2D1" presStyleIdx="3" presStyleCnt="4"/>
      <dgm:spPr/>
      <dgm:t>
        <a:bodyPr/>
        <a:lstStyle/>
        <a:p>
          <a:endParaRPr lang="ru-RU"/>
        </a:p>
      </dgm:t>
    </dgm:pt>
    <dgm:pt modelId="{C7E02FEE-E0EC-4697-8F79-8DC93C4BF744}" type="pres">
      <dgm:prSet presAssocID="{26534306-103B-4CB2-A89E-9BE4822C5822}" presName="connectorText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963E418C-5C00-4D1F-97EE-C3A9AF9C0C64}" srcId="{824D9722-8A3F-4F80-B766-F5FE740608DD}" destId="{1598E05D-6CD2-42BA-B36E-836DBB508C04}" srcOrd="2" destOrd="0" parTransId="{EE19607A-A7B5-4A26-8259-362A4C22CF88}" sibTransId="{8C804BBC-39C5-4F3E-ABD0-AB7F5B3F02A8}"/>
    <dgm:cxn modelId="{7436A410-750A-4083-BBFA-6575EB4E8D68}" type="presOf" srcId="{49CC7330-E22D-4ABA-B2F0-90F516A78CAE}" destId="{E15BF411-29BF-488C-8744-83BB0306C15D}" srcOrd="0" destOrd="0" presId="urn:microsoft.com/office/officeart/2005/8/layout/cycle2"/>
    <dgm:cxn modelId="{5BF8A8A7-29CB-4320-B613-71CE7230254D}" type="presOf" srcId="{8C804BBC-39C5-4F3E-ABD0-AB7F5B3F02A8}" destId="{D2107A7C-32EB-4021-AE3C-5AF72A81BD50}" srcOrd="0" destOrd="0" presId="urn:microsoft.com/office/officeart/2005/8/layout/cycle2"/>
    <dgm:cxn modelId="{FCCEFAA0-B310-4F46-A6D7-6E7C96AFA2DD}" type="presOf" srcId="{8C804BBC-39C5-4F3E-ABD0-AB7F5B3F02A8}" destId="{C124B647-538F-40FE-A290-39AFDFD11ACA}" srcOrd="1" destOrd="0" presId="urn:microsoft.com/office/officeart/2005/8/layout/cycle2"/>
    <dgm:cxn modelId="{331FA140-3B08-494C-B3EB-6303B5018478}" type="presOf" srcId="{A3324264-9F10-48F4-89BE-7D413B42C313}" destId="{6D9D75A6-A522-41DC-A2B7-894006200E4C}" srcOrd="0" destOrd="0" presId="urn:microsoft.com/office/officeart/2005/8/layout/cycle2"/>
    <dgm:cxn modelId="{5271AD8C-5768-4096-9078-84FBAC4B8A61}" type="presOf" srcId="{26534306-103B-4CB2-A89E-9BE4822C5822}" destId="{C7E02FEE-E0EC-4697-8F79-8DC93C4BF744}" srcOrd="1" destOrd="0" presId="urn:microsoft.com/office/officeart/2005/8/layout/cycle2"/>
    <dgm:cxn modelId="{1E1463FA-3387-4342-A9F1-DFA7D84FDE74}" type="presOf" srcId="{26534306-103B-4CB2-A89E-9BE4822C5822}" destId="{2E2F1B0C-085C-4FD3-BBBB-04F4C3A7B046}" srcOrd="0" destOrd="0" presId="urn:microsoft.com/office/officeart/2005/8/layout/cycle2"/>
    <dgm:cxn modelId="{3073AB73-C11E-4204-981C-00B53B6F0D5E}" type="presOf" srcId="{824D9722-8A3F-4F80-B766-F5FE740608DD}" destId="{F39E01D7-3872-4BE0-BC9A-6B3D0D8241DE}" srcOrd="0" destOrd="0" presId="urn:microsoft.com/office/officeart/2005/8/layout/cycle2"/>
    <dgm:cxn modelId="{5C0C6F72-BFAF-4108-86A5-30A770888F44}" type="presOf" srcId="{49CC7330-E22D-4ABA-B2F0-90F516A78CAE}" destId="{E68E9871-F9BA-412E-A622-1F6109E3361C}" srcOrd="1" destOrd="0" presId="urn:microsoft.com/office/officeart/2005/8/layout/cycle2"/>
    <dgm:cxn modelId="{A4ADFC9E-C73D-4453-A4B0-E1D515BA03A5}" srcId="{824D9722-8A3F-4F80-B766-F5FE740608DD}" destId="{6976436E-AFAC-46E7-8CD0-0514625FFF71}" srcOrd="3" destOrd="0" parTransId="{782D7C36-A789-4F9F-934B-5899C83BF6C0}" sibTransId="{26534306-103B-4CB2-A89E-9BE4822C5822}"/>
    <dgm:cxn modelId="{72335603-51E9-4E6C-B56C-D28C08D779A7}" type="presOf" srcId="{5CD25018-BF5D-4C47-9796-31EE056F9054}" destId="{E82EABBE-524D-4E7D-8AC9-C8BEFC1CEA10}" srcOrd="0" destOrd="0" presId="urn:microsoft.com/office/officeart/2005/8/layout/cycle2"/>
    <dgm:cxn modelId="{913BD706-32E7-46CD-9AE4-71DBFF809E40}" type="presOf" srcId="{5CD25018-BF5D-4C47-9796-31EE056F9054}" destId="{7DED7CCB-46E6-476F-9CBF-63B39F6E4DFF}" srcOrd="1" destOrd="0" presId="urn:microsoft.com/office/officeart/2005/8/layout/cycle2"/>
    <dgm:cxn modelId="{BC41F805-7AD7-490A-B2FE-A28C44C4E491}" type="presOf" srcId="{6976436E-AFAC-46E7-8CD0-0514625FFF71}" destId="{9933D1AB-770C-4C34-9B17-2A3F206D74DA}" srcOrd="0" destOrd="0" presId="urn:microsoft.com/office/officeart/2005/8/layout/cycle2"/>
    <dgm:cxn modelId="{CD4708F1-D51B-4E5F-913E-8F01676EFD4D}" type="presOf" srcId="{DD28B34B-1FF7-4649-BA81-1618493F3B04}" destId="{2D579DB7-677F-41BB-AFA7-FFC1FE4DBAA4}" srcOrd="0" destOrd="0" presId="urn:microsoft.com/office/officeart/2005/8/layout/cycle2"/>
    <dgm:cxn modelId="{D4DD2665-B4AE-4AA1-B4C1-79C095C133C7}" srcId="{824D9722-8A3F-4F80-B766-F5FE740608DD}" destId="{DD28B34B-1FF7-4649-BA81-1618493F3B04}" srcOrd="0" destOrd="0" parTransId="{47142BE3-1B14-486D-B1A6-A810FDEB6D72}" sibTransId="{5CD25018-BF5D-4C47-9796-31EE056F9054}"/>
    <dgm:cxn modelId="{F80B0BBC-FF64-4FC8-BAA6-1321578DBD2B}" type="presOf" srcId="{1598E05D-6CD2-42BA-B36E-836DBB508C04}" destId="{D1158401-0F93-452D-8CA3-C3ED27E84F4A}" srcOrd="0" destOrd="0" presId="urn:microsoft.com/office/officeart/2005/8/layout/cycle2"/>
    <dgm:cxn modelId="{ACCBE953-BF32-40A0-8267-83DE7677F60E}" srcId="{824D9722-8A3F-4F80-B766-F5FE740608DD}" destId="{A3324264-9F10-48F4-89BE-7D413B42C313}" srcOrd="1" destOrd="0" parTransId="{6F96722A-EFCD-4AD7-9161-323F6C7597C9}" sibTransId="{49CC7330-E22D-4ABA-B2F0-90F516A78CAE}"/>
    <dgm:cxn modelId="{E42D2531-0A5F-4D18-A69B-09B1FB1E9056}" type="presParOf" srcId="{F39E01D7-3872-4BE0-BC9A-6B3D0D8241DE}" destId="{2D579DB7-677F-41BB-AFA7-FFC1FE4DBAA4}" srcOrd="0" destOrd="0" presId="urn:microsoft.com/office/officeart/2005/8/layout/cycle2"/>
    <dgm:cxn modelId="{E3034EE2-2781-4261-8828-8EF4DEAF0475}" type="presParOf" srcId="{F39E01D7-3872-4BE0-BC9A-6B3D0D8241DE}" destId="{E82EABBE-524D-4E7D-8AC9-C8BEFC1CEA10}" srcOrd="1" destOrd="0" presId="urn:microsoft.com/office/officeart/2005/8/layout/cycle2"/>
    <dgm:cxn modelId="{7581E163-D27D-4ABB-93B0-D1460DABB654}" type="presParOf" srcId="{E82EABBE-524D-4E7D-8AC9-C8BEFC1CEA10}" destId="{7DED7CCB-46E6-476F-9CBF-63B39F6E4DFF}" srcOrd="0" destOrd="0" presId="urn:microsoft.com/office/officeart/2005/8/layout/cycle2"/>
    <dgm:cxn modelId="{B34917C6-ADAD-463C-825A-8BA4F7F59EDC}" type="presParOf" srcId="{F39E01D7-3872-4BE0-BC9A-6B3D0D8241DE}" destId="{6D9D75A6-A522-41DC-A2B7-894006200E4C}" srcOrd="2" destOrd="0" presId="urn:microsoft.com/office/officeart/2005/8/layout/cycle2"/>
    <dgm:cxn modelId="{220B9002-B190-458C-81DC-7EA7D4AD97B2}" type="presParOf" srcId="{F39E01D7-3872-4BE0-BC9A-6B3D0D8241DE}" destId="{E15BF411-29BF-488C-8744-83BB0306C15D}" srcOrd="3" destOrd="0" presId="urn:microsoft.com/office/officeart/2005/8/layout/cycle2"/>
    <dgm:cxn modelId="{94C20107-F3E6-421F-A245-7EBAA964D603}" type="presParOf" srcId="{E15BF411-29BF-488C-8744-83BB0306C15D}" destId="{E68E9871-F9BA-412E-A622-1F6109E3361C}" srcOrd="0" destOrd="0" presId="urn:microsoft.com/office/officeart/2005/8/layout/cycle2"/>
    <dgm:cxn modelId="{9500DF72-C57E-4CB8-95FD-8D6CDF22695B}" type="presParOf" srcId="{F39E01D7-3872-4BE0-BC9A-6B3D0D8241DE}" destId="{D1158401-0F93-452D-8CA3-C3ED27E84F4A}" srcOrd="4" destOrd="0" presId="urn:microsoft.com/office/officeart/2005/8/layout/cycle2"/>
    <dgm:cxn modelId="{053E7DEC-C5F8-4D13-8406-2DC0E38DB107}" type="presParOf" srcId="{F39E01D7-3872-4BE0-BC9A-6B3D0D8241DE}" destId="{D2107A7C-32EB-4021-AE3C-5AF72A81BD50}" srcOrd="5" destOrd="0" presId="urn:microsoft.com/office/officeart/2005/8/layout/cycle2"/>
    <dgm:cxn modelId="{00C21680-BA9A-440E-9390-30BE07608102}" type="presParOf" srcId="{D2107A7C-32EB-4021-AE3C-5AF72A81BD50}" destId="{C124B647-538F-40FE-A290-39AFDFD11ACA}" srcOrd="0" destOrd="0" presId="urn:microsoft.com/office/officeart/2005/8/layout/cycle2"/>
    <dgm:cxn modelId="{1B4D8BF7-C8B2-4FE8-9A50-1DBA17505F6D}" type="presParOf" srcId="{F39E01D7-3872-4BE0-BC9A-6B3D0D8241DE}" destId="{9933D1AB-770C-4C34-9B17-2A3F206D74DA}" srcOrd="6" destOrd="0" presId="urn:microsoft.com/office/officeart/2005/8/layout/cycle2"/>
    <dgm:cxn modelId="{C65740DA-E81B-41B5-8D3B-BF3C6F0DFB77}" type="presParOf" srcId="{F39E01D7-3872-4BE0-BC9A-6B3D0D8241DE}" destId="{2E2F1B0C-085C-4FD3-BBBB-04F4C3A7B046}" srcOrd="7" destOrd="0" presId="urn:microsoft.com/office/officeart/2005/8/layout/cycle2"/>
    <dgm:cxn modelId="{69C768B5-677B-49AB-AFDD-2D5DE606E570}" type="presParOf" srcId="{2E2F1B0C-085C-4FD3-BBBB-04F4C3A7B046}" destId="{C7E02FEE-E0EC-4697-8F79-8DC93C4BF74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D289BF-D3E7-4D1B-BE08-765C66113A14}">
      <dsp:nvSpPr>
        <dsp:cNvPr id="0" name=""/>
        <dsp:cNvSpPr/>
      </dsp:nvSpPr>
      <dsp:spPr>
        <a:xfrm rot="16200000">
          <a:off x="1179941" y="488064"/>
          <a:ext cx="2376665" cy="2787624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152400" rIns="137160" bIns="15240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5">
                  <a:lumMod val="75000"/>
                </a:schemeClr>
              </a:solidFill>
            </a:rPr>
            <a:t>Ритуал </a:t>
          </a:r>
          <a:r>
            <a:rPr lang="ru-RU" sz="2400" kern="1200" dirty="0" smtClean="0">
              <a:solidFill>
                <a:schemeClr val="accent5">
                  <a:lumMod val="75000"/>
                </a:schemeClr>
              </a:solidFill>
            </a:rPr>
            <a:t>- установленный порядок действий.</a:t>
          </a:r>
          <a:br>
            <a:rPr lang="ru-RU" sz="2400" kern="1200" dirty="0" smtClean="0">
              <a:solidFill>
                <a:schemeClr val="accent5">
                  <a:lumMod val="75000"/>
                </a:schemeClr>
              </a:solidFill>
            </a:rPr>
          </a:br>
          <a:endParaRPr lang="ru-RU" sz="2400" kern="1200" dirty="0">
            <a:solidFill>
              <a:schemeClr val="accent5">
                <a:lumMod val="75000"/>
              </a:schemeClr>
            </a:solidFill>
          </a:endParaRPr>
        </a:p>
      </dsp:txBody>
      <dsp:txXfrm rot="5400000">
        <a:off x="1090502" y="809583"/>
        <a:ext cx="2671584" cy="2144585"/>
      </dsp:txXfrm>
    </dsp:sp>
    <dsp:sp modelId="{914AABF9-E442-4433-93FA-534992AA68C6}">
      <dsp:nvSpPr>
        <dsp:cNvPr id="0" name=""/>
        <dsp:cNvSpPr/>
      </dsp:nvSpPr>
      <dsp:spPr>
        <a:xfrm rot="5400000">
          <a:off x="4141008" y="571737"/>
          <a:ext cx="2376665" cy="2686871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52400" rIns="91440" bIns="15240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5">
                  <a:lumMod val="75000"/>
                </a:schemeClr>
              </a:solidFill>
            </a:rPr>
            <a:t>Традиция-</a:t>
          </a:r>
          <a:r>
            <a:rPr lang="ru-RU" sz="2400" kern="1200" dirty="0" smtClean="0">
              <a:solidFill>
                <a:schemeClr val="accent5">
                  <a:lumMod val="75000"/>
                </a:schemeClr>
              </a:solidFill>
            </a:rPr>
            <a:t> то, что перешло от одного поколения к другому, что унаследовано от предшествующих поколений</a:t>
          </a:r>
          <a:br>
            <a:rPr lang="ru-RU" sz="2400" kern="1200" dirty="0" smtClean="0">
              <a:solidFill>
                <a:schemeClr val="accent5">
                  <a:lumMod val="75000"/>
                </a:schemeClr>
              </a:solidFill>
            </a:rPr>
          </a:br>
          <a:endParaRPr lang="ru-RU" sz="2400" kern="1200" dirty="0">
            <a:solidFill>
              <a:schemeClr val="accent5">
                <a:lumMod val="75000"/>
              </a:schemeClr>
            </a:solidFill>
          </a:endParaRPr>
        </a:p>
      </dsp:txBody>
      <dsp:txXfrm rot="-5400000">
        <a:off x="3985905" y="842880"/>
        <a:ext cx="2570831" cy="2144585"/>
      </dsp:txXfrm>
    </dsp:sp>
    <dsp:sp modelId="{DE5CA848-D893-4F38-B509-137E476FA0F9}">
      <dsp:nvSpPr>
        <dsp:cNvPr id="0" name=""/>
        <dsp:cNvSpPr/>
      </dsp:nvSpPr>
      <dsp:spPr>
        <a:xfrm>
          <a:off x="2923013" y="0"/>
          <a:ext cx="1518345" cy="1518271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80A859-8988-4F4C-8687-E1B45B2EF518}">
      <dsp:nvSpPr>
        <dsp:cNvPr id="0" name=""/>
        <dsp:cNvSpPr/>
      </dsp:nvSpPr>
      <dsp:spPr>
        <a:xfrm rot="10800000">
          <a:off x="2923013" y="2178517"/>
          <a:ext cx="1518345" cy="1518271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579DB7-677F-41BB-AFA7-FFC1FE4DBAA4}">
      <dsp:nvSpPr>
        <dsp:cNvPr id="0" name=""/>
        <dsp:cNvSpPr/>
      </dsp:nvSpPr>
      <dsp:spPr>
        <a:xfrm>
          <a:off x="3251146" y="-413850"/>
          <a:ext cx="2531596" cy="241708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kern="1200" dirty="0" smtClean="0">
              <a:solidFill>
                <a:srgbClr val="002060"/>
              </a:solidFill>
              <a:latin typeface="Bookman Old Style" panose="02050604050505020204" pitchFamily="18" charset="0"/>
            </a:rPr>
            <a:t>Игра «Как дела»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>
            <a:solidFill>
              <a:srgbClr val="002060"/>
            </a:solidFill>
            <a:latin typeface="Bookman Old Style" panose="02050604050505020204" pitchFamily="18" charset="0"/>
          </a:endParaRPr>
        </a:p>
      </dsp:txBody>
      <dsp:txXfrm>
        <a:off x="3621890" y="-59876"/>
        <a:ext cx="1790108" cy="1709135"/>
      </dsp:txXfrm>
    </dsp:sp>
    <dsp:sp modelId="{E82EABBE-524D-4E7D-8AC9-C8BEFC1CEA10}">
      <dsp:nvSpPr>
        <dsp:cNvPr id="0" name=""/>
        <dsp:cNvSpPr/>
      </dsp:nvSpPr>
      <dsp:spPr>
        <a:xfrm rot="1928586">
          <a:off x="5726860" y="1409872"/>
          <a:ext cx="555083" cy="6389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5739622" y="1493357"/>
        <a:ext cx="388558" cy="383351"/>
      </dsp:txXfrm>
    </dsp:sp>
    <dsp:sp modelId="{6D9D75A6-A522-41DC-A2B7-894006200E4C}">
      <dsp:nvSpPr>
        <dsp:cNvPr id="0" name=""/>
        <dsp:cNvSpPr/>
      </dsp:nvSpPr>
      <dsp:spPr>
        <a:xfrm>
          <a:off x="6262858" y="1291140"/>
          <a:ext cx="2815238" cy="2970131"/>
        </a:xfrm>
        <a:prstGeom prst="ellipse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kern="1200" dirty="0" smtClean="0">
              <a:solidFill>
                <a:srgbClr val="002060"/>
              </a:solidFill>
              <a:latin typeface="Bookman Old Style" panose="02050604050505020204" pitchFamily="18" charset="0"/>
            </a:rPr>
            <a:t>Игра «Сладкая викторина»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>
        <a:off x="6675140" y="1726106"/>
        <a:ext cx="1990674" cy="2100199"/>
      </dsp:txXfrm>
    </dsp:sp>
    <dsp:sp modelId="{E15BF411-29BF-488C-8744-83BB0306C15D}">
      <dsp:nvSpPr>
        <dsp:cNvPr id="0" name=""/>
        <dsp:cNvSpPr/>
      </dsp:nvSpPr>
      <dsp:spPr>
        <a:xfrm rot="8730771">
          <a:off x="6089140" y="3433034"/>
          <a:ext cx="320294" cy="6389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10800000">
        <a:off x="6176784" y="3533614"/>
        <a:ext cx="224206" cy="383351"/>
      </dsp:txXfrm>
    </dsp:sp>
    <dsp:sp modelId="{D1158401-0F93-452D-8CA3-C3ED27E84F4A}">
      <dsp:nvSpPr>
        <dsp:cNvPr id="0" name=""/>
        <dsp:cNvSpPr/>
      </dsp:nvSpPr>
      <dsp:spPr>
        <a:xfrm>
          <a:off x="3112648" y="3299219"/>
          <a:ext cx="3180208" cy="3031335"/>
        </a:xfrm>
        <a:prstGeom prst="ellipse">
          <a:avLst/>
        </a:prstGeom>
        <a:solidFill>
          <a:schemeClr val="accent4">
            <a:hueOff val="6930462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>
              <a:solidFill>
                <a:srgbClr val="002060"/>
              </a:solidFill>
              <a:latin typeface="Bookman Old Style" panose="02050604050505020204" pitchFamily="18" charset="0"/>
            </a:rPr>
            <a:t>Музыкальные игры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>
        <a:off x="3578379" y="3743148"/>
        <a:ext cx="2248746" cy="2143477"/>
      </dsp:txXfrm>
    </dsp:sp>
    <dsp:sp modelId="{D2107A7C-32EB-4021-AE3C-5AF72A81BD50}">
      <dsp:nvSpPr>
        <dsp:cNvPr id="0" name=""/>
        <dsp:cNvSpPr/>
      </dsp:nvSpPr>
      <dsp:spPr>
        <a:xfrm rot="12708168">
          <a:off x="2680642" y="3408777"/>
          <a:ext cx="539427" cy="6389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6930462"/>
            <a:satOff val="-31979"/>
            <a:lumOff val="11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10800000">
        <a:off x="2830322" y="3579202"/>
        <a:ext cx="377599" cy="383351"/>
      </dsp:txXfrm>
    </dsp:sp>
    <dsp:sp modelId="{9933D1AB-770C-4C34-9B17-2A3F206D74DA}">
      <dsp:nvSpPr>
        <dsp:cNvPr id="0" name=""/>
        <dsp:cNvSpPr/>
      </dsp:nvSpPr>
      <dsp:spPr>
        <a:xfrm>
          <a:off x="94490" y="1419639"/>
          <a:ext cx="2595015" cy="2684539"/>
        </a:xfrm>
        <a:prstGeom prst="ellipse">
          <a:avLst/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solidFill>
                <a:srgbClr val="002060"/>
              </a:solidFill>
              <a:latin typeface="Bookman Old Style" panose="02050604050505020204" pitchFamily="18" charset="0"/>
            </a:rPr>
            <a:t>Подвижные игры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>
        <a:off x="474521" y="1812781"/>
        <a:ext cx="1834953" cy="1898255"/>
      </dsp:txXfrm>
    </dsp:sp>
    <dsp:sp modelId="{2E2F1B0C-085C-4FD3-BBBB-04F4C3A7B046}">
      <dsp:nvSpPr>
        <dsp:cNvPr id="0" name=""/>
        <dsp:cNvSpPr/>
      </dsp:nvSpPr>
      <dsp:spPr>
        <a:xfrm rot="19668524">
          <a:off x="2665359" y="1451647"/>
          <a:ext cx="601078" cy="6389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2679219" y="1627464"/>
        <a:ext cx="420755" cy="3833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8D0DF-48D5-4684-8096-31748A7D21F7}" type="datetimeFigureOut">
              <a:rPr lang="ru-RU" smtClean="0"/>
              <a:t>07.02.2020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2C423-004B-4D5F-AD3F-0D2C021461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1120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07.02.2020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07.02.2020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07.02.2020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07.02.2020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07.02.2020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07.02.2020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07.02.2020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Заголовок 1"/>
          <p:cNvSpPr>
            <a:spLocks noGrp="1"/>
          </p:cNvSpPr>
          <p:nvPr>
            <p:ph type="ctrTitle"/>
          </p:nvPr>
        </p:nvSpPr>
        <p:spPr>
          <a:xfrm>
            <a:off x="276896" y="4037050"/>
            <a:ext cx="8590208" cy="1876607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Презентация опыта работы по теме:</a:t>
            </a:r>
            <a:br>
              <a:rPr lang="ru-RU" sz="48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</a:br>
            <a:r>
              <a:rPr lang="ru-RU" sz="48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Традиции </a:t>
            </a:r>
            <a:r>
              <a:rPr lang="ru-RU" sz="48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нашей группы</a:t>
            </a:r>
            <a:endParaRPr lang="ru-RU" sz="48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031017" y="5912996"/>
            <a:ext cx="29266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Подготовили воспитатели</a:t>
            </a:r>
          </a:p>
          <a:p>
            <a:r>
              <a:rPr lang="ru-RU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Бессарабова И.И.</a:t>
            </a:r>
          </a:p>
          <a:p>
            <a:r>
              <a:rPr lang="ru-RU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Шашкова Н.Ю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88193" y="116820"/>
            <a:ext cx="79184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Муниципальное бюджетное дошкольное учреждение</a:t>
            </a:r>
          </a:p>
          <a:p>
            <a:pPr algn="ctr"/>
            <a:r>
              <a:rPr lang="ru-RU" sz="24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«Детский сад «Ласточка»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ПЕЧАТЬ 2019\ФОТО для МО январь\IMG_716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0" t="-1" r="16485" b="43280"/>
          <a:stretch/>
        </p:blipFill>
        <p:spPr bwMode="auto">
          <a:xfrm>
            <a:off x="0" y="1188181"/>
            <a:ext cx="4539982" cy="36429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G:\ПЕЧАТЬ 2019\ФОТО для МО январь\IMG_783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" t="2376" r="11892"/>
          <a:stretch/>
        </p:blipFill>
        <p:spPr bwMode="auto">
          <a:xfrm rot="5400000">
            <a:off x="3641127" y="1000385"/>
            <a:ext cx="6242538" cy="4763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54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503" y="809264"/>
            <a:ext cx="8593727" cy="1325563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Личное приветствие каждого ребенка и родителей</a:t>
            </a:r>
            <a:r>
              <a:rPr lang="ru-RU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.</a:t>
            </a:r>
            <a:br>
              <a:rPr lang="ru-RU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Общее приветствие всех детей группы, участие детей в планировании собственной деятельности и жизнедеятельности группы.</a:t>
            </a:r>
            <a:r>
              <a:rPr 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"Утренний круг"</a:t>
            </a:r>
            <a:r>
              <a:rPr 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</a:b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5577" y="2481943"/>
            <a:ext cx="7979773" cy="36950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i="1" u="sng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Цель</a:t>
            </a:r>
            <a:r>
              <a:rPr lang="ru-RU" sz="2400" i="1" u="sng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:</a:t>
            </a:r>
            <a:r>
              <a:rPr lang="ru-RU" sz="24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 осознание ребенком собственной значимости, установление в группе благоприятного микроклимата.</a:t>
            </a:r>
            <a:br>
              <a:rPr lang="ru-RU" sz="24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</a:br>
            <a:endParaRPr lang="ru-RU" sz="2400" i="1" dirty="0">
              <a:solidFill>
                <a:schemeClr val="accent1">
                  <a:lumMod val="20000"/>
                  <a:lumOff val="80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330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23" y="277906"/>
            <a:ext cx="8720418" cy="5813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5" y="430306"/>
            <a:ext cx="8868336" cy="591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300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45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u="sng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itchFamily="18" charset="0"/>
              </a:rPr>
              <a:t>Уважение к </a:t>
            </a:r>
            <a:r>
              <a:rPr lang="ru-RU" u="sng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itchFamily="18" charset="0"/>
              </a:rPr>
              <a:t>личной </a:t>
            </a:r>
            <a:r>
              <a:rPr lang="ru-RU" u="sng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itchFamily="18" charset="0"/>
              </a:rPr>
              <a:t>собственности каждого ребенка.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itchFamily="18" charset="0"/>
              </a:rPr>
              <a:t/>
            </a:r>
            <a:b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itchFamily="18" charset="0"/>
              </a:rPr>
            </a:br>
            <a:endParaRPr lang="ru-RU" dirty="0">
              <a:solidFill>
                <a:schemeClr val="accent1">
                  <a:lumMod val="20000"/>
                  <a:lumOff val="8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i="1" u="sng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itchFamily="18" charset="0"/>
              </a:rPr>
              <a:t>Цель</a:t>
            </a:r>
            <a:r>
              <a:rPr lang="ru-RU" i="1" u="sng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itchFamily="18" charset="0"/>
              </a:rPr>
              <a:t>:</a:t>
            </a:r>
            <a:r>
              <a:rPr lang="ru-RU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itchFamily="18" charset="0"/>
              </a:rPr>
              <a:t> формирование образа «Я», воспитание уважения к личной собственности и собственности других людей.</a:t>
            </a:r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i="1" dirty="0" smtClean="0">
                <a:solidFill>
                  <a:srgbClr val="002060"/>
                </a:solidFill>
                <a:latin typeface="Bookman Old Style" pitchFamily="18" charset="0"/>
              </a:rPr>
              <a:t>Все</a:t>
            </a:r>
            <a:r>
              <a:rPr lang="ru-RU" i="1" dirty="0">
                <a:solidFill>
                  <a:srgbClr val="002060"/>
                </a:solidFill>
                <a:latin typeface="Bookman Old Style" pitchFamily="18" charset="0"/>
              </a:rPr>
              <a:t>, что принесено из дома и не угрожает жизни и здоровью других детей, не должно отбираться воспитателем, все вместе садимся в круг и обсуждаем с детьми ,что за игрушки или книжки принесли дети, дети рассказывают о значимости  своих предметов как они дороги им, и нужно ли ими делится с другими </a:t>
            </a:r>
            <a:r>
              <a:rPr lang="ru-RU" i="1" dirty="0" smtClean="0">
                <a:solidFill>
                  <a:srgbClr val="002060"/>
                </a:solidFill>
                <a:latin typeface="Bookman Old Style" pitchFamily="18" charset="0"/>
              </a:rPr>
              <a:t>детьми</a:t>
            </a:r>
            <a:r>
              <a:rPr lang="ru-RU" i="1" dirty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i="1" dirty="0">
                <a:solidFill>
                  <a:srgbClr val="002060"/>
                </a:solidFill>
                <a:latin typeface="Bookman Old Style" pitchFamily="18" charset="0"/>
              </a:rPr>
            </a:br>
            <a:endParaRPr lang="ru-RU" i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989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7" t="15073" r="7549"/>
          <a:stretch/>
        </p:blipFill>
        <p:spPr>
          <a:xfrm>
            <a:off x="4687908" y="0"/>
            <a:ext cx="4456092" cy="4288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" t="12280" r="63137" b="6544"/>
          <a:stretch/>
        </p:blipFill>
        <p:spPr>
          <a:xfrm>
            <a:off x="0" y="0"/>
            <a:ext cx="3079793" cy="4694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256" y="2537460"/>
            <a:ext cx="3219718" cy="4292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73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i="1" u="sng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itchFamily="18" charset="0"/>
              </a:rPr>
              <a:t>Занятия своим делом за общим столом.</a:t>
            </a:r>
            <a:r>
              <a:rPr lang="ru-RU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itchFamily="18" charset="0"/>
              </a:rPr>
              <a:t/>
            </a:r>
            <a:br>
              <a:rPr lang="ru-RU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itchFamily="18" charset="0"/>
              </a:rPr>
            </a:br>
            <a:endParaRPr lang="ru-RU" i="1" dirty="0">
              <a:solidFill>
                <a:schemeClr val="accent1">
                  <a:lumMod val="20000"/>
                  <a:lumOff val="8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2800" i="1" u="sng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Цель:</a:t>
            </a:r>
            <a:r>
              <a:rPr lang="ru-RU" sz="28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itchFamily="18" charset="0"/>
              </a:rPr>
              <a:t> создание дружелюбной атмосферы в группе.</a:t>
            </a:r>
          </a:p>
          <a:p>
            <a:endParaRPr lang="ru-RU" sz="2800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32209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62" y="156336"/>
            <a:ext cx="3603065" cy="6405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307" y="156336"/>
            <a:ext cx="3641702" cy="647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19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15643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2"/>
            <a:ext cx="9144000" cy="685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2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877824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2400" b="1" dirty="0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Каждая группа в детском саду</a:t>
            </a:r>
            <a:r>
              <a:rPr lang="ru-RU" sz="2400" b="1" dirty="0" smtClean="0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, это </a:t>
            </a:r>
            <a:r>
              <a:rPr lang="ru-RU" sz="2400" b="1" dirty="0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своего рода «Дом для детей, их родителей и сотрудников</a:t>
            </a:r>
            <a:r>
              <a:rPr lang="ru-RU" sz="2400" b="1" dirty="0" smtClean="0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».</a:t>
            </a:r>
          </a:p>
          <a:p>
            <a:pPr algn="ctr">
              <a:lnSpc>
                <a:spcPct val="20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Как и в любом доме, семье такие разные и непохожие люди должны объединиться вокруг чего то значимого для каждого. </a:t>
            </a:r>
            <a:endParaRPr lang="ru-RU" sz="2400" b="1" dirty="0" smtClean="0">
              <a:solidFill>
                <a:schemeClr val="bg1"/>
              </a:solidFill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Вот </a:t>
            </a:r>
            <a:r>
              <a:rPr lang="ru-RU" sz="2400" b="1" dirty="0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таким образом в нашей группе появились </a:t>
            </a:r>
            <a:endParaRPr lang="ru-RU" sz="2400" b="1" dirty="0" smtClean="0">
              <a:solidFill>
                <a:schemeClr val="bg1"/>
              </a:solidFill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ru-RU" sz="2400" b="1" i="1" u="sng" dirty="0" smtClean="0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ритуалы </a:t>
            </a:r>
            <a:r>
              <a:rPr lang="ru-RU" sz="2400" b="1" i="1" u="sng" dirty="0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и традиции.</a:t>
            </a:r>
            <a:br>
              <a:rPr lang="ru-RU" sz="2400" b="1" i="1" u="sng" dirty="0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</a:br>
            <a:endParaRPr lang="ru-RU" sz="2400" b="1" i="1" u="sng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2523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ИСК D - НОУТБУК\ФОТОГРАФИИ\5 группа 2017 собрание сентябрь\IMG_79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11" y="1120231"/>
            <a:ext cx="4724277" cy="3543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82" y="166643"/>
            <a:ext cx="3655967" cy="4874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532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273" y="215657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u="sng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itchFamily="18" charset="0"/>
              </a:rPr>
              <a:t>«Сладкий вечер</a:t>
            </a:r>
            <a:r>
              <a:rPr lang="ru-RU" u="sng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itchFamily="18" charset="0"/>
              </a:rPr>
              <a:t>»</a:t>
            </a:r>
            <a:br>
              <a:rPr lang="ru-RU" u="sng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itchFamily="18" charset="0"/>
              </a:rPr>
            </a:br>
            <a:r>
              <a:rPr 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itchFamily="18" charset="0"/>
              </a:rPr>
              <a:t>(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itchFamily="18" charset="0"/>
              </a:rPr>
              <a:t>чаепитие с родителями</a:t>
            </a:r>
            <a:r>
              <a:rPr 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itchFamily="18" charset="0"/>
              </a:rPr>
              <a:t>, воспитателями 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itchFamily="18" charset="0"/>
              </a:rPr>
              <a:t>и детьми)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i="1" u="sng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itchFamily="18" charset="0"/>
              </a:rPr>
              <a:t>Цель:</a:t>
            </a:r>
            <a:r>
              <a:rPr lang="ru-RU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itchFamily="18" charset="0"/>
              </a:rPr>
              <a:t> снятие психологического напряжения, освоение правил поведения за праздничным столом, воспитание чувства сопричастности со всеми членами группового коллектива.</a:t>
            </a:r>
          </a:p>
        </p:txBody>
      </p:sp>
    </p:spTree>
    <p:extLst>
      <p:ext uri="{BB962C8B-B14F-4D97-AF65-F5344CB8AC3E}">
        <p14:creationId xmlns:p14="http://schemas.microsoft.com/office/powerpoint/2010/main" val="11914042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8" t="10220"/>
          <a:stretch/>
        </p:blipFill>
        <p:spPr>
          <a:xfrm>
            <a:off x="259978" y="203784"/>
            <a:ext cx="4482352" cy="2871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1" t="1662"/>
          <a:stretch/>
        </p:blipFill>
        <p:spPr>
          <a:xfrm>
            <a:off x="4742330" y="3075217"/>
            <a:ext cx="4303056" cy="3536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7" t="22133" r="26962"/>
          <a:stretch/>
        </p:blipFill>
        <p:spPr>
          <a:xfrm>
            <a:off x="5042647" y="203784"/>
            <a:ext cx="3702422" cy="2788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7"/>
          <a:stretch/>
        </p:blipFill>
        <p:spPr>
          <a:xfrm>
            <a:off x="134471" y="3272119"/>
            <a:ext cx="4541341" cy="3340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280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25" y="182246"/>
            <a:ext cx="851535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Добрая традиция 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нашей группы</a:t>
            </a:r>
            <a:b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«День </a:t>
            </a: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рождения воспитанника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»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endParaRPr lang="ru-RU" b="1" dirty="0">
              <a:solidFill>
                <a:schemeClr val="accent5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49" y="1071154"/>
            <a:ext cx="8293281" cy="4545875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2400" b="1" u="sng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Цель</a:t>
            </a:r>
            <a:r>
              <a:rPr lang="ru-RU" sz="2400" b="1" u="sng" dirty="0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: </a:t>
            </a:r>
            <a:endParaRPr lang="ru-RU" sz="2400" b="1" u="sng" dirty="0" smtClean="0">
              <a:solidFill>
                <a:schemeClr val="accent1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сохранение и развитие </a:t>
            </a:r>
            <a:r>
              <a:rPr 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традиций </a:t>
            </a:r>
            <a:r>
              <a:rPr 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, </a:t>
            </a:r>
            <a:r>
              <a:rPr 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создание </a:t>
            </a:r>
            <a:r>
              <a:rPr 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доброжелательной</a:t>
            </a:r>
            <a:r>
              <a:rPr 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, дружеской атмосферы в группе между детьми.</a:t>
            </a:r>
          </a:p>
          <a:p>
            <a:pPr marL="0" indent="0" algn="ctr">
              <a:buNone/>
            </a:pPr>
            <a:r>
              <a:rPr lang="ru-RU" sz="2400" b="1" u="sng" dirty="0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Задачи:</a:t>
            </a:r>
          </a:p>
          <a:p>
            <a:pPr algn="ctr"/>
            <a:r>
              <a:rPr 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развивать </a:t>
            </a:r>
            <a:r>
              <a:rPr 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коммуникативные и творческие способности воспитанников;</a:t>
            </a:r>
          </a:p>
          <a:p>
            <a:pPr algn="ctr"/>
            <a:r>
              <a:rPr 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создать </a:t>
            </a:r>
            <a:r>
              <a:rPr 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в коллективе благоприятный психологический климат </a:t>
            </a:r>
            <a:r>
              <a:rPr 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и праздничную </a:t>
            </a:r>
            <a:r>
              <a:rPr 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атмосферу;</a:t>
            </a:r>
          </a:p>
          <a:p>
            <a:pPr algn="ctr"/>
            <a:r>
              <a:rPr 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способствовать </a:t>
            </a:r>
            <a:r>
              <a:rPr 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формированию дружного коллектива;</a:t>
            </a:r>
          </a:p>
          <a:p>
            <a:pPr algn="ctr"/>
            <a:r>
              <a:rPr 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воспитывать </a:t>
            </a:r>
            <a:r>
              <a:rPr 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умения и навыки коллективной творческой деятельности.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959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958" y="-200086"/>
            <a:ext cx="8293281" cy="147673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Оформление группы</a:t>
            </a: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, 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шкаф и стул именинника</a:t>
            </a:r>
            <a:endParaRPr lang="ru-RU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 t="20158" r="2094" b="9111"/>
          <a:stretch/>
        </p:blipFill>
        <p:spPr>
          <a:xfrm rot="5400000">
            <a:off x="-1046843" y="2049174"/>
            <a:ext cx="5333274" cy="3422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013" y="1107727"/>
            <a:ext cx="3094987" cy="550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4" r="17572"/>
          <a:stretch/>
        </p:blipFill>
        <p:spPr>
          <a:xfrm>
            <a:off x="3361337" y="1093772"/>
            <a:ext cx="2540522" cy="550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07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ДИСК D - НОУТБУК\ФОТОГРАФИИ\5 группа весна 2018\IMG_96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79269" y="1436619"/>
            <a:ext cx="5301442" cy="3534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ДИСК D - НОУТБУК\ФОТОГРАФИИ\5 группа весна 2018\IMG_96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416" y="1682228"/>
            <a:ext cx="5000863" cy="33339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8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688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6" b="8191"/>
          <a:stretch/>
        </p:blipFill>
        <p:spPr>
          <a:xfrm>
            <a:off x="317999" y="182880"/>
            <a:ext cx="3288275" cy="5342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400" y="182880"/>
            <a:ext cx="4173583" cy="5564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23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113" y="926854"/>
            <a:ext cx="78867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Праздничная физкультминутка</a:t>
            </a:r>
            <a:endParaRPr lang="ru-RU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9832" y="2081308"/>
            <a:ext cx="3793955" cy="3434291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</a:rPr>
              <a:t>В понедельник мы стирали,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</a:rPr>
              <a:t>Пол во вторник подметали,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</a:rPr>
              <a:t>В среду мы пекли калач,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</a:rPr>
              <a:t>А в четверг играли в мяч,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</a:rPr>
              <a:t>Чашки в пятницу помыли,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</a:rPr>
              <a:t>А в субботу торт купили,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</a:rPr>
              <a:t>В воскресенье, в воскресенье,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</a:rPr>
              <a:t>Мы пойдем на </a:t>
            </a: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день рождение</a:t>
            </a: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</a:rPr>
              <a:t>.</a:t>
            </a:r>
          </a:p>
          <a:p>
            <a:pPr algn="ctr"/>
            <a:endParaRPr lang="ru-RU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074" name="Picture 2" descr="https://ob3.edusite.ru/images/stock-drawing-childrens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736697" y="102704"/>
            <a:ext cx="5282668" cy="140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52800"/>
            <a:ext cx="1524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186" y="2290109"/>
            <a:ext cx="4957482" cy="3304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34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7838" y="195309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Музыкальная игра </a:t>
            </a:r>
            <a:r>
              <a:rPr lang="ru-RU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 «ТОРТ</a:t>
            </a:r>
            <a:r>
              <a:rPr lang="ru-RU" sz="3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»</a:t>
            </a:r>
            <a:endParaRPr lang="ru-RU" sz="36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052" name="Picture 4" descr="https://i.pinimg.com/originals/06/4e/52/064e529125bb5461d192caaa11fa21d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2" y="99893"/>
            <a:ext cx="1045812" cy="127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i.pinimg.com/originals/06/4e/52/064e529125bb5461d192caaa11fa21d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632" y="0"/>
            <a:ext cx="1045812" cy="127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71" y="1378108"/>
            <a:ext cx="7388042" cy="4925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5" r="14876"/>
          <a:stretch/>
        </p:blipFill>
        <p:spPr>
          <a:xfrm>
            <a:off x="1111405" y="1467862"/>
            <a:ext cx="6958174" cy="4985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38" y="1417587"/>
            <a:ext cx="7628965" cy="5085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92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6369810"/>
              </p:ext>
            </p:extLst>
          </p:nvPr>
        </p:nvGraphicFramePr>
        <p:xfrm>
          <a:off x="770709" y="3161211"/>
          <a:ext cx="7314293" cy="3696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https://avatars.mds.yandex.net/get-pdb/471286/d797ed29-7946-4580-a2a3-e64effbdcc13/s12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0" y="218894"/>
            <a:ext cx="3216637" cy="3216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samsunghospital.com/upload/contents/1509321371066_0227034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032" y="245018"/>
            <a:ext cx="3679433" cy="31905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4735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26149303"/>
              </p:ext>
            </p:extLst>
          </p:nvPr>
        </p:nvGraphicFramePr>
        <p:xfrm>
          <a:off x="-1" y="349624"/>
          <a:ext cx="9144001" cy="5916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483229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727" y="0"/>
            <a:ext cx="8214904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Режиссёрская игра</a:t>
            </a:r>
            <a:b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«День </a:t>
            </a: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рождение в 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кафе»</a:t>
            </a:r>
            <a:endParaRPr lang="ru-RU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12" y="1205753"/>
            <a:ext cx="4027395" cy="2684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412" y="3440952"/>
            <a:ext cx="4930588" cy="3287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592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1023"/>
            <a:ext cx="4948518" cy="3299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859" y="3294530"/>
            <a:ext cx="5136775" cy="3424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871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69" y="267446"/>
            <a:ext cx="4374777" cy="2916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636" y="3261659"/>
            <a:ext cx="4957482" cy="3304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447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2"/>
            <a:ext cx="9144000" cy="6850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587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694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6" r="4483" b="12051"/>
          <a:stretch/>
        </p:blipFill>
        <p:spPr>
          <a:xfrm>
            <a:off x="121376" y="85775"/>
            <a:ext cx="3509848" cy="3948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851" y="180788"/>
            <a:ext cx="3978089" cy="2652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357" y="3064435"/>
            <a:ext cx="5414682" cy="3609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984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9" r="8529"/>
          <a:stretch/>
        </p:blipFill>
        <p:spPr>
          <a:xfrm>
            <a:off x="5468471" y="3620845"/>
            <a:ext cx="2653553" cy="2255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40068">
            <a:off x="4726061" y="667433"/>
            <a:ext cx="3008818" cy="2256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8"/>
          <a:stretch/>
        </p:blipFill>
        <p:spPr>
          <a:xfrm>
            <a:off x="563375" y="188259"/>
            <a:ext cx="3857625" cy="6373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940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87244" cy="6740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901469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219892"/>
            <a:ext cx="2784021" cy="3712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944" y="2248989"/>
            <a:ext cx="6023428" cy="4517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551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691" y="339634"/>
            <a:ext cx="8752115" cy="58373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Ритуалы и традиции играют большую роль в укреплении дружеских отношений, оказывают большую помощь в воспитании детей. помогают ребенку освоить ценности коллектива, прогнозировать дальнейшие действия и события. </a:t>
            </a:r>
            <a:endParaRPr lang="ru-RU" sz="2400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Поэтому 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мы считаем необходимым введение ритуалов и традиций в жизнь каждой группы детского сада</a:t>
            </a: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4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Каждая традиция решает определенные образовательные</a:t>
            </a: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, воспитательные 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задачи и соответствует возрастным особенностям детей.</a:t>
            </a:r>
            <a:br>
              <a:rPr lang="ru-RU" sz="24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</a:br>
            <a:endParaRPr lang="ru-RU" sz="24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5402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084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490"/>
            <a:ext cx="4487092" cy="5982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7"/>
          <a:stretch/>
        </p:blipFill>
        <p:spPr>
          <a:xfrm>
            <a:off x="4509952" y="350520"/>
            <a:ext cx="4307477" cy="6178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804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1934" y="2158756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sz="6600" dirty="0" smtClean="0">
                <a:solidFill>
                  <a:schemeClr val="bg1">
                    <a:lumMod val="95000"/>
                  </a:schemeClr>
                </a:solidFill>
                <a:latin typeface="Bookman Old Style" pitchFamily="18" charset="0"/>
              </a:rPr>
              <a:t>Спасибо за внимание!</a:t>
            </a:r>
            <a:endParaRPr lang="ru-RU" sz="6600" dirty="0">
              <a:solidFill>
                <a:schemeClr val="bg1">
                  <a:lumMod val="95000"/>
                </a:schemeClr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46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147" y="325435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u="sng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Присвоение названия </a:t>
            </a:r>
            <a:r>
              <a:rPr lang="ru-RU" sz="2800" b="1" u="sng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группе</a:t>
            </a:r>
            <a:br>
              <a:rPr lang="ru-RU" sz="2800" b="1" u="sng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800" b="1" u="sng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800" b="1" u="sng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800" i="1" u="sng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Цель</a:t>
            </a:r>
            <a:r>
              <a:rPr lang="ru-RU" sz="2800" i="1" u="sng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:</a:t>
            </a:r>
            <a:r>
              <a:rPr lang="ru-RU" sz="28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 установление в группе благоприятного </a:t>
            </a:r>
            <a:r>
              <a:rPr lang="ru-RU" sz="2800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микроклимата</a:t>
            </a:r>
            <a:br>
              <a:rPr lang="ru-RU" sz="2800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</a:br>
            <a:endParaRPr lang="ru-RU" sz="2800" i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6"/>
          <a:stretch/>
        </p:blipFill>
        <p:spPr>
          <a:xfrm rot="5400000">
            <a:off x="4623466" y="2180715"/>
            <a:ext cx="5050250" cy="3990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://i.mycdn.me/i?r=AzEPZsRbOZEKgBhR0XGMT1RkVkCsIgp-IWyTimgcK_sPDaaKTM5SRkZCeTgDn6uOy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74" y="2192635"/>
            <a:ext cx="4474752" cy="298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205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«Новоселье группы в начале года»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662781"/>
            <a:ext cx="78867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/>
              <a:t/>
            </a:r>
            <a:br>
              <a:rPr lang="ru-RU" b="1" dirty="0"/>
            </a:br>
            <a:r>
              <a:rPr lang="ru-RU" sz="2400" i="1" u="sng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Цель:</a:t>
            </a:r>
            <a:r>
              <a:rPr lang="ru-RU" sz="24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 формирование «чувства дома» по отношению к своей группе, участие каждого в ее оборудовании и оформлении</a:t>
            </a:r>
            <a:r>
              <a:rPr lang="ru-RU" sz="2400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9" t="12574" r="2353" b="1397"/>
          <a:stretch/>
        </p:blipFill>
        <p:spPr>
          <a:xfrm>
            <a:off x="1100729" y="1894114"/>
            <a:ext cx="7532026" cy="4847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332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59" y="365760"/>
            <a:ext cx="8696597" cy="5797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184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7" y="247919"/>
            <a:ext cx="5504184" cy="4128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912" y="3316940"/>
            <a:ext cx="4740088" cy="3160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431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t="12770"/>
          <a:stretch/>
        </p:blipFill>
        <p:spPr>
          <a:xfrm>
            <a:off x="231818" y="167425"/>
            <a:ext cx="3709117" cy="4481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029" y="262100"/>
            <a:ext cx="4719842" cy="6299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37434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</TotalTime>
  <Words>244</Words>
  <Application>Microsoft Office PowerPoint</Application>
  <PresentationFormat>Экран (4:3)</PresentationFormat>
  <Paragraphs>56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Презентация опыта работы по теме: Традиции нашей группы</vt:lpstr>
      <vt:lpstr>Презентация PowerPoint</vt:lpstr>
      <vt:lpstr>Презентация PowerPoint</vt:lpstr>
      <vt:lpstr>Презентация PowerPoint</vt:lpstr>
      <vt:lpstr>Присвоение названия группе  Цель: установление в группе благоприятного микроклимата </vt:lpstr>
      <vt:lpstr>«Новоселье группы в начале года»</vt:lpstr>
      <vt:lpstr>Презентация PowerPoint</vt:lpstr>
      <vt:lpstr>Презентация PowerPoint</vt:lpstr>
      <vt:lpstr>Презентация PowerPoint</vt:lpstr>
      <vt:lpstr>Презентация PowerPoint</vt:lpstr>
      <vt:lpstr>Личное приветствие каждого ребенка и родителей. Общее приветствие всех детей группы, участие детей в планировании собственной деятельности и жизнедеятельности группы. "Утренний круг" </vt:lpstr>
      <vt:lpstr>Презентация PowerPoint</vt:lpstr>
      <vt:lpstr>Презентация PowerPoint</vt:lpstr>
      <vt:lpstr>Уважение к личной собственности каждого ребенка. </vt:lpstr>
      <vt:lpstr>Презентация PowerPoint</vt:lpstr>
      <vt:lpstr>Занятия своим делом за общим столом. </vt:lpstr>
      <vt:lpstr>Презентация PowerPoint</vt:lpstr>
      <vt:lpstr>Презентация PowerPoint</vt:lpstr>
      <vt:lpstr>Презентация PowerPoint</vt:lpstr>
      <vt:lpstr>Презентация PowerPoint</vt:lpstr>
      <vt:lpstr>«Сладкий вечер» (чаепитие с родителями, воспитателями и детьми)</vt:lpstr>
      <vt:lpstr>Презентация PowerPoint</vt:lpstr>
      <vt:lpstr>Добрая традиция нашей группы «День рождения воспитанника» </vt:lpstr>
      <vt:lpstr>Оформление группы, шкаф и стул именинника</vt:lpstr>
      <vt:lpstr>Презентация PowerPoint</vt:lpstr>
      <vt:lpstr>Презентация PowerPoint</vt:lpstr>
      <vt:lpstr>Презентация PowerPoint</vt:lpstr>
      <vt:lpstr>Праздничная физкультминутка</vt:lpstr>
      <vt:lpstr>Музыкальная игра  «ТОРТ»</vt:lpstr>
      <vt:lpstr>Презентация PowerPoint</vt:lpstr>
      <vt:lpstr>Режиссёрская игра «День рождение в кафе»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л</cp:lastModifiedBy>
  <cp:revision>137</cp:revision>
  <dcterms:created xsi:type="dcterms:W3CDTF">2014-11-21T11:00:06Z</dcterms:created>
  <dcterms:modified xsi:type="dcterms:W3CDTF">2020-02-07T06:42:31Z</dcterms:modified>
</cp:coreProperties>
</file>