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608422B-7759-4538-B672-659CDB63A3F3}" type="datetimeFigureOut">
              <a:rPr lang="ru-RU" smtClean="0"/>
              <a:t>16.10.2020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B7598D-6658-4DCD-AC47-CC7A3A869968}"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608422B-7759-4538-B672-659CDB63A3F3}" type="datetimeFigureOut">
              <a:rPr lang="ru-RU" smtClean="0"/>
              <a:t>16.10.2020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B7598D-6658-4DCD-AC47-CC7A3A86996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608422B-7759-4538-B672-659CDB63A3F3}" type="datetimeFigureOut">
              <a:rPr lang="ru-RU" smtClean="0"/>
              <a:t>16.10.2020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B7598D-6658-4DCD-AC47-CC7A3A869968}"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608422B-7759-4538-B672-659CDB63A3F3}" type="datetimeFigureOut">
              <a:rPr lang="ru-RU" smtClean="0"/>
              <a:t>16.10.2020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B7598D-6658-4DCD-AC47-CC7A3A869968}"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608422B-7759-4538-B672-659CDB63A3F3}" type="datetimeFigureOut">
              <a:rPr lang="ru-RU" smtClean="0"/>
              <a:t>16.10.2020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B7598D-6658-4DCD-AC47-CC7A3A869968}"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1608422B-7759-4538-B672-659CDB63A3F3}" type="datetimeFigureOut">
              <a:rPr lang="ru-RU" smtClean="0"/>
              <a:t>16.10.2020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1B7598D-6658-4DCD-AC47-CC7A3A869968}"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608422B-7759-4538-B672-659CDB63A3F3}" type="datetimeFigureOut">
              <a:rPr lang="ru-RU" smtClean="0"/>
              <a:t>16.10.2020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1B7598D-6658-4DCD-AC47-CC7A3A86996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1608422B-7759-4538-B672-659CDB63A3F3}" type="datetimeFigureOut">
              <a:rPr lang="ru-RU" smtClean="0"/>
              <a:t>16.10.2020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1B7598D-6658-4DCD-AC47-CC7A3A86996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608422B-7759-4538-B672-659CDB63A3F3}" type="datetimeFigureOut">
              <a:rPr lang="ru-RU" smtClean="0"/>
              <a:t>16.10.2020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1B7598D-6658-4DCD-AC47-CC7A3A86996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608422B-7759-4538-B672-659CDB63A3F3}" type="datetimeFigureOut">
              <a:rPr lang="ru-RU" smtClean="0"/>
              <a:t>16.10.2020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1B7598D-6658-4DCD-AC47-CC7A3A869968}"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608422B-7759-4538-B672-659CDB63A3F3}" type="datetimeFigureOut">
              <a:rPr lang="ru-RU" smtClean="0"/>
              <a:t>16.10.2020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1B7598D-6658-4DCD-AC47-CC7A3A869968}"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608422B-7759-4538-B672-659CDB63A3F3}" type="datetimeFigureOut">
              <a:rPr lang="ru-RU" smtClean="0"/>
              <a:t>16.10.2020</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1B7598D-6658-4DCD-AC47-CC7A3A869968}"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332656"/>
            <a:ext cx="7488832" cy="1512168"/>
          </a:xfrm>
        </p:spPr>
        <p:txBody>
          <a:bodyPr>
            <a:normAutofit/>
          </a:bodyPr>
          <a:lstStyle/>
          <a:p>
            <a:r>
              <a:rPr lang="ru-RU" sz="1600" dirty="0" smtClean="0"/>
              <a:t>                      </a:t>
            </a:r>
            <a:r>
              <a:rPr lang="ru-RU" sz="1600" dirty="0"/>
              <a:t>МУНИЦИПАЛЬНОЕ  БЮДЖЕТНОЕ  ДОШКОЛЬНОЕ </a:t>
            </a:r>
            <a:br>
              <a:rPr lang="ru-RU" sz="1600" dirty="0"/>
            </a:br>
            <a:r>
              <a:rPr lang="ru-RU" sz="1600" dirty="0"/>
              <a:t>                         ОБРАЗОВАТЕЛЬНОЕ    УЧРЕЖДЕНИЕ</a:t>
            </a:r>
            <a:br>
              <a:rPr lang="ru-RU" sz="1600" dirty="0"/>
            </a:br>
            <a:r>
              <a:rPr lang="ru-RU" sz="1600" dirty="0"/>
              <a:t>                             «ДЕТСКИЙ САД    « МИШУТКА»</a:t>
            </a:r>
            <a:br>
              <a:rPr lang="ru-RU" sz="1600" dirty="0"/>
            </a:br>
            <a:r>
              <a:rPr lang="ru-RU" sz="1600" dirty="0"/>
              <a:t>                       МУНИЦИПАЛЬНОГО    ОБРАЗОВАНИЯ</a:t>
            </a:r>
            <a:br>
              <a:rPr lang="ru-RU" sz="1600" dirty="0"/>
            </a:br>
            <a:r>
              <a:rPr lang="ru-RU" sz="1600" dirty="0"/>
              <a:t>               «ГОРОД  ДЕСНОГОРСК»  СМОЛЕНСКОЙ ОБЛАСТИ</a:t>
            </a:r>
          </a:p>
        </p:txBody>
      </p:sp>
      <p:sp>
        <p:nvSpPr>
          <p:cNvPr id="3" name="Подзаголовок 2"/>
          <p:cNvSpPr>
            <a:spLocks noGrp="1"/>
          </p:cNvSpPr>
          <p:nvPr>
            <p:ph type="subTitle" idx="1"/>
          </p:nvPr>
        </p:nvSpPr>
        <p:spPr>
          <a:xfrm>
            <a:off x="1619672" y="2132856"/>
            <a:ext cx="6696744" cy="4032448"/>
          </a:xfrm>
        </p:spPr>
        <p:txBody>
          <a:bodyPr>
            <a:normAutofit/>
          </a:bodyPr>
          <a:lstStyle/>
          <a:p>
            <a:r>
              <a:rPr lang="ru-RU" sz="2400" dirty="0"/>
              <a:t>Проект</a:t>
            </a:r>
          </a:p>
          <a:p>
            <a:r>
              <a:rPr lang="ru-RU" sz="2400" dirty="0"/>
              <a:t>по театрализованной деятельности в младшей группе </a:t>
            </a:r>
          </a:p>
          <a:p>
            <a:r>
              <a:rPr lang="ru-RU" sz="2400" dirty="0"/>
              <a:t>«</a:t>
            </a:r>
            <a:r>
              <a:rPr lang="ru-RU" sz="2400" dirty="0" smtClean="0"/>
              <a:t>Путешествие по сказочным тропинкам»</a:t>
            </a:r>
            <a:endParaRPr lang="ru-RU" sz="2400" dirty="0"/>
          </a:p>
          <a:p>
            <a:endParaRPr lang="ru-RU" dirty="0" smtClean="0"/>
          </a:p>
          <a:p>
            <a:endParaRPr lang="ru-RU" dirty="0"/>
          </a:p>
          <a:p>
            <a:endParaRPr lang="ru-RU" dirty="0" smtClean="0"/>
          </a:p>
          <a:p>
            <a:r>
              <a:rPr lang="ru-RU" dirty="0"/>
              <a:t>в</a:t>
            </a:r>
            <a:r>
              <a:rPr lang="ru-RU" dirty="0" smtClean="0"/>
              <a:t>оспитатель: </a:t>
            </a:r>
            <a:r>
              <a:rPr lang="ru-RU" dirty="0" err="1" smtClean="0"/>
              <a:t>Коренькова</a:t>
            </a:r>
            <a:r>
              <a:rPr lang="ru-RU" dirty="0" smtClean="0"/>
              <a:t>  Ольга  Викторовна</a:t>
            </a:r>
            <a:endParaRPr lang="ru-RU" dirty="0"/>
          </a:p>
          <a:p>
            <a:endParaRPr lang="ru-RU" dirty="0"/>
          </a:p>
        </p:txBody>
      </p:sp>
    </p:spTree>
    <p:extLst>
      <p:ext uri="{BB962C8B-B14F-4D97-AF65-F5344CB8AC3E}">
        <p14:creationId xmlns:p14="http://schemas.microsoft.com/office/powerpoint/2010/main" val="1645966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00808"/>
            <a:ext cx="7408333" cy="4680520"/>
          </a:xfrm>
        </p:spPr>
        <p:txBody>
          <a:bodyPr>
            <a:normAutofit fontScale="92500" lnSpcReduction="20000"/>
          </a:bodyPr>
          <a:lstStyle/>
          <a:p>
            <a:pPr marL="0" indent="0">
              <a:buNone/>
            </a:pPr>
            <a:r>
              <a:rPr lang="ru-RU" dirty="0"/>
              <a:t>1.	Определение целей и задач </a:t>
            </a:r>
            <a:r>
              <a:rPr lang="ru-RU" dirty="0" smtClean="0"/>
              <a:t>проекта</a:t>
            </a:r>
            <a:endParaRPr lang="ru-RU" dirty="0"/>
          </a:p>
          <a:p>
            <a:pPr marL="0" indent="0">
              <a:buNone/>
            </a:pPr>
            <a:r>
              <a:rPr lang="ru-RU" dirty="0"/>
              <a:t>2.	Разработка проекта: «По сказочным тропинкам</a:t>
            </a:r>
            <a:r>
              <a:rPr lang="ru-RU" dirty="0" smtClean="0"/>
              <a:t>»</a:t>
            </a:r>
            <a:endParaRPr lang="ru-RU" dirty="0"/>
          </a:p>
          <a:p>
            <a:pPr marL="0" indent="0">
              <a:buNone/>
            </a:pPr>
            <a:r>
              <a:rPr lang="ru-RU" dirty="0"/>
              <a:t>3.	Подбор методической и художественной </a:t>
            </a:r>
            <a:r>
              <a:rPr lang="ru-RU" dirty="0" smtClean="0"/>
              <a:t>литературы</a:t>
            </a:r>
            <a:endParaRPr lang="ru-RU" dirty="0"/>
          </a:p>
          <a:p>
            <a:pPr marL="0" indent="0">
              <a:buNone/>
            </a:pPr>
            <a:r>
              <a:rPr lang="ru-RU" dirty="0"/>
              <a:t>4.	Подбор наглядного материала, литературы, пособий, дидактических игр; подбор дидактических  и настольно – печатных </a:t>
            </a:r>
            <a:r>
              <a:rPr lang="ru-RU" dirty="0" smtClean="0"/>
              <a:t>игр, </a:t>
            </a:r>
            <a:r>
              <a:rPr lang="ru-RU" dirty="0"/>
              <a:t>разработка сценариев </a:t>
            </a:r>
            <a:r>
              <a:rPr lang="ru-RU" dirty="0" smtClean="0"/>
              <a:t>мероприятий</a:t>
            </a:r>
            <a:endParaRPr lang="ru-RU" dirty="0"/>
          </a:p>
          <a:p>
            <a:pPr marL="0" indent="0">
              <a:buNone/>
            </a:pPr>
            <a:r>
              <a:rPr lang="ru-RU" dirty="0"/>
              <a:t>5.	Разработка наглядной информации для родителей: «Театр как средство развития и воспитания детей младшего дошкольного возраста</a:t>
            </a:r>
            <a:r>
              <a:rPr lang="ru-RU" dirty="0" smtClean="0"/>
              <a:t>»</a:t>
            </a:r>
            <a:endParaRPr lang="ru-RU" dirty="0"/>
          </a:p>
          <a:p>
            <a:pPr marL="0" indent="0">
              <a:buNone/>
            </a:pPr>
            <a:r>
              <a:rPr lang="ru-RU" dirty="0"/>
              <a:t>6.	Индивидуальные беседы, консультации с родителями по выявлению их заинтересованности в пополнении театрального уголка, их способностей в той или иной области рукоделия и возможностей.</a:t>
            </a:r>
          </a:p>
        </p:txBody>
      </p:sp>
      <p:sp>
        <p:nvSpPr>
          <p:cNvPr id="3" name="Заголовок 2"/>
          <p:cNvSpPr>
            <a:spLocks noGrp="1"/>
          </p:cNvSpPr>
          <p:nvPr>
            <p:ph type="title"/>
          </p:nvPr>
        </p:nvSpPr>
        <p:spPr/>
        <p:txBody>
          <a:bodyPr/>
          <a:lstStyle/>
          <a:p>
            <a:r>
              <a:rPr lang="ru-RU" dirty="0"/>
              <a:t>Подготовительный этап</a:t>
            </a:r>
          </a:p>
        </p:txBody>
      </p:sp>
    </p:spTree>
    <p:extLst>
      <p:ext uri="{BB962C8B-B14F-4D97-AF65-F5344CB8AC3E}">
        <p14:creationId xmlns:p14="http://schemas.microsoft.com/office/powerpoint/2010/main" val="820868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27584" y="1628800"/>
            <a:ext cx="7408333" cy="4824536"/>
          </a:xfrm>
        </p:spPr>
        <p:txBody>
          <a:bodyPr/>
          <a:lstStyle/>
          <a:p>
            <a:pPr marL="0" indent="0">
              <a:buNone/>
            </a:pPr>
            <a:r>
              <a:rPr lang="ru-RU" dirty="0" smtClean="0"/>
              <a:t>1.</a:t>
            </a:r>
            <a:r>
              <a:rPr lang="ru-RU" dirty="0"/>
              <a:t>	Распределение заданий между родителями (сшить костюмы, связать маски, пополнить уголок различными театрами: настольный, пальчиковый, кукольный</a:t>
            </a:r>
            <a:r>
              <a:rPr lang="ru-RU" dirty="0" smtClean="0"/>
              <a:t>)</a:t>
            </a:r>
            <a:endParaRPr lang="ru-RU" dirty="0"/>
          </a:p>
          <a:p>
            <a:pPr marL="0" indent="0">
              <a:buNone/>
            </a:pPr>
            <a:r>
              <a:rPr lang="ru-RU" dirty="0" smtClean="0"/>
              <a:t>2.</a:t>
            </a:r>
            <a:r>
              <a:rPr lang="ru-RU" dirty="0"/>
              <a:t>	Организация утреннего приема детей: </a:t>
            </a:r>
            <a:r>
              <a:rPr lang="ru-RU" dirty="0" smtClean="0"/>
              <a:t>одевание детей  </a:t>
            </a:r>
            <a:r>
              <a:rPr lang="ru-RU" dirty="0"/>
              <a:t>в костюмы различных персонажей </a:t>
            </a:r>
            <a:r>
              <a:rPr lang="ru-RU" dirty="0" smtClean="0"/>
              <a:t>сказок, </a:t>
            </a:r>
            <a:r>
              <a:rPr lang="ru-RU" dirty="0"/>
              <a:t>встреча детей с героями сказок </a:t>
            </a:r>
            <a:r>
              <a:rPr lang="ru-RU" dirty="0" smtClean="0"/>
              <a:t> с использованием кукольного театра</a:t>
            </a:r>
            <a:endParaRPr lang="ru-RU" dirty="0"/>
          </a:p>
          <a:p>
            <a:pPr marL="0" indent="0">
              <a:buNone/>
            </a:pPr>
            <a:r>
              <a:rPr lang="ru-RU" dirty="0" smtClean="0"/>
              <a:t>3.</a:t>
            </a:r>
            <a:r>
              <a:rPr lang="ru-RU" dirty="0"/>
              <a:t>	Знакомство со </a:t>
            </a:r>
            <a:r>
              <a:rPr lang="ru-RU" dirty="0" smtClean="0"/>
              <a:t>сказками</a:t>
            </a:r>
            <a:endParaRPr lang="ru-RU" dirty="0"/>
          </a:p>
          <a:p>
            <a:endParaRPr lang="ru-RU" dirty="0"/>
          </a:p>
        </p:txBody>
      </p:sp>
      <p:sp>
        <p:nvSpPr>
          <p:cNvPr id="3" name="Заголовок 2"/>
          <p:cNvSpPr>
            <a:spLocks noGrp="1"/>
          </p:cNvSpPr>
          <p:nvPr>
            <p:ph type="title"/>
          </p:nvPr>
        </p:nvSpPr>
        <p:spPr/>
        <p:txBody>
          <a:bodyPr/>
          <a:lstStyle/>
          <a:p>
            <a:r>
              <a:rPr lang="ru-RU" dirty="0"/>
              <a:t>Основной этап</a:t>
            </a:r>
          </a:p>
        </p:txBody>
      </p:sp>
    </p:spTree>
    <p:extLst>
      <p:ext uri="{BB962C8B-B14F-4D97-AF65-F5344CB8AC3E}">
        <p14:creationId xmlns:p14="http://schemas.microsoft.com/office/powerpoint/2010/main" val="342685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72816"/>
            <a:ext cx="7408333" cy="4680520"/>
          </a:xfrm>
        </p:spPr>
        <p:txBody>
          <a:bodyPr>
            <a:normAutofit fontScale="92500" lnSpcReduction="20000"/>
          </a:bodyPr>
          <a:lstStyle/>
          <a:p>
            <a:pPr marL="0" indent="0">
              <a:buNone/>
            </a:pPr>
            <a:r>
              <a:rPr lang="ru-RU" b="1" dirty="0"/>
              <a:t>Сказка «Теремок</a:t>
            </a:r>
            <a:r>
              <a:rPr lang="ru-RU" b="1" dirty="0" smtClean="0"/>
              <a:t>»</a:t>
            </a:r>
            <a:endParaRPr lang="ru-RU" b="1" dirty="0"/>
          </a:p>
          <a:p>
            <a:r>
              <a:rPr lang="ru-RU" dirty="0" smtClean="0"/>
              <a:t>Чтение </a:t>
            </a:r>
            <a:r>
              <a:rPr lang="ru-RU" dirty="0"/>
              <a:t>художественной литературы: сказка «Теремок» с показом кукольного </a:t>
            </a:r>
            <a:r>
              <a:rPr lang="ru-RU" dirty="0" smtClean="0"/>
              <a:t>театра</a:t>
            </a:r>
            <a:endParaRPr lang="ru-RU" dirty="0"/>
          </a:p>
          <a:p>
            <a:r>
              <a:rPr lang="ru-RU" dirty="0" smtClean="0"/>
              <a:t> </a:t>
            </a:r>
            <a:r>
              <a:rPr lang="ru-RU" dirty="0"/>
              <a:t>Рассказывание сказки вместе с детьми с использованием настольного </a:t>
            </a:r>
            <a:r>
              <a:rPr lang="ru-RU" dirty="0" smtClean="0"/>
              <a:t>театра</a:t>
            </a:r>
            <a:endParaRPr lang="ru-RU" dirty="0"/>
          </a:p>
          <a:p>
            <a:r>
              <a:rPr lang="ru-RU" dirty="0" smtClean="0"/>
              <a:t>Конструирование</a:t>
            </a:r>
            <a:r>
              <a:rPr lang="ru-RU" dirty="0"/>
              <a:t>: «Новый теремок для зверей</a:t>
            </a:r>
            <a:r>
              <a:rPr lang="ru-RU" dirty="0" smtClean="0"/>
              <a:t>»</a:t>
            </a:r>
            <a:endParaRPr lang="ru-RU" dirty="0"/>
          </a:p>
          <a:p>
            <a:r>
              <a:rPr lang="ru-RU" dirty="0" smtClean="0"/>
              <a:t>Одевание детей в </a:t>
            </a:r>
            <a:r>
              <a:rPr lang="ru-RU" dirty="0"/>
              <a:t>костюмы и драматизация сказки «Теремок</a:t>
            </a:r>
            <a:r>
              <a:rPr lang="ru-RU" dirty="0" smtClean="0"/>
              <a:t>»</a:t>
            </a:r>
            <a:endParaRPr lang="ru-RU" dirty="0"/>
          </a:p>
          <a:p>
            <a:r>
              <a:rPr lang="ru-RU" dirty="0" smtClean="0"/>
              <a:t> </a:t>
            </a:r>
            <a:r>
              <a:rPr lang="ru-RU" dirty="0"/>
              <a:t>Имитационные движения героев сказки и их голосов;</a:t>
            </a:r>
          </a:p>
          <a:p>
            <a:r>
              <a:rPr lang="ru-RU" dirty="0" smtClean="0"/>
              <a:t> </a:t>
            </a:r>
            <a:r>
              <a:rPr lang="ru-RU" dirty="0"/>
              <a:t>Пальчиковая гимнастика «Теремок</a:t>
            </a:r>
            <a:r>
              <a:rPr lang="ru-RU" dirty="0" smtClean="0"/>
              <a:t>»</a:t>
            </a:r>
            <a:endParaRPr lang="ru-RU" dirty="0"/>
          </a:p>
          <a:p>
            <a:r>
              <a:rPr lang="ru-RU" dirty="0" smtClean="0"/>
              <a:t> </a:t>
            </a:r>
            <a:r>
              <a:rPr lang="ru-RU" dirty="0"/>
              <a:t>Дидактические </a:t>
            </a:r>
            <a:r>
              <a:rPr lang="ru-RU" dirty="0" smtClean="0"/>
              <a:t>игры: </a:t>
            </a:r>
            <a:r>
              <a:rPr lang="ru-RU" dirty="0"/>
              <a:t>«Кто где живёт?», «Чей, чья, чье, чьи?», «Кого не хватает?»;</a:t>
            </a:r>
          </a:p>
          <a:p>
            <a:r>
              <a:rPr lang="ru-RU" dirty="0" smtClean="0"/>
              <a:t>Подвижные </a:t>
            </a:r>
            <a:r>
              <a:rPr lang="ru-RU" dirty="0"/>
              <a:t>игры: «Зайка серенький сидит», «У медведя во бору».</a:t>
            </a:r>
          </a:p>
        </p:txBody>
      </p:sp>
      <p:sp>
        <p:nvSpPr>
          <p:cNvPr id="3" name="Заголовок 2"/>
          <p:cNvSpPr>
            <a:spLocks noGrp="1"/>
          </p:cNvSpPr>
          <p:nvPr>
            <p:ph type="title"/>
          </p:nvPr>
        </p:nvSpPr>
        <p:spPr/>
        <p:txBody>
          <a:bodyPr>
            <a:normAutofit fontScale="90000"/>
          </a:bodyPr>
          <a:lstStyle/>
          <a:p>
            <a:r>
              <a:rPr lang="ru-RU" dirty="0" smtClean="0"/>
              <a:t>Содержание работы по основному этапу проекта</a:t>
            </a:r>
            <a:endParaRPr lang="ru-RU" dirty="0"/>
          </a:p>
        </p:txBody>
      </p:sp>
    </p:spTree>
    <p:extLst>
      <p:ext uri="{BB962C8B-B14F-4D97-AF65-F5344CB8AC3E}">
        <p14:creationId xmlns:p14="http://schemas.microsoft.com/office/powerpoint/2010/main" val="31818281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99592" y="476672"/>
            <a:ext cx="7380808" cy="5649491"/>
          </a:xfrm>
        </p:spPr>
        <p:txBody>
          <a:bodyPr>
            <a:normAutofit fontScale="85000" lnSpcReduction="20000"/>
          </a:bodyPr>
          <a:lstStyle/>
          <a:p>
            <a:pPr marL="0" indent="0">
              <a:buNone/>
            </a:pPr>
            <a:r>
              <a:rPr lang="ru-RU" b="1" dirty="0"/>
              <a:t>Сказка «Репка</a:t>
            </a:r>
            <a:r>
              <a:rPr lang="ru-RU" b="1" dirty="0" smtClean="0"/>
              <a:t>»</a:t>
            </a:r>
            <a:endParaRPr lang="ru-RU" b="1" dirty="0"/>
          </a:p>
          <a:p>
            <a:r>
              <a:rPr lang="ru-RU" dirty="0" smtClean="0"/>
              <a:t>Чтение </a:t>
            </a:r>
            <a:r>
              <a:rPr lang="ru-RU" dirty="0"/>
              <a:t>художественной литературы: сказка «Репка» с показом кукольного </a:t>
            </a:r>
            <a:r>
              <a:rPr lang="ru-RU" dirty="0" smtClean="0"/>
              <a:t>театра</a:t>
            </a:r>
            <a:endParaRPr lang="ru-RU" dirty="0"/>
          </a:p>
          <a:p>
            <a:r>
              <a:rPr lang="ru-RU" dirty="0" smtClean="0"/>
              <a:t>Рассказывание </a:t>
            </a:r>
            <a:r>
              <a:rPr lang="ru-RU" dirty="0"/>
              <a:t>сказки «Репка» вместе с детьми с показом театра на </a:t>
            </a:r>
            <a:r>
              <a:rPr lang="ru-RU" dirty="0" smtClean="0"/>
              <a:t>магнитах</a:t>
            </a:r>
            <a:endParaRPr lang="ru-RU" dirty="0"/>
          </a:p>
          <a:p>
            <a:r>
              <a:rPr lang="ru-RU" dirty="0" smtClean="0"/>
              <a:t> </a:t>
            </a:r>
            <a:r>
              <a:rPr lang="ru-RU" dirty="0"/>
              <a:t>Художественное творчество </a:t>
            </a:r>
            <a:r>
              <a:rPr lang="ru-RU" dirty="0" smtClean="0"/>
              <a:t>Лепка</a:t>
            </a:r>
            <a:r>
              <a:rPr lang="ru-RU" dirty="0"/>
              <a:t> </a:t>
            </a:r>
            <a:r>
              <a:rPr lang="ru-RU" dirty="0" smtClean="0"/>
              <a:t> </a:t>
            </a:r>
            <a:r>
              <a:rPr lang="ru-RU" dirty="0"/>
              <a:t>«Репка</a:t>
            </a:r>
            <a:r>
              <a:rPr lang="ru-RU" dirty="0" smtClean="0"/>
              <a:t>»</a:t>
            </a:r>
            <a:endParaRPr lang="ru-RU" dirty="0"/>
          </a:p>
          <a:p>
            <a:r>
              <a:rPr lang="ru-RU" dirty="0" smtClean="0"/>
              <a:t> </a:t>
            </a:r>
            <a:r>
              <a:rPr lang="ru-RU" dirty="0"/>
              <a:t>Дидактические игры: «Кто лишний?», «Выложи по порядку</a:t>
            </a:r>
            <a:r>
              <a:rPr lang="ru-RU" dirty="0" smtClean="0"/>
              <a:t>»</a:t>
            </a:r>
            <a:endParaRPr lang="ru-RU" dirty="0"/>
          </a:p>
          <a:p>
            <a:r>
              <a:rPr lang="ru-RU" dirty="0" smtClean="0"/>
              <a:t> </a:t>
            </a:r>
            <a:r>
              <a:rPr lang="ru-RU" dirty="0"/>
              <a:t>Имитационные упражнения героев сказки и их </a:t>
            </a:r>
            <a:r>
              <a:rPr lang="ru-RU" dirty="0" smtClean="0"/>
              <a:t>голосов</a:t>
            </a:r>
            <a:endParaRPr lang="ru-RU" dirty="0"/>
          </a:p>
          <a:p>
            <a:r>
              <a:rPr lang="ru-RU" dirty="0" smtClean="0"/>
              <a:t> </a:t>
            </a:r>
            <a:r>
              <a:rPr lang="ru-RU" dirty="0"/>
              <a:t>Художественное творчество (рисование с использованием раскрасок): «Репка».</a:t>
            </a:r>
          </a:p>
          <a:p>
            <a:pPr marL="0" indent="0">
              <a:buNone/>
            </a:pPr>
            <a:r>
              <a:rPr lang="ru-RU" b="1" i="1" dirty="0"/>
              <a:t>Сказка «Курочка Ряба</a:t>
            </a:r>
            <a:r>
              <a:rPr lang="ru-RU" b="1" i="1" dirty="0" smtClean="0"/>
              <a:t>»</a:t>
            </a:r>
            <a:endParaRPr lang="ru-RU" b="1" i="1" dirty="0"/>
          </a:p>
          <a:p>
            <a:r>
              <a:rPr lang="ru-RU" dirty="0" smtClean="0"/>
              <a:t> </a:t>
            </a:r>
            <a:r>
              <a:rPr lang="ru-RU" dirty="0"/>
              <a:t>Чтение художественной литературы: сказка «Курочка Ряба» с показом театра на </a:t>
            </a:r>
            <a:r>
              <a:rPr lang="ru-RU" dirty="0" smtClean="0"/>
              <a:t>магнитах</a:t>
            </a:r>
            <a:endParaRPr lang="ru-RU" dirty="0"/>
          </a:p>
          <a:p>
            <a:r>
              <a:rPr lang="ru-RU" dirty="0" smtClean="0"/>
              <a:t> </a:t>
            </a:r>
            <a:r>
              <a:rPr lang="ru-RU" dirty="0"/>
              <a:t>Рассказывание русской народной сказки «Курочка Ряба» с показом пальчикового </a:t>
            </a:r>
            <a:r>
              <a:rPr lang="ru-RU" dirty="0" smtClean="0"/>
              <a:t>театра</a:t>
            </a:r>
            <a:endParaRPr lang="ru-RU" dirty="0"/>
          </a:p>
          <a:p>
            <a:r>
              <a:rPr lang="ru-RU" dirty="0" smtClean="0"/>
              <a:t> </a:t>
            </a:r>
            <a:r>
              <a:rPr lang="ru-RU" dirty="0"/>
              <a:t>Пение детских песенок «Петушок, петушок… </a:t>
            </a:r>
            <a:r>
              <a:rPr lang="ru-RU" dirty="0" smtClean="0"/>
              <a:t>»</a:t>
            </a:r>
            <a:endParaRPr lang="ru-RU" dirty="0"/>
          </a:p>
          <a:p>
            <a:r>
              <a:rPr lang="ru-RU" dirty="0" smtClean="0"/>
              <a:t> </a:t>
            </a:r>
            <a:r>
              <a:rPr lang="ru-RU" dirty="0"/>
              <a:t>Дидактическая игра: «Разрезные картинки</a:t>
            </a:r>
            <a:r>
              <a:rPr lang="ru-RU" dirty="0" smtClean="0"/>
              <a:t>»</a:t>
            </a:r>
          </a:p>
          <a:p>
            <a:r>
              <a:rPr lang="ru-RU" dirty="0" smtClean="0"/>
              <a:t> Подвижная </a:t>
            </a:r>
            <a:r>
              <a:rPr lang="ru-RU" dirty="0"/>
              <a:t>игра «Курочка и цыплята».</a:t>
            </a:r>
          </a:p>
        </p:txBody>
      </p:sp>
    </p:spTree>
    <p:extLst>
      <p:ext uri="{BB962C8B-B14F-4D97-AF65-F5344CB8AC3E}">
        <p14:creationId xmlns:p14="http://schemas.microsoft.com/office/powerpoint/2010/main" val="30565267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83568" y="332656"/>
            <a:ext cx="7480341" cy="5904656"/>
          </a:xfrm>
        </p:spPr>
        <p:txBody>
          <a:bodyPr>
            <a:normAutofit fontScale="77500" lnSpcReduction="20000"/>
          </a:bodyPr>
          <a:lstStyle/>
          <a:p>
            <a:pPr marL="0" indent="0">
              <a:buNone/>
            </a:pPr>
            <a:r>
              <a:rPr lang="ru-RU" b="1" dirty="0"/>
              <a:t>Сказка «Колобок</a:t>
            </a:r>
            <a:r>
              <a:rPr lang="ru-RU" b="1" dirty="0" smtClean="0"/>
              <a:t>»</a:t>
            </a:r>
            <a:endParaRPr lang="ru-RU" b="1" dirty="0"/>
          </a:p>
          <a:p>
            <a:r>
              <a:rPr lang="ru-RU" dirty="0" smtClean="0"/>
              <a:t>Чтение </a:t>
            </a:r>
            <a:r>
              <a:rPr lang="ru-RU" dirty="0"/>
              <a:t>художественной литературы: сказка «Колобок» с показом театра </a:t>
            </a:r>
            <a:r>
              <a:rPr lang="ru-RU" dirty="0" smtClean="0"/>
              <a:t>Бибабо</a:t>
            </a:r>
            <a:endParaRPr lang="ru-RU" dirty="0"/>
          </a:p>
          <a:p>
            <a:r>
              <a:rPr lang="ru-RU" dirty="0" smtClean="0"/>
              <a:t> </a:t>
            </a:r>
            <a:r>
              <a:rPr lang="ru-RU" dirty="0"/>
              <a:t>Художественное творчество (лепка): «Колобок</a:t>
            </a:r>
            <a:r>
              <a:rPr lang="ru-RU" dirty="0" smtClean="0"/>
              <a:t>»</a:t>
            </a:r>
            <a:endParaRPr lang="ru-RU" dirty="0"/>
          </a:p>
          <a:p>
            <a:r>
              <a:rPr lang="ru-RU" dirty="0" smtClean="0"/>
              <a:t>Одевание детей в </a:t>
            </a:r>
            <a:r>
              <a:rPr lang="ru-RU" dirty="0"/>
              <a:t>костюмы и драматизация сказки «Колобок</a:t>
            </a:r>
            <a:r>
              <a:rPr lang="ru-RU" dirty="0" smtClean="0"/>
              <a:t>»</a:t>
            </a:r>
            <a:endParaRPr lang="ru-RU" dirty="0"/>
          </a:p>
          <a:p>
            <a:r>
              <a:rPr lang="ru-RU" dirty="0" smtClean="0"/>
              <a:t>Игровая </a:t>
            </a:r>
            <a:r>
              <a:rPr lang="ru-RU" dirty="0"/>
              <a:t>ситуация: «Изобрази героя</a:t>
            </a:r>
            <a:r>
              <a:rPr lang="ru-RU" dirty="0" smtClean="0"/>
              <a:t>»</a:t>
            </a:r>
            <a:endParaRPr lang="ru-RU" dirty="0"/>
          </a:p>
          <a:p>
            <a:r>
              <a:rPr lang="ru-RU" dirty="0" smtClean="0"/>
              <a:t>Дидактическая </a:t>
            </a:r>
            <a:r>
              <a:rPr lang="ru-RU" dirty="0"/>
              <a:t>игра: «Отнимем у Лисы колобки</a:t>
            </a:r>
            <a:r>
              <a:rPr lang="ru-RU" dirty="0" smtClean="0"/>
              <a:t>»</a:t>
            </a:r>
            <a:endParaRPr lang="ru-RU" dirty="0"/>
          </a:p>
          <a:p>
            <a:r>
              <a:rPr lang="ru-RU" dirty="0" smtClean="0"/>
              <a:t>Пальчиковая </a:t>
            </a:r>
            <a:r>
              <a:rPr lang="ru-RU" dirty="0"/>
              <a:t>гимнастика «Колобок</a:t>
            </a:r>
            <a:r>
              <a:rPr lang="ru-RU" dirty="0" smtClean="0"/>
              <a:t>»</a:t>
            </a:r>
            <a:endParaRPr lang="ru-RU" dirty="0"/>
          </a:p>
          <a:p>
            <a:r>
              <a:rPr lang="ru-RU" dirty="0" smtClean="0"/>
              <a:t>Подвижная </a:t>
            </a:r>
            <a:r>
              <a:rPr lang="ru-RU" dirty="0"/>
              <a:t>игра: «</a:t>
            </a:r>
            <a:r>
              <a:rPr lang="ru-RU" dirty="0" err="1"/>
              <a:t>Лиска</a:t>
            </a:r>
            <a:r>
              <a:rPr lang="ru-RU" dirty="0"/>
              <a:t> – лиса</a:t>
            </a:r>
            <a:r>
              <a:rPr lang="ru-RU" dirty="0" smtClean="0"/>
              <a:t>»</a:t>
            </a:r>
            <a:endParaRPr lang="ru-RU" dirty="0"/>
          </a:p>
          <a:p>
            <a:r>
              <a:rPr lang="ru-RU" dirty="0" smtClean="0"/>
              <a:t>Художественное </a:t>
            </a:r>
            <a:r>
              <a:rPr lang="ru-RU" dirty="0"/>
              <a:t>творчество (рисование): «Колобок на окошке».</a:t>
            </a:r>
          </a:p>
          <a:p>
            <a:pPr marL="0" indent="0">
              <a:buNone/>
            </a:pPr>
            <a:r>
              <a:rPr lang="ru-RU" b="1" dirty="0"/>
              <a:t>Сказка «</a:t>
            </a:r>
            <a:r>
              <a:rPr lang="ru-RU" b="1" dirty="0" err="1"/>
              <a:t>Заюшкина</a:t>
            </a:r>
            <a:r>
              <a:rPr lang="ru-RU" b="1" dirty="0"/>
              <a:t> избушка</a:t>
            </a:r>
            <a:r>
              <a:rPr lang="ru-RU" b="1" dirty="0" smtClean="0"/>
              <a:t>»</a:t>
            </a:r>
            <a:endParaRPr lang="ru-RU" b="1" dirty="0"/>
          </a:p>
          <a:p>
            <a:r>
              <a:rPr lang="ru-RU" dirty="0" smtClean="0"/>
              <a:t>Чтение </a:t>
            </a:r>
            <a:r>
              <a:rPr lang="ru-RU" dirty="0"/>
              <a:t>художественной литературы: сказка «</a:t>
            </a:r>
            <a:r>
              <a:rPr lang="ru-RU" dirty="0" err="1"/>
              <a:t>Заюшкина</a:t>
            </a:r>
            <a:r>
              <a:rPr lang="ru-RU" dirty="0"/>
              <a:t> избушка» с показом кукольного </a:t>
            </a:r>
            <a:r>
              <a:rPr lang="ru-RU" dirty="0" smtClean="0"/>
              <a:t>театра</a:t>
            </a:r>
            <a:endParaRPr lang="ru-RU" dirty="0"/>
          </a:p>
          <a:p>
            <a:r>
              <a:rPr lang="ru-RU" dirty="0" smtClean="0"/>
              <a:t> </a:t>
            </a:r>
            <a:r>
              <a:rPr lang="ru-RU" dirty="0"/>
              <a:t>Конструирование: «Домики для лисы и зайчика;</a:t>
            </a:r>
          </a:p>
          <a:p>
            <a:r>
              <a:rPr lang="ru-RU" dirty="0" smtClean="0"/>
              <a:t> Одевание детей в </a:t>
            </a:r>
            <a:r>
              <a:rPr lang="ru-RU" dirty="0"/>
              <a:t>костюмы и драматизация сказки «</a:t>
            </a:r>
            <a:r>
              <a:rPr lang="ru-RU" dirty="0" err="1"/>
              <a:t>Заюшкина</a:t>
            </a:r>
            <a:r>
              <a:rPr lang="ru-RU" dirty="0"/>
              <a:t> избушка</a:t>
            </a:r>
            <a:r>
              <a:rPr lang="ru-RU" dirty="0" smtClean="0"/>
              <a:t>»</a:t>
            </a:r>
            <a:endParaRPr lang="ru-RU" dirty="0"/>
          </a:p>
          <a:p>
            <a:r>
              <a:rPr lang="ru-RU" dirty="0" smtClean="0"/>
              <a:t> </a:t>
            </a:r>
            <a:r>
              <a:rPr lang="ru-RU" dirty="0"/>
              <a:t>Имитационные движения героев сказки и их голосов;</a:t>
            </a:r>
          </a:p>
          <a:p>
            <a:r>
              <a:rPr lang="ru-RU" dirty="0" smtClean="0"/>
              <a:t>Дидактическая </a:t>
            </a:r>
            <a:r>
              <a:rPr lang="ru-RU" dirty="0"/>
              <a:t>игра: «Найди пару»</a:t>
            </a:r>
          </a:p>
          <a:p>
            <a:r>
              <a:rPr lang="ru-RU" dirty="0" smtClean="0"/>
              <a:t>Подвижные </a:t>
            </a:r>
            <a:r>
              <a:rPr lang="ru-RU" dirty="0"/>
              <a:t>игры: «Зайка серенький сидит», «У медведя во бору», «Хитрая лиса</a:t>
            </a:r>
            <a:r>
              <a:rPr lang="ru-RU" dirty="0" smtClean="0"/>
              <a:t>»</a:t>
            </a:r>
            <a:endParaRPr lang="ru-RU" dirty="0"/>
          </a:p>
        </p:txBody>
      </p:sp>
    </p:spTree>
    <p:extLst>
      <p:ext uri="{BB962C8B-B14F-4D97-AF65-F5344CB8AC3E}">
        <p14:creationId xmlns:p14="http://schemas.microsoft.com/office/powerpoint/2010/main" val="30494448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556792"/>
            <a:ext cx="7408333" cy="4752528"/>
          </a:xfrm>
        </p:spPr>
        <p:txBody>
          <a:bodyPr/>
          <a:lstStyle/>
          <a:p>
            <a:pPr marL="0" indent="0">
              <a:buNone/>
            </a:pPr>
            <a:r>
              <a:rPr lang="ru-RU" dirty="0" smtClean="0"/>
              <a:t>Пополнение </a:t>
            </a:r>
            <a:r>
              <a:rPr lang="ru-RU" dirty="0"/>
              <a:t>театрального уголка (маски, пальчиковый театр, костюмы</a:t>
            </a:r>
            <a:r>
              <a:rPr lang="ru-RU" dirty="0" smtClean="0"/>
              <a:t>)</a:t>
            </a:r>
          </a:p>
          <a:p>
            <a:pPr marL="0" indent="0">
              <a:buNone/>
            </a:pPr>
            <a:r>
              <a:rPr lang="ru-RU" dirty="0" smtClean="0"/>
              <a:t> </a:t>
            </a:r>
            <a:r>
              <a:rPr lang="ru-RU" dirty="0"/>
              <a:t>папка – передвижка «Театр как средство развития и воспитания детей младшего дошкольного возраста</a:t>
            </a:r>
            <a:r>
              <a:rPr lang="ru-RU" dirty="0" smtClean="0"/>
              <a:t>»</a:t>
            </a:r>
          </a:p>
          <a:p>
            <a:pPr marL="0" indent="0">
              <a:buNone/>
            </a:pPr>
            <a:r>
              <a:rPr lang="ru-RU" dirty="0" smtClean="0"/>
              <a:t>консультации </a:t>
            </a:r>
            <a:r>
              <a:rPr lang="ru-RU" dirty="0"/>
              <a:t>по вопросам организация домашних кукольных представлений.</a:t>
            </a:r>
          </a:p>
        </p:txBody>
      </p:sp>
      <p:sp>
        <p:nvSpPr>
          <p:cNvPr id="3" name="Заголовок 2"/>
          <p:cNvSpPr>
            <a:spLocks noGrp="1"/>
          </p:cNvSpPr>
          <p:nvPr>
            <p:ph type="title"/>
          </p:nvPr>
        </p:nvSpPr>
        <p:spPr/>
        <p:txBody>
          <a:bodyPr/>
          <a:lstStyle/>
          <a:p>
            <a:r>
              <a:rPr lang="ru-RU" dirty="0"/>
              <a:t>Взаимодействие с родителями</a:t>
            </a:r>
          </a:p>
        </p:txBody>
      </p:sp>
    </p:spTree>
    <p:extLst>
      <p:ext uri="{BB962C8B-B14F-4D97-AF65-F5344CB8AC3E}">
        <p14:creationId xmlns:p14="http://schemas.microsoft.com/office/powerpoint/2010/main" val="462664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16832"/>
            <a:ext cx="7408333" cy="4209331"/>
          </a:xfrm>
        </p:spPr>
        <p:txBody>
          <a:bodyPr/>
          <a:lstStyle/>
          <a:p>
            <a:pPr marL="0" indent="0">
              <a:buNone/>
            </a:pPr>
            <a:r>
              <a:rPr lang="ru-RU" dirty="0"/>
              <a:t>1.	Выставка  работ родителей: «Мастерская сказки</a:t>
            </a:r>
            <a:r>
              <a:rPr lang="ru-RU" dirty="0" smtClean="0"/>
              <a:t>»</a:t>
            </a:r>
            <a:endParaRPr lang="ru-RU" dirty="0"/>
          </a:p>
          <a:p>
            <a:pPr marL="0" indent="0">
              <a:buNone/>
            </a:pPr>
            <a:r>
              <a:rPr lang="ru-RU" dirty="0"/>
              <a:t>2.	Показ родителям сказки «Теремок</a:t>
            </a:r>
            <a:r>
              <a:rPr lang="ru-RU" dirty="0" smtClean="0"/>
              <a:t>»</a:t>
            </a:r>
            <a:endParaRPr lang="ru-RU" dirty="0"/>
          </a:p>
          <a:p>
            <a:pPr marL="0" indent="0">
              <a:buNone/>
            </a:pPr>
            <a:r>
              <a:rPr lang="ru-RU" dirty="0"/>
              <a:t>3.	Презентация проекта на </a:t>
            </a:r>
            <a:r>
              <a:rPr lang="ru-RU" dirty="0" smtClean="0"/>
              <a:t>ГМО воспитателей младших групп</a:t>
            </a:r>
            <a:endParaRPr lang="ru-RU" dirty="0"/>
          </a:p>
        </p:txBody>
      </p:sp>
      <p:sp>
        <p:nvSpPr>
          <p:cNvPr id="3" name="Заголовок 2"/>
          <p:cNvSpPr>
            <a:spLocks noGrp="1"/>
          </p:cNvSpPr>
          <p:nvPr>
            <p:ph type="title"/>
          </p:nvPr>
        </p:nvSpPr>
        <p:spPr/>
        <p:txBody>
          <a:bodyPr/>
          <a:lstStyle/>
          <a:p>
            <a:r>
              <a:rPr lang="ru-RU" dirty="0"/>
              <a:t>Заключительный этап</a:t>
            </a:r>
          </a:p>
        </p:txBody>
      </p:sp>
    </p:spTree>
    <p:extLst>
      <p:ext uri="{BB962C8B-B14F-4D97-AF65-F5344CB8AC3E}">
        <p14:creationId xmlns:p14="http://schemas.microsoft.com/office/powerpoint/2010/main" val="41028239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484784"/>
            <a:ext cx="7408333" cy="4896544"/>
          </a:xfrm>
        </p:spPr>
        <p:txBody>
          <a:bodyPr>
            <a:normAutofit fontScale="85000" lnSpcReduction="20000"/>
          </a:bodyPr>
          <a:lstStyle/>
          <a:p>
            <a:r>
              <a:rPr lang="ru-RU" dirty="0"/>
              <a:t>В период проведения проекта прошла благоприятная адаптация детей </a:t>
            </a:r>
            <a:r>
              <a:rPr lang="ru-RU" dirty="0" smtClean="0"/>
              <a:t>к условиям </a:t>
            </a:r>
            <a:r>
              <a:rPr lang="ru-RU" dirty="0"/>
              <a:t>ДОУ. Это способствовало созданию положительной эмоциональной среды общения между детьми, между детьми и воспитателем. У детей сформировались умения передавать характер персонажей сказок выразительностью речи, мимикой, жестами. В самостоятельной деятельности дети импровизируют с персонажами пальчикового, настольного театра и театра на магнитах. У детей сформировано представление о различных видах театра.</a:t>
            </a:r>
          </a:p>
          <a:p>
            <a:r>
              <a:rPr lang="ru-RU" dirty="0"/>
              <a:t>Проводимые мероприятия позволили привлечь родителей к совместным действиям по оснащению развивающей предметно – пространственной среды атрибутами театрального уголка; повысилась их компетентность в вопросах организации театральных игр с детьми.</a:t>
            </a:r>
          </a:p>
          <a:p>
            <a:r>
              <a:rPr lang="ru-RU" dirty="0"/>
              <a:t>Развивающая предметно – пространственная среда пополнилась атрибутами для театрализованной деятельности. У родителей появился интерес к театру и совместной театрализованной деятельности с детьми.</a:t>
            </a:r>
          </a:p>
          <a:p>
            <a:endParaRPr lang="ru-RU" dirty="0"/>
          </a:p>
        </p:txBody>
      </p:sp>
      <p:sp>
        <p:nvSpPr>
          <p:cNvPr id="3" name="Заголовок 2"/>
          <p:cNvSpPr>
            <a:spLocks noGrp="1"/>
          </p:cNvSpPr>
          <p:nvPr>
            <p:ph type="title"/>
          </p:nvPr>
        </p:nvSpPr>
        <p:spPr/>
        <p:txBody>
          <a:bodyPr/>
          <a:lstStyle/>
          <a:p>
            <a:r>
              <a:rPr lang="ru-RU" dirty="0" smtClean="0"/>
              <a:t>Итоговые результаты проекта</a:t>
            </a:r>
            <a:endParaRPr lang="ru-RU" dirty="0"/>
          </a:p>
        </p:txBody>
      </p:sp>
    </p:spTree>
    <p:extLst>
      <p:ext uri="{BB962C8B-B14F-4D97-AF65-F5344CB8AC3E}">
        <p14:creationId xmlns:p14="http://schemas.microsoft.com/office/powerpoint/2010/main" val="6887618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00808"/>
            <a:ext cx="7408333" cy="4680520"/>
          </a:xfrm>
        </p:spPr>
        <p:txBody>
          <a:bodyPr>
            <a:normAutofit fontScale="85000" lnSpcReduction="20000"/>
          </a:bodyPr>
          <a:lstStyle/>
          <a:p>
            <a:pPr marL="0" indent="0">
              <a:buNone/>
            </a:pPr>
            <a:r>
              <a:rPr lang="ru-RU" dirty="0"/>
              <a:t>1.	Татьяна </a:t>
            </a:r>
            <a:r>
              <a:rPr lang="ru-RU" dirty="0" err="1"/>
              <a:t>Березенкова</a:t>
            </a:r>
            <a:r>
              <a:rPr lang="ru-RU" dirty="0"/>
              <a:t>: Моделирование игрового опыта детей на основе сюжетно-ролевых игр. Младшая группа (от 3 до 4 лет);</a:t>
            </a:r>
          </a:p>
          <a:p>
            <a:pPr marL="0" indent="0">
              <a:buNone/>
            </a:pPr>
            <a:r>
              <a:rPr lang="ru-RU" dirty="0"/>
              <a:t>2.	</a:t>
            </a:r>
            <a:r>
              <a:rPr lang="ru-RU" dirty="0" err="1"/>
              <a:t>Харчевникова</a:t>
            </a:r>
            <a:r>
              <a:rPr lang="ru-RU" dirty="0"/>
              <a:t> А.Н. Сюжетно-ролевые игры для социализации детей 4-5 лет [Текст]: методическое пособие / А. Н. </a:t>
            </a:r>
            <a:r>
              <a:rPr lang="ru-RU" dirty="0" err="1"/>
              <a:t>Харчевникова</a:t>
            </a:r>
            <a:r>
              <a:rPr lang="ru-RU" dirty="0"/>
              <a:t>, В. А. </a:t>
            </a:r>
            <a:r>
              <a:rPr lang="ru-RU" dirty="0" err="1"/>
              <a:t>Деркунская</a:t>
            </a:r>
            <a:r>
              <a:rPr lang="ru-RU" dirty="0"/>
              <a:t>. - [2-е изд., </a:t>
            </a:r>
            <a:r>
              <a:rPr lang="ru-RU" dirty="0" err="1"/>
              <a:t>испр</a:t>
            </a:r>
            <a:r>
              <a:rPr lang="ru-RU" dirty="0"/>
              <a:t>. и доп.]. - Москва: АРКТИ, 2012. - 63 с.; 21 см. - (Растем гражданами и патриотами).;</a:t>
            </a:r>
          </a:p>
          <a:p>
            <a:pPr marL="0" indent="0">
              <a:buNone/>
            </a:pPr>
            <a:r>
              <a:rPr lang="ru-RU" dirty="0"/>
              <a:t>3.	Губанова Н.Ф. Развитие игровой деятельности. – М.:МОЗАИКА – СИНТЕЗ, </a:t>
            </a:r>
            <a:r>
              <a:rPr lang="ru-RU" dirty="0" smtClean="0"/>
              <a:t>2015. </a:t>
            </a:r>
            <a:r>
              <a:rPr lang="ru-RU" dirty="0"/>
              <a:t>– 164 с.;</a:t>
            </a:r>
          </a:p>
          <a:p>
            <a:pPr marL="0" indent="0">
              <a:buNone/>
            </a:pPr>
            <a:r>
              <a:rPr lang="ru-RU" dirty="0"/>
              <a:t>4.	Комарова Н.Ф. Комплексное руководство сюжетно-ролевыми играми в детском саду. — М.: Издательство «Скрипторий 2003», </a:t>
            </a:r>
            <a:r>
              <a:rPr lang="ru-RU" dirty="0" smtClean="0"/>
              <a:t>2015. </a:t>
            </a:r>
            <a:r>
              <a:rPr lang="ru-RU" dirty="0"/>
              <a:t>— 160 с.;</a:t>
            </a:r>
          </a:p>
          <a:p>
            <a:pPr marL="0" indent="0">
              <a:buNone/>
            </a:pPr>
            <a:r>
              <a:rPr lang="ru-RU" dirty="0"/>
              <a:t>5.	Проектирование эффективного взаимодействия педагогов с детьми [Текст]: рекомендации, диагностические материалы, задания и упражнения / авт.-сост. Т. Д. Пашкевич. - Волгоград: Учитель, 2012. - 149 с</a:t>
            </a:r>
            <a:r>
              <a:rPr lang="ru-RU" dirty="0" smtClean="0"/>
              <a:t>.</a:t>
            </a:r>
            <a:endParaRPr lang="ru-RU" dirty="0"/>
          </a:p>
          <a:p>
            <a:endParaRPr lang="ru-RU" dirty="0"/>
          </a:p>
        </p:txBody>
      </p:sp>
      <p:sp>
        <p:nvSpPr>
          <p:cNvPr id="3" name="Заголовок 2"/>
          <p:cNvSpPr>
            <a:spLocks noGrp="1"/>
          </p:cNvSpPr>
          <p:nvPr>
            <p:ph type="title"/>
          </p:nvPr>
        </p:nvSpPr>
        <p:spPr/>
        <p:txBody>
          <a:bodyPr/>
          <a:lstStyle/>
          <a:p>
            <a:r>
              <a:rPr lang="ru-RU" dirty="0" smtClean="0"/>
              <a:t> Литература</a:t>
            </a:r>
            <a:endParaRPr lang="ru-RU" dirty="0"/>
          </a:p>
        </p:txBody>
      </p:sp>
    </p:spTree>
    <p:extLst>
      <p:ext uri="{BB962C8B-B14F-4D97-AF65-F5344CB8AC3E}">
        <p14:creationId xmlns:p14="http://schemas.microsoft.com/office/powerpoint/2010/main" val="4272139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755576" y="1484784"/>
            <a:ext cx="7992888" cy="4968552"/>
          </a:xfrm>
        </p:spPr>
        <p:txBody>
          <a:bodyPr>
            <a:noAutofit/>
          </a:bodyPr>
          <a:lstStyle/>
          <a:p>
            <a:r>
              <a:rPr lang="ru-RU" sz="1600" dirty="0"/>
              <a:t>Одним из самых эффективных средств развития и воспитания ребенка в младшем дошкольном возрасте является театр и театрализованные игры. Игра - ведущий вид деятельности детей дошкольного возраста, а театр - один из самых демократичных и доступных видов искусства, который позволяет решать многие актуальные проблемы педагогики и психологии, связанные с художественным и нравственным воспитанием, развитием коммуникативных качеств личности, развитием воображения, фантазии, инициативности и т. д.</a:t>
            </a:r>
          </a:p>
          <a:p>
            <a:r>
              <a:rPr lang="ru-RU" sz="1600" dirty="0"/>
              <a:t>Театрализованная деятельность является источником развития чувств, глубоких переживаний ребенка, приобщает его к духовным ценностям. Они развивают эмоциональную сферу ребенка, заставляют его сочувствовать персонажам, кроме того позволяют формировать опыт социальных навыков поведения благодаря тому, что каждое литературное произведение или сказка для детей дошкольного возраста всегда имеют нравственную направленность.</a:t>
            </a:r>
          </a:p>
          <a:p>
            <a:r>
              <a:rPr lang="ru-RU" sz="1600" dirty="0"/>
              <a:t>В процессе театрализованной игры активизируется словарь ребенка, совершенствуется звуковая культура его речи, ее интонационный строй, что очень важно в этом возрасте. Исполняемая роль, произносимые реплики ставят малыша перед необходимостью ясно, четко, понятно изъясняться. У него улучшается диалогическая речь, ее грамматический строй.</a:t>
            </a:r>
          </a:p>
          <a:p>
            <a:endParaRPr lang="ru-RU" sz="1600" dirty="0"/>
          </a:p>
        </p:txBody>
      </p:sp>
      <p:sp>
        <p:nvSpPr>
          <p:cNvPr id="3" name="Заголовок 2"/>
          <p:cNvSpPr>
            <a:spLocks noGrp="1"/>
          </p:cNvSpPr>
          <p:nvPr>
            <p:ph type="title"/>
          </p:nvPr>
        </p:nvSpPr>
        <p:spPr/>
        <p:txBody>
          <a:bodyPr/>
          <a:lstStyle/>
          <a:p>
            <a:r>
              <a:rPr lang="ru-RU" dirty="0"/>
              <a:t>Пояснительная записка</a:t>
            </a:r>
          </a:p>
        </p:txBody>
      </p:sp>
    </p:spTree>
    <p:extLst>
      <p:ext uri="{BB962C8B-B14F-4D97-AF65-F5344CB8AC3E}">
        <p14:creationId xmlns:p14="http://schemas.microsoft.com/office/powerpoint/2010/main" val="4026744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628800"/>
            <a:ext cx="7408333" cy="4896544"/>
          </a:xfrm>
        </p:spPr>
        <p:txBody>
          <a:bodyPr>
            <a:normAutofit fontScale="77500" lnSpcReduction="20000"/>
          </a:bodyPr>
          <a:lstStyle/>
          <a:p>
            <a:r>
              <a:rPr lang="ru-RU" dirty="0"/>
              <a:t>Полноценное образование ребенка младшего дошкольного возраста возможно лишь при условии психологического комфорта ребенка в процессе общения со сверстниками, взрослыми в детском саду и семье.</a:t>
            </a:r>
          </a:p>
          <a:p>
            <a:r>
              <a:rPr lang="ru-RU" dirty="0"/>
              <a:t>Поступление ребенка в детский сад вызывает у него стрессовое состояние. Адаптация проходит сложно, с массой негативных изменений в детском организме, что проявляется в поведении ребенка.</a:t>
            </a:r>
          </a:p>
          <a:p>
            <a:r>
              <a:rPr lang="ru-RU" dirty="0"/>
              <a:t>В период поступления ребенка в детский сад адаптационный период наступает не только у него, но и у родителей.</a:t>
            </a:r>
          </a:p>
          <a:p>
            <a:r>
              <a:rPr lang="ru-RU" dirty="0"/>
              <a:t>Ситуация затяжной адаптации детей и родителей к условиям ДОУ не способствует полноценному развитию детей. Поэтому мы считаем, что имеется необходимость в облегчении адаптационного периода. Мы считаем, что сделать это можно добиваясь эмоционального комфорта детей и вовлекая родителей в образовательный процесс через совместную театрализованную деятельность с детьми. </a:t>
            </a:r>
            <a:r>
              <a:rPr lang="ru-RU" dirty="0" smtClean="0"/>
              <a:t>Поэтому</a:t>
            </a:r>
            <a:r>
              <a:rPr lang="ru-RU" dirty="0"/>
              <a:t> </a:t>
            </a:r>
            <a:r>
              <a:rPr lang="ru-RU" dirty="0" smtClean="0"/>
              <a:t> </a:t>
            </a:r>
            <a:r>
              <a:rPr lang="ru-RU" dirty="0"/>
              <a:t>особо актуальным </a:t>
            </a:r>
            <a:r>
              <a:rPr lang="ru-RU" dirty="0" smtClean="0"/>
              <a:t> является </a:t>
            </a:r>
            <a:r>
              <a:rPr lang="ru-RU" dirty="0"/>
              <a:t>создание условий для театрализованной деятельности </a:t>
            </a:r>
            <a:r>
              <a:rPr lang="ru-RU" dirty="0" smtClean="0"/>
              <a:t>в детском саду.</a:t>
            </a:r>
            <a:endParaRPr lang="ru-RU" dirty="0"/>
          </a:p>
        </p:txBody>
      </p:sp>
      <p:sp>
        <p:nvSpPr>
          <p:cNvPr id="3" name="Заголовок 2"/>
          <p:cNvSpPr>
            <a:spLocks noGrp="1"/>
          </p:cNvSpPr>
          <p:nvPr>
            <p:ph type="title"/>
          </p:nvPr>
        </p:nvSpPr>
        <p:spPr/>
        <p:txBody>
          <a:bodyPr/>
          <a:lstStyle/>
          <a:p>
            <a:r>
              <a:rPr lang="ru-RU" dirty="0"/>
              <a:t>Актуальность</a:t>
            </a:r>
          </a:p>
        </p:txBody>
      </p:sp>
    </p:spTree>
    <p:extLst>
      <p:ext uri="{BB962C8B-B14F-4D97-AF65-F5344CB8AC3E}">
        <p14:creationId xmlns:p14="http://schemas.microsoft.com/office/powerpoint/2010/main" val="1996732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99592" y="1412776"/>
            <a:ext cx="7408333" cy="4896544"/>
          </a:xfrm>
        </p:spPr>
        <p:txBody>
          <a:bodyPr/>
          <a:lstStyle/>
          <a:p>
            <a:r>
              <a:rPr lang="ru-RU" dirty="0"/>
              <a:t>Тема проекта: </a:t>
            </a:r>
            <a:r>
              <a:rPr lang="ru-RU" dirty="0" smtClean="0"/>
              <a:t>«Путешествие по </a:t>
            </a:r>
            <a:r>
              <a:rPr lang="ru-RU" dirty="0"/>
              <a:t>сказочным тропинкам».</a:t>
            </a:r>
          </a:p>
          <a:p>
            <a:pPr marL="0" indent="0">
              <a:buNone/>
            </a:pPr>
            <a:r>
              <a:rPr lang="ru-RU" dirty="0"/>
              <a:t>Тип проекта:</a:t>
            </a:r>
          </a:p>
          <a:p>
            <a:r>
              <a:rPr lang="ru-RU" dirty="0"/>
              <a:t>По содержанию:  </a:t>
            </a:r>
            <a:r>
              <a:rPr lang="ru-RU" dirty="0" smtClean="0"/>
              <a:t>игровой, творческий</a:t>
            </a:r>
            <a:endParaRPr lang="ru-RU" dirty="0"/>
          </a:p>
          <a:p>
            <a:r>
              <a:rPr lang="ru-RU" dirty="0"/>
              <a:t>По количеству детей: </a:t>
            </a:r>
            <a:r>
              <a:rPr lang="ru-RU" dirty="0" smtClean="0"/>
              <a:t>групповой</a:t>
            </a:r>
            <a:endParaRPr lang="ru-RU" dirty="0"/>
          </a:p>
          <a:p>
            <a:r>
              <a:rPr lang="ru-RU" dirty="0"/>
              <a:t>По продолжительности: среднесрочный.</a:t>
            </a:r>
          </a:p>
          <a:p>
            <a:pPr marL="0" indent="0">
              <a:buNone/>
            </a:pPr>
            <a:r>
              <a:rPr lang="ru-RU" dirty="0"/>
              <a:t>Участники проекта: </a:t>
            </a:r>
            <a:r>
              <a:rPr lang="ru-RU" dirty="0" smtClean="0"/>
              <a:t>воспитатели, педагоги дополнительного образования,  </a:t>
            </a:r>
            <a:r>
              <a:rPr lang="ru-RU" dirty="0"/>
              <a:t>дети в </a:t>
            </a:r>
            <a:r>
              <a:rPr lang="ru-RU" dirty="0" smtClean="0"/>
              <a:t>возрасте</a:t>
            </a:r>
          </a:p>
          <a:p>
            <a:pPr marL="0" indent="0">
              <a:buNone/>
            </a:pPr>
            <a:r>
              <a:rPr lang="ru-RU" dirty="0" smtClean="0"/>
              <a:t> </a:t>
            </a:r>
            <a:r>
              <a:rPr lang="ru-RU" dirty="0"/>
              <a:t>2</a:t>
            </a:r>
            <a:r>
              <a:rPr lang="ru-RU" dirty="0" smtClean="0"/>
              <a:t> </a:t>
            </a:r>
            <a:r>
              <a:rPr lang="ru-RU" dirty="0"/>
              <a:t>– 3 </a:t>
            </a:r>
            <a:r>
              <a:rPr lang="ru-RU" dirty="0" smtClean="0"/>
              <a:t>лет, родители воспитанников</a:t>
            </a:r>
          </a:p>
          <a:p>
            <a:pPr marL="0" indent="0">
              <a:buNone/>
            </a:pPr>
            <a:r>
              <a:rPr lang="ru-RU" dirty="0" smtClean="0"/>
              <a:t>Срок реализации: январь – февраль 2019 -2020 уч. год</a:t>
            </a:r>
            <a:endParaRPr lang="ru-RU" dirty="0"/>
          </a:p>
        </p:txBody>
      </p:sp>
      <p:sp>
        <p:nvSpPr>
          <p:cNvPr id="3" name="Заголовок 2"/>
          <p:cNvSpPr>
            <a:spLocks noGrp="1"/>
          </p:cNvSpPr>
          <p:nvPr>
            <p:ph type="title"/>
          </p:nvPr>
        </p:nvSpPr>
        <p:spPr/>
        <p:txBody>
          <a:bodyPr/>
          <a:lstStyle/>
          <a:p>
            <a:r>
              <a:rPr lang="ru-RU" dirty="0"/>
              <a:t>Паспорт проекта</a:t>
            </a:r>
          </a:p>
        </p:txBody>
      </p:sp>
    </p:spTree>
    <p:extLst>
      <p:ext uri="{BB962C8B-B14F-4D97-AF65-F5344CB8AC3E}">
        <p14:creationId xmlns:p14="http://schemas.microsoft.com/office/powerpoint/2010/main" val="1810680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204864"/>
            <a:ext cx="7408333" cy="4392487"/>
          </a:xfrm>
        </p:spPr>
        <p:txBody>
          <a:bodyPr>
            <a:normAutofit fontScale="92500" lnSpcReduction="10000"/>
          </a:bodyPr>
          <a:lstStyle/>
          <a:p>
            <a:pPr marL="0" indent="0">
              <a:buNone/>
            </a:pPr>
            <a:r>
              <a:rPr lang="ru-RU" dirty="0"/>
              <a:t>Задачи проекта:</a:t>
            </a:r>
          </a:p>
          <a:p>
            <a:pPr marL="0" indent="0">
              <a:buNone/>
            </a:pPr>
            <a:r>
              <a:rPr lang="ru-RU" dirty="0"/>
              <a:t>1.	Создать условия для психологической адаптации детей и их родителей к условиям </a:t>
            </a:r>
            <a:r>
              <a:rPr lang="ru-RU" dirty="0" smtClean="0"/>
              <a:t>ДОО</a:t>
            </a:r>
            <a:endParaRPr lang="ru-RU" dirty="0"/>
          </a:p>
          <a:p>
            <a:pPr marL="0" indent="0">
              <a:buNone/>
            </a:pPr>
            <a:r>
              <a:rPr lang="ru-RU" dirty="0"/>
              <a:t>2.	Приобщать к сказкам посредством различных видов </a:t>
            </a:r>
            <a:r>
              <a:rPr lang="ru-RU" dirty="0" smtClean="0"/>
              <a:t>театра</a:t>
            </a:r>
            <a:endParaRPr lang="ru-RU" dirty="0"/>
          </a:p>
          <a:p>
            <a:pPr marL="0" indent="0">
              <a:buNone/>
            </a:pPr>
            <a:r>
              <a:rPr lang="ru-RU" dirty="0"/>
              <a:t>3.	Расширить взаимодействие с родителями воспитанников, путем создания творческой </a:t>
            </a:r>
            <a:r>
              <a:rPr lang="ru-RU" dirty="0" smtClean="0"/>
              <a:t>мастерской</a:t>
            </a:r>
            <a:endParaRPr lang="ru-RU" dirty="0"/>
          </a:p>
          <a:p>
            <a:pPr marL="0" indent="0">
              <a:buNone/>
            </a:pPr>
            <a:r>
              <a:rPr lang="ru-RU" dirty="0" smtClean="0"/>
              <a:t>4</a:t>
            </a:r>
            <a:r>
              <a:rPr lang="ru-RU" dirty="0"/>
              <a:t>.	Привлекать детей к совместной театрализованной </a:t>
            </a:r>
            <a:r>
              <a:rPr lang="ru-RU" dirty="0" smtClean="0"/>
              <a:t>деятельности</a:t>
            </a:r>
            <a:endParaRPr lang="ru-RU" dirty="0"/>
          </a:p>
          <a:p>
            <a:pPr marL="0" indent="0">
              <a:buNone/>
            </a:pPr>
            <a:r>
              <a:rPr lang="ru-RU" dirty="0"/>
              <a:t>5.	Формировать представление о различных видах </a:t>
            </a:r>
            <a:r>
              <a:rPr lang="ru-RU" dirty="0" smtClean="0"/>
              <a:t>театра</a:t>
            </a:r>
            <a:endParaRPr lang="ru-RU" dirty="0"/>
          </a:p>
          <a:p>
            <a:pPr marL="0" indent="0">
              <a:buNone/>
            </a:pPr>
            <a:r>
              <a:rPr lang="ru-RU" dirty="0"/>
              <a:t>6.	Развивать речь, воображение и мышление</a:t>
            </a:r>
          </a:p>
        </p:txBody>
      </p:sp>
      <p:sp>
        <p:nvSpPr>
          <p:cNvPr id="3" name="Заголовок 2"/>
          <p:cNvSpPr>
            <a:spLocks noGrp="1"/>
          </p:cNvSpPr>
          <p:nvPr>
            <p:ph type="title"/>
          </p:nvPr>
        </p:nvSpPr>
        <p:spPr>
          <a:xfrm>
            <a:off x="467544" y="260648"/>
            <a:ext cx="8208912" cy="1584176"/>
          </a:xfrm>
        </p:spPr>
        <p:txBody>
          <a:bodyPr>
            <a:noAutofit/>
          </a:bodyPr>
          <a:lstStyle/>
          <a:p>
            <a:r>
              <a:rPr lang="ru-RU" sz="2400" dirty="0"/>
              <a:t>Цель проекта: создать условия для благоприятной адаптации детей </a:t>
            </a:r>
            <a:r>
              <a:rPr lang="ru-RU" sz="2400" dirty="0" smtClean="0"/>
              <a:t> в ДОО и </a:t>
            </a:r>
            <a:r>
              <a:rPr lang="ru-RU" sz="2400" dirty="0"/>
              <a:t>реализации задач основной общеобразовательной программы дошкольного образования через театрализованную деятельность.</a:t>
            </a:r>
          </a:p>
        </p:txBody>
      </p:sp>
    </p:spTree>
    <p:extLst>
      <p:ext uri="{BB962C8B-B14F-4D97-AF65-F5344CB8AC3E}">
        <p14:creationId xmlns:p14="http://schemas.microsoft.com/office/powerpoint/2010/main" val="567389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3" y="1628800"/>
            <a:ext cx="7740848" cy="4752528"/>
          </a:xfrm>
        </p:spPr>
        <p:txBody>
          <a:bodyPr>
            <a:normAutofit fontScale="92500" lnSpcReduction="10000"/>
          </a:bodyPr>
          <a:lstStyle/>
          <a:p>
            <a:pPr marL="0" indent="0">
              <a:buNone/>
            </a:pPr>
            <a:r>
              <a:rPr lang="ru-RU" dirty="0"/>
              <a:t>•	кукольный  театр: «Колобок», «Репка», «Курочка </a:t>
            </a:r>
            <a:r>
              <a:rPr lang="ru-RU" dirty="0" smtClean="0"/>
              <a:t>   Ряба</a:t>
            </a:r>
            <a:r>
              <a:rPr lang="ru-RU" dirty="0"/>
              <a:t>», «Теремок</a:t>
            </a:r>
            <a:r>
              <a:rPr lang="ru-RU" dirty="0" smtClean="0"/>
              <a:t>»</a:t>
            </a:r>
            <a:endParaRPr lang="ru-RU" dirty="0"/>
          </a:p>
          <a:p>
            <a:pPr marL="0" indent="0">
              <a:buNone/>
            </a:pPr>
            <a:r>
              <a:rPr lang="ru-RU" dirty="0"/>
              <a:t>•	настольные театры: «Колобок», «</a:t>
            </a:r>
            <a:r>
              <a:rPr lang="ru-RU" dirty="0" smtClean="0"/>
              <a:t>Волк </a:t>
            </a:r>
            <a:r>
              <a:rPr lang="ru-RU" dirty="0"/>
              <a:t>и семеро козлят</a:t>
            </a:r>
            <a:r>
              <a:rPr lang="ru-RU" dirty="0" smtClean="0"/>
              <a:t>»</a:t>
            </a:r>
            <a:endParaRPr lang="ru-RU" dirty="0"/>
          </a:p>
          <a:p>
            <a:pPr marL="0" indent="0">
              <a:buNone/>
            </a:pPr>
            <a:r>
              <a:rPr lang="ru-RU" dirty="0"/>
              <a:t>•	театр на магнитах: «Репка», «Курочка Ряба</a:t>
            </a:r>
            <a:r>
              <a:rPr lang="ru-RU" dirty="0" smtClean="0"/>
              <a:t>»</a:t>
            </a:r>
            <a:endParaRPr lang="ru-RU" dirty="0"/>
          </a:p>
          <a:p>
            <a:pPr marL="0" indent="0">
              <a:buNone/>
            </a:pPr>
            <a:r>
              <a:rPr lang="ru-RU" dirty="0"/>
              <a:t>•	пальчиковый театр: «Курочка Ряба</a:t>
            </a:r>
            <a:r>
              <a:rPr lang="ru-RU" dirty="0" smtClean="0"/>
              <a:t>»</a:t>
            </a:r>
            <a:endParaRPr lang="ru-RU" dirty="0"/>
          </a:p>
          <a:p>
            <a:pPr marL="0" indent="0">
              <a:buNone/>
            </a:pPr>
            <a:r>
              <a:rPr lang="ru-RU" dirty="0"/>
              <a:t>•	плоскостной театр: «Теремок», «Колобок»</a:t>
            </a:r>
          </a:p>
          <a:p>
            <a:pPr marL="0" indent="0">
              <a:buNone/>
            </a:pPr>
            <a:r>
              <a:rPr lang="ru-RU" dirty="0"/>
              <a:t>•	костюмы к сказке: «Репка», «Теремок», «Заяц, лиса и петух</a:t>
            </a:r>
            <a:r>
              <a:rPr lang="ru-RU" dirty="0" smtClean="0"/>
              <a:t>»</a:t>
            </a:r>
            <a:endParaRPr lang="ru-RU" dirty="0"/>
          </a:p>
          <a:p>
            <a:pPr marL="0" indent="0">
              <a:buNone/>
            </a:pPr>
            <a:r>
              <a:rPr lang="ru-RU" dirty="0"/>
              <a:t>•	сюжетные картинки, иллюстрации к </a:t>
            </a:r>
            <a:r>
              <a:rPr lang="ru-RU" dirty="0" smtClean="0"/>
              <a:t>сказкам</a:t>
            </a:r>
            <a:endParaRPr lang="ru-RU" dirty="0"/>
          </a:p>
          <a:p>
            <a:pPr marL="0" indent="0">
              <a:buNone/>
            </a:pPr>
            <a:r>
              <a:rPr lang="ru-RU" dirty="0"/>
              <a:t>•	дидактические игры: «Мои любимые сказки», раскраски по мотивам сказок «Теремок», «Колобок», «Репка», »Курочка Ряба».</a:t>
            </a:r>
          </a:p>
        </p:txBody>
      </p:sp>
      <p:sp>
        <p:nvSpPr>
          <p:cNvPr id="3" name="Заголовок 2"/>
          <p:cNvSpPr>
            <a:spLocks noGrp="1"/>
          </p:cNvSpPr>
          <p:nvPr>
            <p:ph type="title"/>
          </p:nvPr>
        </p:nvSpPr>
        <p:spPr/>
        <p:txBody>
          <a:bodyPr/>
          <a:lstStyle/>
          <a:p>
            <a:r>
              <a:rPr lang="ru-RU" dirty="0"/>
              <a:t>Ресурсное обеспечение</a:t>
            </a:r>
          </a:p>
        </p:txBody>
      </p:sp>
    </p:spTree>
    <p:extLst>
      <p:ext uri="{BB962C8B-B14F-4D97-AF65-F5344CB8AC3E}">
        <p14:creationId xmlns:p14="http://schemas.microsoft.com/office/powerpoint/2010/main" val="1809687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412776"/>
            <a:ext cx="7408333" cy="4968552"/>
          </a:xfrm>
        </p:spPr>
        <p:txBody>
          <a:bodyPr>
            <a:normAutofit fontScale="85000" lnSpcReduction="10000"/>
          </a:bodyPr>
          <a:lstStyle/>
          <a:p>
            <a:r>
              <a:rPr lang="ru-RU" dirty="0"/>
              <a:t>	Для детей:  благоприятная адаптация к </a:t>
            </a:r>
            <a:r>
              <a:rPr lang="ru-RU" dirty="0" smtClean="0"/>
              <a:t>ДОО, </a:t>
            </a:r>
            <a:r>
              <a:rPr lang="ru-RU" dirty="0"/>
              <a:t>создание положительной эмоциональной среды общения между детьми, между детьми и </a:t>
            </a:r>
            <a:r>
              <a:rPr lang="ru-RU" dirty="0" smtClean="0"/>
              <a:t>воспитателем,  формирование </a:t>
            </a:r>
            <a:r>
              <a:rPr lang="ru-RU" dirty="0"/>
              <a:t>умений передавать характер персонажей сказок выразительностью речи, мимикой, жестами;</a:t>
            </a:r>
          </a:p>
          <a:p>
            <a:r>
              <a:rPr lang="ru-RU" dirty="0"/>
              <a:t>	Для родителей: проводимые мероприятия позволят привлечь родителей к совместным действиям по оснащению развивающей предметно – пространственной среды атрибутами театрального уголка; повысится компетентность в вопросах организации театральных игр с детьми;</a:t>
            </a:r>
          </a:p>
          <a:p>
            <a:r>
              <a:rPr lang="ru-RU" dirty="0"/>
              <a:t>	Результат – продукт: оснащение развивающей предметно – пространственной среды атрибутами для театрализованной деятельности, создание консультаций и папок – передвижек по теме проекта,  создание творческих работ по различным видам продуктивной деятельности</a:t>
            </a:r>
          </a:p>
        </p:txBody>
      </p:sp>
      <p:sp>
        <p:nvSpPr>
          <p:cNvPr id="3" name="Заголовок 2"/>
          <p:cNvSpPr>
            <a:spLocks noGrp="1"/>
          </p:cNvSpPr>
          <p:nvPr>
            <p:ph type="title"/>
          </p:nvPr>
        </p:nvSpPr>
        <p:spPr>
          <a:xfrm>
            <a:off x="457200" y="338328"/>
            <a:ext cx="8075240" cy="1146456"/>
          </a:xfrm>
        </p:spPr>
        <p:txBody>
          <a:bodyPr/>
          <a:lstStyle/>
          <a:p>
            <a:r>
              <a:rPr lang="ru-RU" dirty="0"/>
              <a:t>Ожидаемый </a:t>
            </a:r>
            <a:r>
              <a:rPr lang="ru-RU" dirty="0" smtClean="0"/>
              <a:t>результат</a:t>
            </a:r>
            <a:endParaRPr lang="ru-RU" dirty="0"/>
          </a:p>
        </p:txBody>
      </p:sp>
    </p:spTree>
    <p:extLst>
      <p:ext uri="{BB962C8B-B14F-4D97-AF65-F5344CB8AC3E}">
        <p14:creationId xmlns:p14="http://schemas.microsoft.com/office/powerpoint/2010/main" val="2800446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484784"/>
            <a:ext cx="7408333" cy="4896544"/>
          </a:xfrm>
        </p:spPr>
        <p:txBody>
          <a:bodyPr/>
          <a:lstStyle/>
          <a:p>
            <a:r>
              <a:rPr lang="ru-RU" dirty="0"/>
              <a:t>	подбор и изучение педагогической литературы; чтение русских народных сказок «Репка», «Теремок», «Колобок», «Курочка Ряба», стихотворений, </a:t>
            </a:r>
            <a:r>
              <a:rPr lang="ru-RU" dirty="0" err="1"/>
              <a:t>потешек</a:t>
            </a:r>
            <a:r>
              <a:rPr lang="ru-RU" dirty="0"/>
              <a:t>, загадок о героях </a:t>
            </a:r>
            <a:r>
              <a:rPr lang="ru-RU" dirty="0" smtClean="0"/>
              <a:t>сказок</a:t>
            </a:r>
            <a:endParaRPr lang="ru-RU" dirty="0"/>
          </a:p>
          <a:p>
            <a:r>
              <a:rPr lang="ru-RU" dirty="0"/>
              <a:t>	прослушивание звукозаписей детских сказок – «Волк и семеро козлят», «Колобок», «Репка», «Теремок», «Курочка Ряба», «Заяц, лиса и петух</a:t>
            </a:r>
            <a:r>
              <a:rPr lang="ru-RU" dirty="0" smtClean="0"/>
              <a:t>» </a:t>
            </a:r>
            <a:endParaRPr lang="ru-RU" dirty="0"/>
          </a:p>
          <a:p>
            <a:r>
              <a:rPr lang="ru-RU" dirty="0"/>
              <a:t>	посещение кукольных представлений в </a:t>
            </a:r>
            <a:r>
              <a:rPr lang="ru-RU" dirty="0" smtClean="0"/>
              <a:t>ДОУ</a:t>
            </a:r>
            <a:endParaRPr lang="ru-RU" dirty="0"/>
          </a:p>
          <a:p>
            <a:r>
              <a:rPr lang="ru-RU" dirty="0"/>
              <a:t>	рассматривание игрушек и иллюстраций к </a:t>
            </a:r>
            <a:r>
              <a:rPr lang="ru-RU" dirty="0" smtClean="0"/>
              <a:t>сказкам</a:t>
            </a:r>
            <a:endParaRPr lang="ru-RU" dirty="0"/>
          </a:p>
          <a:p>
            <a:r>
              <a:rPr lang="ru-RU" dirty="0"/>
              <a:t>	комплекс утренней гимнастики – «Курочка и цыплята», «На лесной полянке</a:t>
            </a:r>
            <a:r>
              <a:rPr lang="ru-RU" dirty="0" smtClean="0"/>
              <a:t>»</a:t>
            </a:r>
            <a:endParaRPr lang="ru-RU" dirty="0"/>
          </a:p>
        </p:txBody>
      </p:sp>
      <p:sp>
        <p:nvSpPr>
          <p:cNvPr id="3" name="Заголовок 2"/>
          <p:cNvSpPr>
            <a:spLocks noGrp="1"/>
          </p:cNvSpPr>
          <p:nvPr>
            <p:ph type="title"/>
          </p:nvPr>
        </p:nvSpPr>
        <p:spPr/>
        <p:txBody>
          <a:bodyPr/>
          <a:lstStyle/>
          <a:p>
            <a:r>
              <a:rPr lang="ru-RU" dirty="0"/>
              <a:t>Предварительная работа</a:t>
            </a:r>
          </a:p>
        </p:txBody>
      </p:sp>
    </p:spTree>
    <p:extLst>
      <p:ext uri="{BB962C8B-B14F-4D97-AF65-F5344CB8AC3E}">
        <p14:creationId xmlns:p14="http://schemas.microsoft.com/office/powerpoint/2010/main" val="3953467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060848"/>
            <a:ext cx="7408333" cy="4065315"/>
          </a:xfrm>
        </p:spPr>
        <p:txBody>
          <a:bodyPr/>
          <a:lstStyle/>
          <a:p>
            <a:pPr marL="0" indent="0">
              <a:buNone/>
            </a:pPr>
            <a:r>
              <a:rPr lang="ru-RU" dirty="0"/>
              <a:t>1.	</a:t>
            </a:r>
            <a:r>
              <a:rPr lang="ru-RU" dirty="0" smtClean="0"/>
              <a:t>Подготовительный</a:t>
            </a:r>
            <a:endParaRPr lang="ru-RU" dirty="0"/>
          </a:p>
          <a:p>
            <a:pPr marL="0" indent="0">
              <a:buNone/>
            </a:pPr>
            <a:r>
              <a:rPr lang="ru-RU" dirty="0"/>
              <a:t>2.	</a:t>
            </a:r>
            <a:r>
              <a:rPr lang="ru-RU" dirty="0" smtClean="0"/>
              <a:t>Основной</a:t>
            </a:r>
            <a:endParaRPr lang="ru-RU" dirty="0"/>
          </a:p>
          <a:p>
            <a:pPr marL="0" indent="0">
              <a:buNone/>
            </a:pPr>
            <a:r>
              <a:rPr lang="ru-RU" dirty="0"/>
              <a:t>3.	Заключительный</a:t>
            </a:r>
          </a:p>
        </p:txBody>
      </p:sp>
      <p:sp>
        <p:nvSpPr>
          <p:cNvPr id="3" name="Заголовок 2"/>
          <p:cNvSpPr>
            <a:spLocks noGrp="1"/>
          </p:cNvSpPr>
          <p:nvPr>
            <p:ph type="title"/>
          </p:nvPr>
        </p:nvSpPr>
        <p:spPr/>
        <p:txBody>
          <a:bodyPr/>
          <a:lstStyle/>
          <a:p>
            <a:r>
              <a:rPr lang="ru-RU" dirty="0"/>
              <a:t>Этапы реализации</a:t>
            </a:r>
          </a:p>
        </p:txBody>
      </p:sp>
    </p:spTree>
    <p:extLst>
      <p:ext uri="{BB962C8B-B14F-4D97-AF65-F5344CB8AC3E}">
        <p14:creationId xmlns:p14="http://schemas.microsoft.com/office/powerpoint/2010/main" val="19440706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80</TotalTime>
  <Words>999</Words>
  <Application>Microsoft Office PowerPoint</Application>
  <PresentationFormat>Экран (4:3)</PresentationFormat>
  <Paragraphs>125</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Волна</vt:lpstr>
      <vt:lpstr>                      МУНИЦИПАЛЬНОЕ  БЮДЖЕТНОЕ  ДОШКОЛЬНОЕ                           ОБРАЗОВАТЕЛЬНОЕ    УЧРЕЖДЕНИЕ                              «ДЕТСКИЙ САД    « МИШУТКА»                        МУНИЦИПАЛЬНОГО    ОБРАЗОВАНИЯ                «ГОРОД  ДЕСНОГОРСК»  СМОЛЕНСКОЙ ОБЛАСТИ</vt:lpstr>
      <vt:lpstr>Пояснительная записка</vt:lpstr>
      <vt:lpstr>Актуальность</vt:lpstr>
      <vt:lpstr>Паспорт проекта</vt:lpstr>
      <vt:lpstr>Цель проекта: создать условия для благоприятной адаптации детей  в ДОО и реализации задач основной общеобразовательной программы дошкольного образования через театрализованную деятельность.</vt:lpstr>
      <vt:lpstr>Ресурсное обеспечение</vt:lpstr>
      <vt:lpstr>Ожидаемый результат</vt:lpstr>
      <vt:lpstr>Предварительная работа</vt:lpstr>
      <vt:lpstr>Этапы реализации</vt:lpstr>
      <vt:lpstr>Подготовительный этап</vt:lpstr>
      <vt:lpstr>Основной этап</vt:lpstr>
      <vt:lpstr>Содержание работы по основному этапу проекта</vt:lpstr>
      <vt:lpstr>Презентация PowerPoint</vt:lpstr>
      <vt:lpstr>Презентация PowerPoint</vt:lpstr>
      <vt:lpstr>Взаимодействие с родителями</vt:lpstr>
      <vt:lpstr>Заключительный этап</vt:lpstr>
      <vt:lpstr>Итоговые результаты проекта</vt:lpstr>
      <vt:lpstr> Литература</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БЮДЖЕТНОЕ  ДОШКОЛЬНОЕ                           ОБРАЗОВАТЕЛЬНОЕ    УЧРЕЖДЕНИЕ                              «ДЕТСКИЙ САД    « МИШУТКА»                        МУНИЦИПАЛЬНОГО    ОБРАЗОВАНИЯ                «ГОРОД  ДЕСНОГОРСК»  СМОЛЕНСКОЙ ОБЛАСТИ</dc:title>
  <dc:creator>user</dc:creator>
  <cp:lastModifiedBy>user</cp:lastModifiedBy>
  <cp:revision>8</cp:revision>
  <dcterms:created xsi:type="dcterms:W3CDTF">2020-10-16T05:01:20Z</dcterms:created>
  <dcterms:modified xsi:type="dcterms:W3CDTF">2020-10-16T06:21:39Z</dcterms:modified>
</cp:coreProperties>
</file>