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9" r:id="rId3"/>
    <p:sldId id="280" r:id="rId4"/>
    <p:sldId id="263" r:id="rId5"/>
    <p:sldId id="261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58" r:id="rId15"/>
    <p:sldId id="262" r:id="rId16"/>
    <p:sldId id="264" r:id="rId17"/>
    <p:sldId id="265" r:id="rId18"/>
    <p:sldId id="266" r:id="rId19"/>
    <p:sldId id="268" r:id="rId20"/>
    <p:sldId id="273" r:id="rId21"/>
    <p:sldId id="281" r:id="rId22"/>
    <p:sldId id="282" r:id="rId23"/>
    <p:sldId id="272" r:id="rId24"/>
    <p:sldId id="277" r:id="rId25"/>
    <p:sldId id="274" r:id="rId26"/>
    <p:sldId id="276" r:id="rId27"/>
    <p:sldId id="275" r:id="rId28"/>
    <p:sldId id="291" r:id="rId29"/>
    <p:sldId id="278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33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4" d="100"/>
          <a:sy n="64" d="100"/>
        </p:scale>
        <p:origin x="-1530" y="-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lovelyanimals01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4941888"/>
            <a:ext cx="19145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1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817688"/>
            <a:ext cx="4824412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8" descr="school2106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162425"/>
            <a:ext cx="1811338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9" descr="lovelyanimals014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4760913"/>
            <a:ext cx="236537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10" descr="26.gi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781300"/>
            <a:ext cx="10763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11" descr="0_93dc6_762b015b_X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5805488"/>
            <a:ext cx="4427537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12" descr="0_93dc6_762b015b_X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805488"/>
            <a:ext cx="442753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3" descr="0_93dc6_762b015b_XL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5805488"/>
            <a:ext cx="4429125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14" descr="lovelyanimals087.gif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5300663"/>
            <a:ext cx="1373187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5" descr="lovelyanimals086.gif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8" y="4724400"/>
            <a:ext cx="15224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4" descr="http://allforchildren.ru/pictures/sun2/sun087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  <a:cs typeface="+mn-cs"/>
            </a:endParaRPr>
          </a:p>
        </p:txBody>
      </p:sp>
      <p:pic>
        <p:nvPicPr>
          <p:cNvPr id="13" name="Рисунок 17" descr="sun087.pn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-106363"/>
            <a:ext cx="2359025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C3CDC-2726-4DB1-AA43-483A3F402B3F}" type="datetimeFigureOut">
              <a:rPr lang="ru-RU"/>
              <a:pPr>
                <a:defRPr/>
              </a:pPr>
              <a:t>20.01.20</a:t>
            </a:fld>
            <a:endParaRPr lang="ru-RU"/>
          </a:p>
        </p:txBody>
      </p:sp>
      <p:sp>
        <p:nvSpPr>
          <p:cNvPr id="1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BCCEC3-DC88-4B60-91BF-21B3D7F9834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1670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ej1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4076700"/>
            <a:ext cx="29241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7" descr="lovelyanimals087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4763"/>
            <a:ext cx="156368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3C3BA-183A-4F7B-A0CA-71CEB97CC4F1}" type="datetimeFigureOut">
              <a:rPr lang="ru-RU"/>
              <a:pPr>
                <a:defRPr/>
              </a:pPr>
              <a:t>20.01.20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06862C-2DFE-4899-99A0-48B9EECF0CF8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5294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6" descr="ej14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975" y="3860800"/>
            <a:ext cx="23987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7" descr="lovelyanimals087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313" y="5084763"/>
            <a:ext cx="1563687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BFD38-D6B1-4E0E-86B2-993D33616D57}" type="datetimeFigureOut">
              <a:rPr lang="ru-RU"/>
              <a:pPr>
                <a:defRPr/>
              </a:pPr>
              <a:t>20.01.20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CE94A5-7760-48E7-98A8-DEB00A596A6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83812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6" descr="ej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925" y="4076700"/>
            <a:ext cx="239236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7" descr="lovelyanimals087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4763"/>
            <a:ext cx="1563688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34872E-9102-4F60-A7D1-1DC8CF667503}" type="datetimeFigureOut">
              <a:rPr lang="ru-RU"/>
              <a:pPr>
                <a:defRPr/>
              </a:pPr>
              <a:t>20.01.20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1762E9-9243-4ACB-BDAB-28874258389F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82476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5">
                <a:lumMod val="20000"/>
                <a:lumOff val="80000"/>
              </a:schemeClr>
            </a:gs>
            <a:gs pos="100000">
              <a:schemeClr val="bg1">
                <a:lumMod val="90000"/>
              </a:schemeClr>
            </a:gs>
          </a:gsLst>
          <a:path path="circle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FD8B70D-17CA-4DC6-8CA2-C6D2059314B4}" type="datetimeFigureOut">
              <a:rPr lang="ru-RU"/>
              <a:pPr>
                <a:defRPr/>
              </a:pPr>
              <a:t>20.01.20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F89"/>
                </a:solidFill>
                <a:latin typeface="Times New Roman" panose="02020603050405020304" pitchFamily="18" charset="0"/>
              </a:defRPr>
            </a:lvl1pPr>
          </a:lstStyle>
          <a:p>
            <a:fld id="{48E92989-75FA-4FF3-9EFA-B0DCF26582D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Прямоугольник 5"/>
          <p:cNvSpPr>
            <a:spLocks noChangeArrowheads="1"/>
          </p:cNvSpPr>
          <p:nvPr/>
        </p:nvSpPr>
        <p:spPr bwMode="auto">
          <a:xfrm>
            <a:off x="1403648" y="3318242"/>
            <a:ext cx="3384252" cy="105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500"/>
              </a:lnSpc>
            </a:pPr>
            <a:r>
              <a:rPr lang="ru-RU" sz="2000" dirty="0" smtClean="0"/>
              <a:t>Воспитатель1 категории </a:t>
            </a:r>
          </a:p>
          <a:p>
            <a:pPr algn="just" eaLnBrk="1" hangingPunct="1">
              <a:lnSpc>
                <a:spcPts val="2500"/>
              </a:lnSpc>
            </a:pPr>
            <a:r>
              <a:rPr lang="ru-RU" sz="2000" dirty="0" err="1" smtClean="0"/>
              <a:t>Фоменкова</a:t>
            </a:r>
            <a:r>
              <a:rPr lang="ru-RU" sz="2000" dirty="0" smtClean="0"/>
              <a:t> Е.Б.</a:t>
            </a:r>
          </a:p>
          <a:p>
            <a:pPr algn="just" eaLnBrk="1" hangingPunct="1">
              <a:lnSpc>
                <a:spcPts val="2500"/>
              </a:lnSpc>
              <a:buFont typeface="Arial" panose="020B0604020202020204" pitchFamily="34" charset="0"/>
              <a:buNone/>
            </a:pP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1520" y="260649"/>
            <a:ext cx="6606480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"Детский сад "Ласточка" 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муниципального образования "город Десногорск" Смоленской области</a:t>
            </a:r>
          </a:p>
          <a:p>
            <a:pPr algn="ctr"/>
            <a:r>
              <a:rPr lang="ru-RU" sz="2800" b="1" dirty="0" smtClean="0">
                <a:latin typeface="+mn-lt"/>
              </a:rPr>
              <a:t>Тема:</a:t>
            </a:r>
            <a:r>
              <a:rPr lang="ru-RU" sz="2800" dirty="0" smtClean="0">
                <a:latin typeface="+mn-lt"/>
              </a:rPr>
              <a:t> «Сказка как средство нравственного воспитания детей старшего дошкольного возраста</a:t>
            </a:r>
            <a:r>
              <a:rPr lang="ru-RU" sz="3200" dirty="0" smtClean="0"/>
              <a:t>»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Беседа «Что такое правда и ложь</a:t>
            </a:r>
            <a:r>
              <a:rPr lang="ru-RU" sz="2400" dirty="0" smtClean="0">
                <a:latin typeface="+mn-lt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/>
              <a:t>     Сказка «В гостях у царя»</a:t>
            </a:r>
            <a:br>
              <a:rPr lang="ru-RU" sz="2400" dirty="0" smtClean="0"/>
            </a:br>
            <a:r>
              <a:rPr lang="ru-RU" sz="2400" dirty="0" smtClean="0"/>
              <a:t>Аудио сказка «Дворец рулей»</a:t>
            </a:r>
            <a:br>
              <a:rPr lang="ru-RU" sz="2400" dirty="0" smtClean="0"/>
            </a:br>
            <a:r>
              <a:rPr lang="ru-RU" sz="2400" dirty="0" smtClean="0"/>
              <a:t>Сказка «Лиса и козел»</a:t>
            </a:r>
            <a:endParaRPr lang="ru-RU" sz="2400" dirty="0"/>
          </a:p>
        </p:txBody>
      </p:sp>
      <p:pic>
        <p:nvPicPr>
          <p:cNvPr id="9219" name="Picture 3" descr="C:\Users\Dell\Desktop\5_b44d7246013ec0bdbf78a1fcdbd103b7_14955575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2852936"/>
            <a:ext cx="5034136" cy="37630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«Что такое равнодушие и отзывчивость»</a:t>
            </a:r>
            <a:endParaRPr lang="ru-RU" sz="24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dirty="0" smtClean="0"/>
              <a:t>Сказка «Федя и Петя»</a:t>
            </a:r>
            <a:br>
              <a:rPr lang="ru-RU" sz="2400" dirty="0" smtClean="0"/>
            </a:br>
            <a:r>
              <a:rPr lang="ru-RU" sz="2400" dirty="0" smtClean="0"/>
              <a:t>Сказка «Кукушка» </a:t>
            </a:r>
            <a:br>
              <a:rPr lang="ru-RU" sz="2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42" name="Picture 2" descr="https://img-fotki.yandex.ru/get/9260/136596361.3e/0_9755b_f6aec3ec_X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2204863"/>
            <a:ext cx="3188831" cy="4197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Беседа «Что такое любовь и ласка»</a:t>
            </a:r>
            <a:endParaRPr lang="ru-RU" sz="24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dirty="0" smtClean="0"/>
              <a:t>Сказка «Добрый волшебник»</a:t>
            </a:r>
            <a:br>
              <a:rPr lang="ru-RU" sz="2400" dirty="0" smtClean="0"/>
            </a:br>
            <a:r>
              <a:rPr lang="ru-RU" sz="2400" dirty="0" smtClean="0"/>
              <a:t> Русская народная сказка «</a:t>
            </a:r>
            <a:r>
              <a:rPr lang="ru-RU" sz="2400" dirty="0" err="1" smtClean="0"/>
              <a:t>Финист</a:t>
            </a:r>
            <a:r>
              <a:rPr lang="ru-RU" sz="2400" dirty="0" smtClean="0"/>
              <a:t> — ясный сокол» </a:t>
            </a:r>
            <a:br>
              <a:rPr lang="ru-RU" sz="2400" dirty="0" smtClean="0"/>
            </a:br>
            <a:r>
              <a:rPr lang="ru-RU" sz="2400" dirty="0" smtClean="0"/>
              <a:t>Чтение сказки «Две подружки»</a:t>
            </a:r>
            <a:endParaRPr lang="ru-RU" sz="2400" dirty="0"/>
          </a:p>
        </p:txBody>
      </p:sp>
      <p:pic>
        <p:nvPicPr>
          <p:cNvPr id="8194" name="Picture 2" descr="C:\Users\Dell\Desktop\c_141_r_451_img_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3068960"/>
            <a:ext cx="5376597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400" b="1" dirty="0" smtClean="0">
                <a:latin typeface="+mn-lt"/>
              </a:rPr>
              <a:t>Беседа «Что такое терпение и терпимость»</a:t>
            </a:r>
            <a:endParaRPr lang="ru-RU" sz="24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sz="2400" dirty="0" smtClean="0"/>
              <a:t>Сказка «Трудолюбивый Пуфик»</a:t>
            </a:r>
            <a:br>
              <a:rPr lang="ru-RU" sz="2400" dirty="0" smtClean="0"/>
            </a:br>
            <a:r>
              <a:rPr lang="ru-RU" sz="2400" dirty="0" smtClean="0"/>
              <a:t>Русская народная сказка «</a:t>
            </a:r>
            <a:r>
              <a:rPr lang="ru-RU" sz="2400" dirty="0" err="1" smtClean="0"/>
              <a:t>Хаврошечка</a:t>
            </a:r>
            <a:r>
              <a:rPr lang="ru-RU" sz="2400" dirty="0" smtClean="0"/>
              <a:t>» (Пословица: </a:t>
            </a:r>
            <a:br>
              <a:rPr lang="ru-RU" sz="2400" dirty="0" smtClean="0"/>
            </a:br>
            <a:r>
              <a:rPr lang="ru-RU" sz="2400" dirty="0" smtClean="0"/>
              <a:t>«Терпение и труд все перетрут») </a:t>
            </a:r>
            <a:br>
              <a:rPr lang="ru-RU" sz="2400" dirty="0" smtClean="0"/>
            </a:br>
            <a:r>
              <a:rPr lang="ru-RU" sz="2400" dirty="0" smtClean="0"/>
              <a:t>Сказка о двух братьях и сильной воле.(</a:t>
            </a:r>
            <a:r>
              <a:rPr lang="ru-RU" sz="2400" dirty="0" err="1" smtClean="0"/>
              <a:t>О.Хухлаева</a:t>
            </a:r>
            <a:r>
              <a:rPr lang="ru-RU" sz="2400" dirty="0" smtClean="0"/>
              <a:t>)</a:t>
            </a:r>
            <a:endParaRPr lang="ru-RU" sz="2400" dirty="0"/>
          </a:p>
        </p:txBody>
      </p:sp>
      <p:pic>
        <p:nvPicPr>
          <p:cNvPr id="6146" name="Picture 2" descr="C:\Users\Dell\Desktop\hello_html_1b42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2636912"/>
            <a:ext cx="5793160" cy="40054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260649"/>
            <a:ext cx="62464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atin typeface="+mn-lt"/>
              </a:rPr>
              <a:t>Классификация русских народных сказок: </a:t>
            </a:r>
            <a:endParaRPr lang="ru-RU" sz="2400" b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1412777"/>
            <a:ext cx="61744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+mn-lt"/>
              </a:rPr>
              <a:t>Сказки о животных.</a:t>
            </a:r>
          </a:p>
          <a:p>
            <a:r>
              <a:rPr lang="ru-RU" sz="2800" dirty="0" smtClean="0">
                <a:latin typeface="+mn-lt"/>
              </a:rPr>
              <a:t> Волшебные сказки. </a:t>
            </a:r>
          </a:p>
          <a:p>
            <a:r>
              <a:rPr lang="ru-RU" sz="2800" dirty="0" smtClean="0">
                <a:latin typeface="+mn-lt"/>
              </a:rPr>
              <a:t>Бытовые сказки </a:t>
            </a:r>
            <a:endParaRPr lang="ru-RU" sz="2800" dirty="0">
              <a:latin typeface="+mn-lt"/>
            </a:endParaRPr>
          </a:p>
        </p:txBody>
      </p:sp>
      <p:pic>
        <p:nvPicPr>
          <p:cNvPr id="1026" name="Picture 2" descr="C:\Users\Dell\Desktop\ea3662debf38b71bdcbc381624bb158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52736"/>
            <a:ext cx="3955939" cy="2637292"/>
          </a:xfrm>
          <a:prstGeom prst="rect">
            <a:avLst/>
          </a:prstGeom>
          <a:noFill/>
        </p:spPr>
      </p:pic>
      <p:pic>
        <p:nvPicPr>
          <p:cNvPr id="1027" name="Picture 3" descr="C:\Users\Dell\Desktop\29813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717032"/>
            <a:ext cx="3916754" cy="28083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ru-RU" sz="2400" b="1" dirty="0" smtClean="0">
                <a:latin typeface="+mn-lt"/>
              </a:rPr>
              <a:t>Сказки о животных</a:t>
            </a:r>
            <a:endParaRPr lang="ru-RU" sz="2400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20688"/>
            <a:ext cx="40324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Здесь действуют рыбы, звери, птицы ,они разговаривают друг с другом, объявляют друг другу войну, мирятся. «Мужик и медведь», «Лиса и журавль», «Кот, петух и лиса» и др. </a:t>
            </a:r>
            <a:endParaRPr lang="ru-RU" sz="2400" dirty="0">
              <a:latin typeface="+mn-lt"/>
            </a:endParaRPr>
          </a:p>
        </p:txBody>
      </p:sp>
      <p:pic>
        <p:nvPicPr>
          <p:cNvPr id="2050" name="Picture 2" descr="C:\Users\Dell\Desktop\1530a3702b43cb806781f369212d350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692696"/>
            <a:ext cx="3766573" cy="2448272"/>
          </a:xfrm>
          <a:prstGeom prst="rect">
            <a:avLst/>
          </a:prstGeom>
          <a:noFill/>
        </p:spPr>
      </p:pic>
      <p:pic>
        <p:nvPicPr>
          <p:cNvPr id="2051" name="Picture 3" descr="C:\Users\Dell\Desktop\kot_lisa_i_petukhk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3212976"/>
            <a:ext cx="3358829" cy="2448272"/>
          </a:xfrm>
          <a:prstGeom prst="rect">
            <a:avLst/>
          </a:prstGeom>
          <a:noFill/>
        </p:spPr>
      </p:pic>
      <p:pic>
        <p:nvPicPr>
          <p:cNvPr id="2053" name="Picture 5" descr="https://yandex.ru/images/_crpd/CSfM10757/d5db79hy/fj_piyksuM_U1uNg29aSi9jAZHPaG_0dymc094I4v-bSu0QOZlMPb4B1T8yTB4XbpiffsNegCeMIlOK5mnitgz5K6ZrMDfg6AEfmAE4T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284984"/>
            <a:ext cx="3284345" cy="23762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5302963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Волшебные сказки </a:t>
            </a:r>
            <a:endParaRPr lang="ru-RU" sz="2400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5576" y="1124744"/>
            <a:ext cx="7992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В основе лежит чудесный, фантастический, неограниченный мир. «Снегурочка», «Царевна-лягушка», «Аленький цветочек»и т.д.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1266" name="Picture 2" descr="https://pedportal.net/attachments/001/447/803/1447803.jpg?1456355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7824" y="4149080"/>
            <a:ext cx="3360373" cy="2520280"/>
          </a:xfrm>
          <a:prstGeom prst="rect">
            <a:avLst/>
          </a:prstGeom>
          <a:noFill/>
        </p:spPr>
      </p:pic>
      <p:pic>
        <p:nvPicPr>
          <p:cNvPr id="11268" name="Picture 4" descr="https://im0-tub-ru.yandex.net/i?id=4dac3a14210281ee677e71399260beb1&amp;n=13&amp;exp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916832"/>
            <a:ext cx="3480048" cy="2520280"/>
          </a:xfrm>
          <a:prstGeom prst="rect">
            <a:avLst/>
          </a:prstGeom>
          <a:noFill/>
        </p:spPr>
      </p:pic>
      <p:pic>
        <p:nvPicPr>
          <p:cNvPr id="11270" name="Picture 6" descr="https://xn--80abdyagbec8aaxhj3g.xn--p1ai/upload/medialibrary/799/7992dfdcae64de961e9b816f80be3c3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04864"/>
            <a:ext cx="2745814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2400" b="1" dirty="0" smtClean="0">
                <a:latin typeface="+mn-lt"/>
              </a:rPr>
              <a:t>Бытовые сказки </a:t>
            </a:r>
            <a:endParaRPr lang="ru-RU" sz="2400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692696"/>
            <a:ext cx="61744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Воспроизведение обыденной жизни. Порядочность и честность противостоят жадности и злобе. «Про мужика-бедняка», «Ленивая жена», «Каша из топора» и т.д. </a:t>
            </a:r>
            <a:endParaRPr lang="ru-RU" sz="2400" dirty="0">
              <a:latin typeface="+mn-lt"/>
            </a:endParaRPr>
          </a:p>
        </p:txBody>
      </p:sp>
      <p:pic>
        <p:nvPicPr>
          <p:cNvPr id="10242" name="Picture 2" descr="https://elhistoria.ru/wp-content/uploads/2019/08/d8fd8f-skazka_25d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204864"/>
            <a:ext cx="2643344" cy="2304256"/>
          </a:xfrm>
          <a:prstGeom prst="rect">
            <a:avLst/>
          </a:prstGeom>
          <a:noFill/>
        </p:spPr>
      </p:pic>
      <p:pic>
        <p:nvPicPr>
          <p:cNvPr id="10244" name="Picture 4" descr="http://rasskajem.ru/wp-content/uploads/2012/11/Lenivaya-Arina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2204864"/>
            <a:ext cx="2983791" cy="2160240"/>
          </a:xfrm>
          <a:prstGeom prst="rect">
            <a:avLst/>
          </a:prstGeom>
          <a:noFill/>
        </p:spPr>
      </p:pic>
      <p:pic>
        <p:nvPicPr>
          <p:cNvPr id="10246" name="Picture 6" descr="https://rebenokvteme.ru/wp-content/uploads/2019/03/Muzhik-i-Vodyanoj-basnya-Tolst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365104"/>
            <a:ext cx="3168351" cy="21602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Методы ознакомления детей со сказкой.</a:t>
            </a:r>
            <a:endParaRPr lang="ru-RU" sz="2400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28800"/>
            <a:ext cx="65527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Чтение воспитателя.</a:t>
            </a:r>
          </a:p>
          <a:p>
            <a:r>
              <a:rPr lang="ru-RU" sz="2400" dirty="0" smtClean="0">
                <a:latin typeface="+mn-lt"/>
              </a:rPr>
              <a:t> Рассказывание.</a:t>
            </a:r>
          </a:p>
          <a:p>
            <a:r>
              <a:rPr lang="ru-RU" sz="2400" dirty="0" smtClean="0">
                <a:latin typeface="+mn-lt"/>
              </a:rPr>
              <a:t> Дидактические игры и </a:t>
            </a:r>
          </a:p>
          <a:p>
            <a:r>
              <a:rPr lang="ru-RU" sz="2400" dirty="0" smtClean="0">
                <a:latin typeface="+mn-lt"/>
              </a:rPr>
              <a:t>литературные викторины </a:t>
            </a:r>
            <a:endParaRPr lang="ru-RU" sz="24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484784"/>
            <a:ext cx="339551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Приемы формирования восприятия сказки </a:t>
            </a:r>
            <a:endParaRPr lang="ru-RU" sz="2400" b="1" dirty="0">
              <a:latin typeface="+mn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96753"/>
            <a:ext cx="78488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+mn-lt"/>
              </a:rPr>
              <a:t>Выразительность чтения. Повторность чтения.</a:t>
            </a:r>
          </a:p>
          <a:p>
            <a:r>
              <a:rPr lang="ru-RU" sz="2400" dirty="0" smtClean="0">
                <a:latin typeface="+mn-lt"/>
              </a:rPr>
              <a:t> Драматизация    Рассматривание иллюстраций </a:t>
            </a:r>
            <a:endParaRPr lang="ru-RU" sz="2400" dirty="0">
              <a:latin typeface="+mn-lt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348880"/>
            <a:ext cx="4248472" cy="375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Актуальность</a:t>
            </a:r>
            <a:endParaRPr lang="ru-RU" sz="24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/>
              <a:t>     Актуальность моего педагогического обусловлена тем, что вопрос нравственного развития, воспитания, совершенствования подрастающего поколения волновал общество всегда. Одной из наиболее актуальных проблем современной дошкольной педагогики является нравственное воспитание детей. Особенно в современное время, когда жестокость и насилие становятся неразрешимой проблемой. Часть дошкольников сражена социальным инфантилизмом, скептицизмом, нежеланием в активном участии в общественно-значимых делах.</a:t>
            </a:r>
            <a:endParaRPr lang="ru-RU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Дидактическая игра </a:t>
            </a:r>
            <a:br>
              <a:rPr lang="ru-RU" sz="2400" b="1" dirty="0" smtClean="0">
                <a:latin typeface="+mn-lt"/>
              </a:rPr>
            </a:br>
            <a:r>
              <a:rPr lang="ru-RU" sz="2400" b="1" dirty="0" smtClean="0">
                <a:latin typeface="+mn-lt"/>
              </a:rPr>
              <a:t>«Собери сказку» </a:t>
            </a:r>
            <a:endParaRPr lang="ru-RU" sz="2400" b="1" dirty="0">
              <a:latin typeface="+mn-lt"/>
            </a:endParaRPr>
          </a:p>
        </p:txBody>
      </p:sp>
      <p:pic>
        <p:nvPicPr>
          <p:cNvPr id="1026" name="Picture 2" descr="C:\Users\Dell\Desktop\IMG_3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556792"/>
            <a:ext cx="3168352" cy="2376264"/>
          </a:xfrm>
          <a:prstGeom prst="rect">
            <a:avLst/>
          </a:prstGeom>
          <a:noFill/>
        </p:spPr>
      </p:pic>
      <p:pic>
        <p:nvPicPr>
          <p:cNvPr id="4" name="Picture 2" descr="C:\Users\Dell\Desktop\IMG_3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484784"/>
            <a:ext cx="3264363" cy="2448272"/>
          </a:xfrm>
          <a:prstGeom prst="rect">
            <a:avLst/>
          </a:prstGeom>
          <a:noFill/>
        </p:spPr>
      </p:pic>
      <p:pic>
        <p:nvPicPr>
          <p:cNvPr id="6" name="Picture 4" descr="C:\Users\Dell\Desktop\IMG_30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4077072"/>
            <a:ext cx="3432381" cy="25742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Конкурс рисунков по сказкам</a:t>
            </a:r>
            <a:endParaRPr lang="ru-RU" sz="2400" b="1" dirty="0">
              <a:latin typeface="+mn-lt"/>
            </a:endParaRPr>
          </a:p>
        </p:txBody>
      </p:sp>
      <p:pic>
        <p:nvPicPr>
          <p:cNvPr id="2053" name="Picture 5" descr="C:\Users\Dell\Desktop\IMG_3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26762" y="1983079"/>
            <a:ext cx="3026251" cy="2269688"/>
          </a:xfrm>
          <a:prstGeom prst="rect">
            <a:avLst/>
          </a:prstGeom>
          <a:noFill/>
        </p:spPr>
      </p:pic>
      <p:pic>
        <p:nvPicPr>
          <p:cNvPr id="7" name="Picture 2" descr="C:\Users\Dell\Desktop\IMG_30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2123249" y="3141447"/>
            <a:ext cx="3460214" cy="2595161"/>
          </a:xfrm>
          <a:prstGeom prst="rect">
            <a:avLst/>
          </a:prstGeom>
          <a:noFill/>
        </p:spPr>
      </p:pic>
      <p:pic>
        <p:nvPicPr>
          <p:cNvPr id="8" name="Picture 3" descr="C:\Users\Dell\Desktop\IMG_301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4881575" y="2039305"/>
            <a:ext cx="3284035" cy="2463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4" descr="C:\Users\Dell\Desktop\IMG_3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-180528" y="1916832"/>
            <a:ext cx="4032450" cy="3024338"/>
          </a:xfrm>
          <a:prstGeom prst="rect">
            <a:avLst/>
          </a:prstGeom>
          <a:noFill/>
        </p:spPr>
      </p:pic>
      <p:pic>
        <p:nvPicPr>
          <p:cNvPr id="7" name="Picture 2" descr="C:\Users\Dell\Desktop\IMG_3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46648" y="1916832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Сказки требующие анализа, осмысления и рассуждения детей.</a:t>
            </a:r>
            <a:endParaRPr lang="ru-RU" sz="2400" b="1" dirty="0">
              <a:latin typeface="+mn-lt"/>
            </a:endParaRPr>
          </a:p>
        </p:txBody>
      </p:sp>
      <p:pic>
        <p:nvPicPr>
          <p:cNvPr id="3" name="Picture 2" descr="C:\Users\Dell\Desktop\IMG_20181026_1616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12776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«Забавные картинки для детей»</a:t>
            </a:r>
            <a:endParaRPr lang="ru-RU" sz="2400" b="1" dirty="0">
              <a:latin typeface="+mn-lt"/>
            </a:endParaRPr>
          </a:p>
        </p:txBody>
      </p:sp>
      <p:pic>
        <p:nvPicPr>
          <p:cNvPr id="3" name="Picture 2" descr="C:\Users\Dell\Desktop\IMG_20181022_1601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24744"/>
          </a:xfrm>
        </p:spPr>
        <p:txBody>
          <a:bodyPr/>
          <a:lstStyle/>
          <a:p>
            <a:r>
              <a:rPr lang="ru-RU" sz="2400" b="1" dirty="0" smtClean="0">
                <a:latin typeface="+mn-lt"/>
              </a:rPr>
              <a:t>Дети с родителями участвовали в оформлении Выставки «Моя любимая сказка</a:t>
            </a:r>
            <a:r>
              <a:rPr lang="ru-RU" sz="2400" dirty="0" smtClean="0">
                <a:latin typeface="+mn-lt"/>
              </a:rPr>
              <a:t>».</a:t>
            </a:r>
            <a:endParaRPr lang="ru-RU" sz="2400" dirty="0">
              <a:latin typeface="+mn-lt"/>
            </a:endParaRPr>
          </a:p>
        </p:txBody>
      </p:sp>
      <p:pic>
        <p:nvPicPr>
          <p:cNvPr id="3" name="Picture 2" descr="C:\Users\Dell\Desktop\IMG_20181022_1549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268760"/>
            <a:ext cx="597666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Домашним заданием для детей и родителей было нарисовать любимые сказки.</a:t>
            </a:r>
            <a:endParaRPr lang="ru-RU" sz="2400" b="1" dirty="0"/>
          </a:p>
        </p:txBody>
      </p:sp>
      <p:pic>
        <p:nvPicPr>
          <p:cNvPr id="3" name="Picture 2" descr="C:\Users\Dell\Desktop\IMG_20180716_1135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484784"/>
            <a:ext cx="6048672" cy="42093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Работа с родителями Акция «Ребёнок и книга» Информация в уголке «Сказочные загадки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dirty="0"/>
          </a:p>
        </p:txBody>
      </p:sp>
      <p:pic>
        <p:nvPicPr>
          <p:cNvPr id="3" name="Picture 2" descr="C:\Users\Dell\Desktop\IMG_20181022_1555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248472" cy="3186354"/>
          </a:xfrm>
          <a:prstGeom prst="rect">
            <a:avLst/>
          </a:prstGeom>
          <a:noFill/>
        </p:spPr>
      </p:pic>
      <p:pic>
        <p:nvPicPr>
          <p:cNvPr id="4" name="Picture 2" descr="C:\Users\Dell\Desktop\IMG_20181022_1555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052736"/>
            <a:ext cx="4176464" cy="29757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Экскурсия в библиотеку </a:t>
            </a:r>
            <a:endParaRPr lang="ru-RU" dirty="0"/>
          </a:p>
        </p:txBody>
      </p:sp>
      <p:pic>
        <p:nvPicPr>
          <p:cNvPr id="2050" name="Picture 2" descr="C:\Users\Dell\Desktop\14151829605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3360373" cy="2520280"/>
          </a:xfrm>
          <a:prstGeom prst="rect">
            <a:avLst/>
          </a:prstGeom>
          <a:noFill/>
        </p:spPr>
      </p:pic>
      <p:pic>
        <p:nvPicPr>
          <p:cNvPr id="4" name="Picture 2" descr="C:\Users\Dell\Desktop\1415186541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4077072"/>
            <a:ext cx="3048000" cy="228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>Список </a:t>
            </a:r>
            <a:r>
              <a:rPr lang="ru-RU" sz="1600" b="1" dirty="0" smtClean="0"/>
              <a:t>использованных источников.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err="1" smtClean="0"/>
              <a:t>Гриценко</a:t>
            </a:r>
            <a:r>
              <a:rPr lang="ru-RU" sz="1600" dirty="0" smtClean="0"/>
              <a:t> З. А. Пришли мне чтения доброго. – М.: Просвещение, 2001. – 144с.</a:t>
            </a:r>
            <a:br>
              <a:rPr lang="ru-RU" sz="1600" dirty="0" smtClean="0"/>
            </a:br>
            <a:r>
              <a:rPr lang="ru-RU" sz="1600" dirty="0" smtClean="0"/>
              <a:t>Детство. Примерная основная общеобразовательная программа дошкольного образования / Т. И. Бабаева, А. Г. Гогоберидзе, З. А. Михайлова и др. – СПб. : ООО «ИЗДАТЕЛЬСТВО ДЕТСТВО-ПРЕСС», 2011. – 528 с.</a:t>
            </a:r>
            <a:br>
              <a:rPr lang="ru-RU" sz="1600" dirty="0" smtClean="0"/>
            </a:br>
            <a:r>
              <a:rPr lang="ru-RU" sz="1600" dirty="0" smtClean="0"/>
              <a:t>Дошкольное учреждение и семья – единое пространство детского развития: Методическое руководство для работников дошкольных образовательных учреждений. / Т. Н. </a:t>
            </a:r>
            <a:r>
              <a:rPr lang="ru-RU" sz="1600" dirty="0" err="1" smtClean="0"/>
              <a:t>Доронова</a:t>
            </a:r>
            <a:r>
              <a:rPr lang="ru-RU" sz="1600" dirty="0" smtClean="0"/>
              <a:t>, Е. В. Соловьёва, А. Е. </a:t>
            </a:r>
            <a:r>
              <a:rPr lang="ru-RU" sz="1600" dirty="0" err="1" smtClean="0"/>
              <a:t>Жичкина</a:t>
            </a:r>
            <a:r>
              <a:rPr lang="ru-RU" sz="1600" dirty="0" smtClean="0"/>
              <a:t>, С. И. </a:t>
            </a:r>
            <a:r>
              <a:rPr lang="ru-RU" sz="1600" dirty="0" err="1" smtClean="0"/>
              <a:t>Мусиенко</a:t>
            </a:r>
            <a:r>
              <a:rPr lang="ru-RU" sz="1600" dirty="0" smtClean="0"/>
              <a:t>. – М.: </a:t>
            </a:r>
            <a:r>
              <a:rPr lang="ru-RU" sz="1600" dirty="0" err="1" smtClean="0"/>
              <a:t>Линка-Пресс</a:t>
            </a:r>
            <a:r>
              <a:rPr lang="ru-RU" sz="1600" dirty="0" smtClean="0"/>
              <a:t>, 2001. – 224с.</a:t>
            </a:r>
            <a:br>
              <a:rPr lang="ru-RU" sz="1600" dirty="0" smtClean="0"/>
            </a:br>
            <a:r>
              <a:rPr lang="ru-RU" sz="1600" dirty="0" smtClean="0"/>
              <a:t>Дунаева Н. О значении художественной литературы в формировании личности ребёнка. // Дошкольное воспитание – 2007, № 6, с.35 – 40.</a:t>
            </a:r>
            <a:br>
              <a:rPr lang="ru-RU" sz="1600" dirty="0" smtClean="0"/>
            </a:br>
            <a:r>
              <a:rPr lang="ru-RU" sz="1600" dirty="0" smtClean="0"/>
              <a:t>Зимина И. Народная сказка в системе воспитания дошкольников. // Дошкольное воспитание – 2005, № 5, с.28</a:t>
            </a:r>
            <a:br>
              <a:rPr lang="ru-RU" sz="1600" dirty="0" smtClean="0"/>
            </a:br>
            <a:r>
              <a:rPr lang="ru-RU" sz="1600" dirty="0" err="1" smtClean="0"/>
              <a:t>Фесюкова</a:t>
            </a:r>
            <a:r>
              <a:rPr lang="ru-RU" sz="1600" dirty="0" smtClean="0"/>
              <a:t> Л. Б. Воспитание сказкой. – М.: Просвещение, 1997. – 458с.</a:t>
            </a:r>
            <a:br>
              <a:rPr lang="ru-RU" sz="1600" dirty="0" smtClean="0"/>
            </a:br>
            <a:r>
              <a:rPr lang="ru-RU" sz="1600" dirty="0" smtClean="0"/>
              <a:t>Ярыгина А. Увлечь книгой. // Дошкольное воспитание – 2007, № 5, с. </a:t>
            </a:r>
            <a:r>
              <a:rPr lang="ru-RU" sz="1600" dirty="0" smtClean="0"/>
              <a:t>41-50</a:t>
            </a:r>
            <a:endParaRPr lang="ru-RU" sz="16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Цель</a:t>
            </a:r>
            <a:r>
              <a:rPr lang="ru-RU" sz="2400" dirty="0" smtClean="0">
                <a:latin typeface="+mn-lt"/>
              </a:rPr>
              <a:t> : создание педагогических условий для нравственного воспитания дошкольников посредством сказок.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/>
              <a:t>     </a:t>
            </a:r>
            <a:r>
              <a:rPr lang="ru-RU" sz="2400" b="1" dirty="0" smtClean="0"/>
              <a:t>Задачи:</a:t>
            </a:r>
          </a:p>
          <a:p>
            <a:pPr>
              <a:buNone/>
            </a:pPr>
            <a:r>
              <a:rPr lang="ru-RU" sz="2400" dirty="0" smtClean="0"/>
              <a:t>    1. Изучить и проанализировать психолого-педагогическую литературу;</a:t>
            </a:r>
          </a:p>
          <a:p>
            <a:pPr>
              <a:buNone/>
            </a:pPr>
            <a:r>
              <a:rPr lang="ru-RU" sz="2400" dirty="0" smtClean="0"/>
              <a:t>    2. Выявить влияние сказки на нравственное воспитание дошкольников;</a:t>
            </a:r>
          </a:p>
          <a:p>
            <a:pPr>
              <a:buNone/>
            </a:pPr>
            <a:r>
              <a:rPr lang="ru-RU" sz="2400" dirty="0" smtClean="0"/>
              <a:t>     3. Разработать и апробировать систему мероприятий по нравственному воспитанию детей старшего дошкольного возраста посредством сказок.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12168"/>
          </a:xfrm>
        </p:spPr>
        <p:txBody>
          <a:bodyPr/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Сказка - средство эмоционально - волевого развития и духовно-нравственного воспитания дошкольников.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Сказка является одним из самых доступных средств для духовно - нравственного развития ребенка, которое во все времена использовали и педагоги, и родители. Влияние сказок на духовно - нравственное развитие детей дошкольного возраста заключается в том, что в процессе дифференцирования представлений о добре и зле происходит формирование гуманных чувств и социальных эмоций и осуществляется последовательный переход от психофизиологического уровня их развития к социальному, что обеспечивает коррекцию отклонений в поведении ребенка.</a:t>
            </a:r>
          </a:p>
          <a:p>
            <a:endParaRPr lang="ru-RU" sz="1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"Сказка- учит, сказка лечит, сказка помогает жить!" </a:t>
            </a:r>
            <a:endParaRPr lang="ru-RU" sz="2400" b="1" dirty="0">
              <a:latin typeface="+mn-lt"/>
            </a:endParaRPr>
          </a:p>
        </p:txBody>
      </p:sp>
      <p:pic>
        <p:nvPicPr>
          <p:cNvPr id="4" name="Содержимое 3" descr="C:\Users\Dell\Desktop\hello_html_6a1b5abe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6250624" cy="36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092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Беседа «Что такое доброта</a:t>
            </a:r>
            <a:r>
              <a:rPr lang="ru-RU" sz="2400" dirty="0" smtClean="0">
                <a:latin typeface="+mn-lt"/>
              </a:rPr>
              <a:t>»</a:t>
            </a:r>
            <a:endParaRPr lang="ru-RU" sz="2400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dirty="0" smtClean="0"/>
              <a:t>Сказка «Кто помог Сереже»</a:t>
            </a:r>
            <a:br>
              <a:rPr lang="ru-RU" sz="2400" dirty="0" smtClean="0"/>
            </a:br>
            <a:r>
              <a:rPr lang="ru-RU" sz="2400" dirty="0" smtClean="0"/>
              <a:t>Русская народная сказка Царевна-лягушка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5122" name="Picture 2" descr="C:\Users\Dell\Desktop\48903_orig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1515" y="2838450"/>
            <a:ext cx="5889505" cy="30388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Беседа «Что такое гостеприимство»</a:t>
            </a:r>
            <a:endParaRPr lang="ru-RU" sz="24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dirty="0" smtClean="0"/>
              <a:t>Сказка «Гостеприимная Клава»</a:t>
            </a:r>
            <a:br>
              <a:rPr lang="ru-RU" sz="2400" dirty="0" smtClean="0"/>
            </a:br>
            <a:r>
              <a:rPr lang="ru-RU" sz="2400" dirty="0" smtClean="0"/>
              <a:t>Инсценировка сказки «Лиса и журавль»</a:t>
            </a:r>
            <a:endParaRPr lang="ru-RU" sz="2400" dirty="0"/>
          </a:p>
        </p:txBody>
      </p:sp>
      <p:pic>
        <p:nvPicPr>
          <p:cNvPr id="7171" name="Picture 3" descr="C:\Users\Dell\Desktop\img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36912"/>
            <a:ext cx="5004048" cy="37530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b="1" dirty="0" smtClean="0">
                <a:latin typeface="+mn-lt"/>
              </a:rPr>
              <a:t>Беседа «Что такое милосердие</a:t>
            </a:r>
            <a:r>
              <a:rPr lang="ru-RU" sz="2400" dirty="0" smtClean="0">
                <a:latin typeface="+mn-lt"/>
              </a:rPr>
              <a:t>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dirty="0" smtClean="0"/>
              <a:t>Сказка «Феи милосердии»</a:t>
            </a:r>
            <a:br>
              <a:rPr lang="ru-RU" sz="2400" dirty="0" smtClean="0"/>
            </a:br>
            <a:r>
              <a:rPr lang="ru-RU" sz="2400" dirty="0" smtClean="0"/>
              <a:t>Сказка: «Цветик – </a:t>
            </a:r>
            <a:r>
              <a:rPr lang="ru-RU" sz="2400" dirty="0" err="1" smtClean="0"/>
              <a:t>семицветик</a:t>
            </a:r>
            <a:r>
              <a:rPr lang="ru-RU" sz="2400" dirty="0" smtClean="0"/>
              <a:t>» </a:t>
            </a:r>
            <a:endParaRPr lang="ru-RU" sz="2400" dirty="0"/>
          </a:p>
        </p:txBody>
      </p:sp>
      <p:pic>
        <p:nvPicPr>
          <p:cNvPr id="12290" name="Picture 2" descr="https://vverh-dm.ru/image/catalog/2017/8-avgust/18.08.2017_multfilmy/0a7c2b0139e172b00c568442519d6bc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2708920"/>
            <a:ext cx="5057800" cy="37090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400" b="1" dirty="0" smtClean="0">
                <a:latin typeface="+mn-lt"/>
              </a:rPr>
              <a:t>Беседа «Что такое верность»</a:t>
            </a:r>
            <a:endParaRPr lang="ru-RU" sz="2400" b="1" dirty="0"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/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sz="2400" dirty="0" smtClean="0"/>
              <a:t>Сказка «Кнопка»</a:t>
            </a:r>
            <a:br>
              <a:rPr lang="ru-RU" sz="2400" dirty="0" smtClean="0"/>
            </a:br>
            <a:r>
              <a:rPr lang="ru-RU" sz="2400" dirty="0" smtClean="0"/>
              <a:t>Сказка В. Осеевой «Добрая хозяюшка» </a:t>
            </a:r>
            <a:br>
              <a:rPr lang="ru-RU" sz="2400" dirty="0" smtClean="0"/>
            </a:br>
            <a:r>
              <a:rPr lang="ru-RU" sz="2400" dirty="0" smtClean="0"/>
              <a:t>Сказка </a:t>
            </a:r>
            <a:r>
              <a:rPr lang="ru-RU" sz="2400" dirty="0" err="1" smtClean="0"/>
              <a:t>Хухлаевой</a:t>
            </a:r>
            <a:r>
              <a:rPr lang="ru-RU" sz="2400" dirty="0" smtClean="0"/>
              <a:t> «Особенное растение»</a:t>
            </a:r>
            <a:endParaRPr lang="ru-RU" sz="2400" dirty="0"/>
          </a:p>
        </p:txBody>
      </p:sp>
      <p:pic>
        <p:nvPicPr>
          <p:cNvPr id="11266" name="Picture 2" descr="Добрая хозяюшка - Осеева В.А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636912"/>
            <a:ext cx="3981450" cy="3543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УНИВЕРСАЛЬНЫЙ ЕЖИКИ">
  <a:themeElements>
    <a:clrScheme name="елочный">
      <a:dk1>
        <a:srgbClr val="003300"/>
      </a:dk1>
      <a:lt1>
        <a:srgbClr val="99FF99"/>
      </a:lt1>
      <a:dk2>
        <a:srgbClr val="006600"/>
      </a:dk2>
      <a:lt2>
        <a:srgbClr val="99FF66"/>
      </a:lt2>
      <a:accent1>
        <a:srgbClr val="FFFF00"/>
      </a:accent1>
      <a:accent2>
        <a:srgbClr val="66FF33"/>
      </a:accent2>
      <a:accent3>
        <a:srgbClr val="009900"/>
      </a:accent3>
      <a:accent4>
        <a:srgbClr val="FFFF99"/>
      </a:accent4>
      <a:accent5>
        <a:srgbClr val="6600FF"/>
      </a:accent5>
      <a:accent6>
        <a:srgbClr val="CCFF33"/>
      </a:accent6>
      <a:hlink>
        <a:srgbClr val="0000FF"/>
      </a:hlink>
      <a:folHlink>
        <a:srgbClr val="00CC66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43219_lJK</Template>
  <TotalTime>229</TotalTime>
  <Words>539</Words>
  <Application>Microsoft Office PowerPoint</Application>
  <PresentationFormat>Экран (4:3)</PresentationFormat>
  <Paragraphs>57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УНИВЕРСАЛЬНЫЙ ЕЖИКИ</vt:lpstr>
      <vt:lpstr>Слайд 1</vt:lpstr>
      <vt:lpstr>Актуальность</vt:lpstr>
      <vt:lpstr>Цель : создание педагогических условий для нравственного воспитания дошкольников посредством сказок.</vt:lpstr>
      <vt:lpstr>Сказка - средство эмоционально - волевого развития и духовно-нравственного воспитания дошкольников. </vt:lpstr>
      <vt:lpstr>"Сказка- учит, сказка лечит, сказка помогает жить!" </vt:lpstr>
      <vt:lpstr>Беседа «Что такое доброта»</vt:lpstr>
      <vt:lpstr>Беседа «Что такое гостеприимство»</vt:lpstr>
      <vt:lpstr>Беседа «Что такое милосердие» </vt:lpstr>
      <vt:lpstr>Беседа «Что такое верность»</vt:lpstr>
      <vt:lpstr>Беседа «Что такое правда и ложь» </vt:lpstr>
      <vt:lpstr>«Что такое равнодушие и отзывчивость»</vt:lpstr>
      <vt:lpstr>Беседа «Что такое любовь и ласка»</vt:lpstr>
      <vt:lpstr>Беседа «Что такое терпение и терпимость»</vt:lpstr>
      <vt:lpstr>Слайд 14</vt:lpstr>
      <vt:lpstr>Сказки о животных</vt:lpstr>
      <vt:lpstr>Волшебные сказки </vt:lpstr>
      <vt:lpstr>Бытовые сказки </vt:lpstr>
      <vt:lpstr>Методы ознакомления детей со сказкой.</vt:lpstr>
      <vt:lpstr>Приемы формирования восприятия сказки </vt:lpstr>
      <vt:lpstr>Дидактическая игра  «Собери сказку» </vt:lpstr>
      <vt:lpstr>Конкурс рисунков по сказкам</vt:lpstr>
      <vt:lpstr>Слайд 22</vt:lpstr>
      <vt:lpstr>Сказки требующие анализа, осмысления и рассуждения детей.</vt:lpstr>
      <vt:lpstr>«Забавные картинки для детей»</vt:lpstr>
      <vt:lpstr>Дети с родителями участвовали в оформлении Выставки «Моя любимая сказка».</vt:lpstr>
      <vt:lpstr>Домашним заданием для детей и родителей было нарисовать любимые сказки.</vt:lpstr>
      <vt:lpstr>Работа с родителями Акция «Ребёнок и книга» Информация в уголке «Сказочные загадки»</vt:lpstr>
      <vt:lpstr>Экскурсия в библиотеку </vt:lpstr>
      <vt:lpstr>             Список использованных источников. Гриценко З. А. Пришли мне чтения доброго. – М.: Просвещение, 2001. – 144с. Детство. Примерная основная общеобразовательная программа дошкольного образования / Т. И. Бабаева, А. Г. Гогоберидзе, З. А. Михайлова и др. – СПб. : ООО «ИЗДАТЕЛЬСТВО ДЕТСТВО-ПРЕСС», 2011. – 528 с. Дошкольное учреждение и семья – единое пространство детского развития: Методическое руководство для работников дошкольных образовательных учреждений. / Т. Н. Доронова, Е. В. Соловьёва, А. Е. Жичкина, С. И. Мусиенко. – М.: Линка-Пресс, 2001. – 224с. Дунаева Н. О значении художественной литературы в формировании личности ребёнка. // Дошкольное воспитание – 2007, № 6, с.35 – 40. Зимина И. Народная сказка в системе воспитания дошкольников. // Дошкольное воспитание – 2005, № 5, с.28 Фесюкова Л. Б. Воспитание сказкой. – М.: Просвещение, 1997. – 458с. Ярыгина А. Увлечь книгой. // Дошкольное воспитание – 2007, № 5, с. 41-50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jul</dc:creator>
  <cp:lastModifiedBy>Dell</cp:lastModifiedBy>
  <cp:revision>27</cp:revision>
  <dcterms:created xsi:type="dcterms:W3CDTF">2016-05-11T09:22:36Z</dcterms:created>
  <dcterms:modified xsi:type="dcterms:W3CDTF">2020-01-20T16:59:00Z</dcterms:modified>
</cp:coreProperties>
</file>