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2" r:id="rId3"/>
    <p:sldId id="263" r:id="rId4"/>
    <p:sldId id="261" r:id="rId5"/>
    <p:sldId id="269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74"/>
    <a:srgbClr val="3A5896"/>
    <a:srgbClr val="385592"/>
    <a:srgbClr val="FFFFFF"/>
    <a:srgbClr val="173A8D"/>
    <a:srgbClr val="D6DEEA"/>
    <a:srgbClr val="9F9289"/>
    <a:srgbClr val="E2DEDB"/>
    <a:srgbClr val="F1F1F1"/>
    <a:srgbClr val="1D3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0000"/>
            <a:ext cx="7886699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084"/>
            <a:ext cx="7886699" cy="1047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429693" y="2164355"/>
            <a:ext cx="6179946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Песочная терапия:</a:t>
            </a:r>
          </a:p>
          <a:p>
            <a:r>
              <a:rPr lang="ru-RU" b="1" dirty="0">
                <a:ln w="0"/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о</a:t>
            </a:r>
            <a:r>
              <a:rPr lang="ru-RU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сновные методы и коррекция</a:t>
            </a:r>
            <a:endParaRPr lang="en-US" b="1" dirty="0">
              <a:ln w="0"/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1"/>
          <a:stretch/>
        </p:blipFill>
        <p:spPr bwMode="auto">
          <a:xfrm rot="10800000" flipV="1">
            <a:off x="156092" y="4295881"/>
            <a:ext cx="2273600" cy="140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1792" y="5319569"/>
            <a:ext cx="42755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n w="0"/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п</a:t>
            </a:r>
            <a:r>
              <a:rPr lang="ru-RU" sz="2400" dirty="0" smtClean="0">
                <a:ln w="0"/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одготовила педагог-психолог</a:t>
            </a:r>
          </a:p>
          <a:p>
            <a:r>
              <a:rPr lang="ru-RU" sz="2400" dirty="0" smtClean="0">
                <a:ln w="0"/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МБДОУ «Детский сад «Ласточка»</a:t>
            </a:r>
          </a:p>
          <a:p>
            <a:r>
              <a:rPr lang="ru-RU" sz="2400" dirty="0" smtClean="0">
                <a:ln w="0"/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Ступникова Е.В.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5365" y="454212"/>
            <a:ext cx="6856878" cy="4906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Песочная терапия для детей дошкольного возраста – это игра, творческий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процесс.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Поэтому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ошибок здесь быть не может, а значит не будет поводов для расстройства.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Создание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нового мира – это увлекательный и приятный процесс, композиции создаются легко и без напряжения.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Этот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момент очень важен для детей, которым нужна эмоциональная,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педагогическая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или любая другая психологическая коррекция.</a:t>
            </a:r>
          </a:p>
        </p:txBody>
      </p:sp>
      <p:pic>
        <p:nvPicPr>
          <p:cNvPr id="4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2"/>
          <a:stretch/>
        </p:blipFill>
        <p:spPr bwMode="auto">
          <a:xfrm rot="10800000" flipV="1">
            <a:off x="119464" y="4262500"/>
            <a:ext cx="1738022" cy="156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15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429693" y="2164355"/>
            <a:ext cx="6179946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0"/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1"/>
          <a:stretch/>
        </p:blipFill>
        <p:spPr bwMode="auto">
          <a:xfrm rot="10800000" flipV="1">
            <a:off x="156092" y="4295881"/>
            <a:ext cx="2273600" cy="140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41861" y="531130"/>
            <a:ext cx="715844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Песочная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терапия является методом воздействия на психику и поведение ребенка посредством визуализации его внутреннего мира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.</a:t>
            </a:r>
          </a:p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 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Ведущей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целью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песочной терапии является создание благоприятных условий для гармонизации психического состояния и личностного роста ребёнка.</a:t>
            </a:r>
          </a:p>
          <a:p>
            <a:pPr algn="ctr"/>
            <a:endParaRPr lang="ru-RU" sz="4000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4000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429693" y="2164355"/>
            <a:ext cx="6179946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0"/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1"/>
          <a:stretch/>
        </p:blipFill>
        <p:spPr bwMode="auto">
          <a:xfrm rot="10800000" flipV="1">
            <a:off x="156092" y="4295881"/>
            <a:ext cx="2273600" cy="140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81497" y="531130"/>
            <a:ext cx="68188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Песочная терапия развивает психомоторные навыки, пространственное мышление, речь, воображение и творческие способности малыша, кроме того, пробуждает интерес к познанию самого себя и окружающего мира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16087786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42466"/>
            <a:ext cx="8432445" cy="104722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Песочная терапия — это одно из направлений арт-терапии, включающее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разнообразные занятия: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249" name="Group 24"/>
          <p:cNvGrpSpPr>
            <a:grpSpLocks/>
          </p:cNvGrpSpPr>
          <p:nvPr/>
        </p:nvGrpSpPr>
        <p:grpSpPr bwMode="auto">
          <a:xfrm>
            <a:off x="2269316" y="1487488"/>
            <a:ext cx="6296025" cy="909638"/>
            <a:chOff x="1152" y="1248"/>
            <a:chExt cx="3966" cy="573"/>
          </a:xfrm>
        </p:grpSpPr>
        <p:sp>
          <p:nvSpPr>
            <p:cNvPr id="250" name="Freeform 5"/>
            <p:cNvSpPr>
              <a:spLocks/>
            </p:cNvSpPr>
            <p:nvPr/>
          </p:nvSpPr>
          <p:spPr bwMode="gray">
            <a:xfrm>
              <a:off x="1152" y="1248"/>
              <a:ext cx="3696" cy="442"/>
            </a:xfrm>
            <a:custGeom>
              <a:avLst/>
              <a:gdLst>
                <a:gd name="T0" fmla="*/ 266 w 4864"/>
                <a:gd name="T1" fmla="*/ 42 h 769"/>
                <a:gd name="T2" fmla="*/ 107 w 4864"/>
                <a:gd name="T3" fmla="*/ 103 h 769"/>
                <a:gd name="T4" fmla="*/ 69 w 4864"/>
                <a:gd name="T5" fmla="*/ 200 h 769"/>
                <a:gd name="T6" fmla="*/ 38 w 4864"/>
                <a:gd name="T7" fmla="*/ 235 h 769"/>
                <a:gd name="T8" fmla="*/ 15 w 4864"/>
                <a:gd name="T9" fmla="*/ 332 h 769"/>
                <a:gd name="T10" fmla="*/ 38 w 4864"/>
                <a:gd name="T11" fmla="*/ 447 h 769"/>
                <a:gd name="T12" fmla="*/ 198 w 4864"/>
                <a:gd name="T13" fmla="*/ 587 h 769"/>
                <a:gd name="T14" fmla="*/ 568 w 4864"/>
                <a:gd name="T15" fmla="*/ 655 h 769"/>
                <a:gd name="T16" fmla="*/ 928 w 4864"/>
                <a:gd name="T17" fmla="*/ 699 h 769"/>
                <a:gd name="T18" fmla="*/ 1751 w 4864"/>
                <a:gd name="T19" fmla="*/ 746 h 769"/>
                <a:gd name="T20" fmla="*/ 2388 w 4864"/>
                <a:gd name="T21" fmla="*/ 739 h 769"/>
                <a:gd name="T22" fmla="*/ 2624 w 4864"/>
                <a:gd name="T23" fmla="*/ 761 h 769"/>
                <a:gd name="T24" fmla="*/ 3030 w 4864"/>
                <a:gd name="T25" fmla="*/ 737 h 769"/>
                <a:gd name="T26" fmla="*/ 3707 w 4864"/>
                <a:gd name="T27" fmla="*/ 640 h 769"/>
                <a:gd name="T28" fmla="*/ 4057 w 4864"/>
                <a:gd name="T29" fmla="*/ 579 h 769"/>
                <a:gd name="T30" fmla="*/ 4225 w 4864"/>
                <a:gd name="T31" fmla="*/ 526 h 769"/>
                <a:gd name="T32" fmla="*/ 4331 w 4864"/>
                <a:gd name="T33" fmla="*/ 508 h 769"/>
                <a:gd name="T34" fmla="*/ 4225 w 4864"/>
                <a:gd name="T35" fmla="*/ 491 h 769"/>
                <a:gd name="T36" fmla="*/ 4346 w 4864"/>
                <a:gd name="T37" fmla="*/ 526 h 769"/>
                <a:gd name="T38" fmla="*/ 4643 w 4864"/>
                <a:gd name="T39" fmla="*/ 455 h 769"/>
                <a:gd name="T40" fmla="*/ 4849 w 4864"/>
                <a:gd name="T41" fmla="*/ 341 h 769"/>
                <a:gd name="T42" fmla="*/ 4674 w 4864"/>
                <a:gd name="T43" fmla="*/ 279 h 769"/>
                <a:gd name="T44" fmla="*/ 4110 w 4864"/>
                <a:gd name="T45" fmla="*/ 297 h 769"/>
                <a:gd name="T46" fmla="*/ 4293 w 4864"/>
                <a:gd name="T47" fmla="*/ 297 h 769"/>
                <a:gd name="T48" fmla="*/ 4651 w 4864"/>
                <a:gd name="T49" fmla="*/ 200 h 769"/>
                <a:gd name="T50" fmla="*/ 4514 w 4864"/>
                <a:gd name="T51" fmla="*/ 147 h 769"/>
                <a:gd name="T52" fmla="*/ 3920 w 4864"/>
                <a:gd name="T53" fmla="*/ 174 h 769"/>
                <a:gd name="T54" fmla="*/ 3966 w 4864"/>
                <a:gd name="T55" fmla="*/ 147 h 769"/>
                <a:gd name="T56" fmla="*/ 3578 w 4864"/>
                <a:gd name="T57" fmla="*/ 121 h 769"/>
                <a:gd name="T58" fmla="*/ 3159 w 4864"/>
                <a:gd name="T59" fmla="*/ 165 h 769"/>
                <a:gd name="T60" fmla="*/ 2260 w 4864"/>
                <a:gd name="T61" fmla="*/ 187 h 769"/>
                <a:gd name="T62" fmla="*/ 1880 w 4864"/>
                <a:gd name="T63" fmla="*/ 175 h 769"/>
                <a:gd name="T64" fmla="*/ 1460 w 4864"/>
                <a:gd name="T65" fmla="*/ 175 h 769"/>
                <a:gd name="T66" fmla="*/ 967 w 4864"/>
                <a:gd name="T67" fmla="*/ 130 h 769"/>
                <a:gd name="T68" fmla="*/ 746 w 4864"/>
                <a:gd name="T69" fmla="*/ 59 h 769"/>
                <a:gd name="T70" fmla="*/ 472 w 4864"/>
                <a:gd name="T71" fmla="*/ 6 h 769"/>
                <a:gd name="T72" fmla="*/ 306 w 4864"/>
                <a:gd name="T73" fmla="*/ 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64" h="769">
                  <a:moveTo>
                    <a:pt x="306" y="4"/>
                  </a:moveTo>
                  <a:cubicBezTo>
                    <a:pt x="265" y="21"/>
                    <a:pt x="307" y="25"/>
                    <a:pt x="266" y="42"/>
                  </a:cubicBezTo>
                  <a:cubicBezTo>
                    <a:pt x="228" y="27"/>
                    <a:pt x="225" y="21"/>
                    <a:pt x="167" y="42"/>
                  </a:cubicBezTo>
                  <a:cubicBezTo>
                    <a:pt x="141" y="52"/>
                    <a:pt x="142" y="90"/>
                    <a:pt x="107" y="103"/>
                  </a:cubicBezTo>
                  <a:cubicBezTo>
                    <a:pt x="84" y="130"/>
                    <a:pt x="69" y="156"/>
                    <a:pt x="46" y="182"/>
                  </a:cubicBezTo>
                  <a:cubicBezTo>
                    <a:pt x="53" y="188"/>
                    <a:pt x="61" y="196"/>
                    <a:pt x="69" y="200"/>
                  </a:cubicBezTo>
                  <a:cubicBezTo>
                    <a:pt x="76" y="204"/>
                    <a:pt x="94" y="200"/>
                    <a:pt x="91" y="209"/>
                  </a:cubicBezTo>
                  <a:cubicBezTo>
                    <a:pt x="89" y="218"/>
                    <a:pt x="47" y="232"/>
                    <a:pt x="38" y="235"/>
                  </a:cubicBezTo>
                  <a:cubicBezTo>
                    <a:pt x="20" y="298"/>
                    <a:pt x="37" y="278"/>
                    <a:pt x="0" y="306"/>
                  </a:cubicBezTo>
                  <a:cubicBezTo>
                    <a:pt x="5" y="314"/>
                    <a:pt x="11" y="322"/>
                    <a:pt x="15" y="332"/>
                  </a:cubicBezTo>
                  <a:cubicBezTo>
                    <a:pt x="27" y="345"/>
                    <a:pt x="65" y="366"/>
                    <a:pt x="69" y="385"/>
                  </a:cubicBezTo>
                  <a:cubicBezTo>
                    <a:pt x="71" y="398"/>
                    <a:pt x="28" y="428"/>
                    <a:pt x="38" y="447"/>
                  </a:cubicBezTo>
                  <a:cubicBezTo>
                    <a:pt x="28" y="480"/>
                    <a:pt x="110" y="494"/>
                    <a:pt x="129" y="499"/>
                  </a:cubicBezTo>
                  <a:cubicBezTo>
                    <a:pt x="157" y="521"/>
                    <a:pt x="162" y="579"/>
                    <a:pt x="198" y="587"/>
                  </a:cubicBezTo>
                  <a:cubicBezTo>
                    <a:pt x="275" y="607"/>
                    <a:pt x="321" y="631"/>
                    <a:pt x="400" y="635"/>
                  </a:cubicBezTo>
                  <a:cubicBezTo>
                    <a:pt x="471" y="643"/>
                    <a:pt x="513" y="654"/>
                    <a:pt x="568" y="655"/>
                  </a:cubicBezTo>
                  <a:cubicBezTo>
                    <a:pt x="628" y="661"/>
                    <a:pt x="700" y="664"/>
                    <a:pt x="760" y="671"/>
                  </a:cubicBezTo>
                  <a:cubicBezTo>
                    <a:pt x="817" y="693"/>
                    <a:pt x="869" y="677"/>
                    <a:pt x="928" y="699"/>
                  </a:cubicBezTo>
                  <a:cubicBezTo>
                    <a:pt x="1070" y="753"/>
                    <a:pt x="1355" y="693"/>
                    <a:pt x="1355" y="693"/>
                  </a:cubicBezTo>
                  <a:cubicBezTo>
                    <a:pt x="1539" y="731"/>
                    <a:pt x="1520" y="737"/>
                    <a:pt x="1751" y="746"/>
                  </a:cubicBezTo>
                  <a:cubicBezTo>
                    <a:pt x="1912" y="769"/>
                    <a:pt x="1924" y="727"/>
                    <a:pt x="2228" y="743"/>
                  </a:cubicBezTo>
                  <a:cubicBezTo>
                    <a:pt x="2298" y="752"/>
                    <a:pt x="2337" y="736"/>
                    <a:pt x="2388" y="739"/>
                  </a:cubicBezTo>
                  <a:cubicBezTo>
                    <a:pt x="2439" y="742"/>
                    <a:pt x="2496" y="758"/>
                    <a:pt x="2535" y="762"/>
                  </a:cubicBezTo>
                  <a:cubicBezTo>
                    <a:pt x="2574" y="766"/>
                    <a:pt x="2586" y="753"/>
                    <a:pt x="2624" y="761"/>
                  </a:cubicBezTo>
                  <a:cubicBezTo>
                    <a:pt x="2654" y="767"/>
                    <a:pt x="2674" y="747"/>
                    <a:pt x="2710" y="746"/>
                  </a:cubicBezTo>
                  <a:cubicBezTo>
                    <a:pt x="2816" y="740"/>
                    <a:pt x="2923" y="740"/>
                    <a:pt x="3030" y="737"/>
                  </a:cubicBezTo>
                  <a:cubicBezTo>
                    <a:pt x="3165" y="698"/>
                    <a:pt x="3192" y="700"/>
                    <a:pt x="3372" y="693"/>
                  </a:cubicBezTo>
                  <a:cubicBezTo>
                    <a:pt x="3491" y="677"/>
                    <a:pt x="3585" y="649"/>
                    <a:pt x="3707" y="640"/>
                  </a:cubicBezTo>
                  <a:cubicBezTo>
                    <a:pt x="3778" y="612"/>
                    <a:pt x="3647" y="661"/>
                    <a:pt x="3814" y="623"/>
                  </a:cubicBezTo>
                  <a:cubicBezTo>
                    <a:pt x="3939" y="593"/>
                    <a:pt x="3882" y="589"/>
                    <a:pt x="4057" y="579"/>
                  </a:cubicBezTo>
                  <a:cubicBezTo>
                    <a:pt x="4154" y="551"/>
                    <a:pt x="4197" y="549"/>
                    <a:pt x="4316" y="543"/>
                  </a:cubicBezTo>
                  <a:cubicBezTo>
                    <a:pt x="4293" y="535"/>
                    <a:pt x="4233" y="529"/>
                    <a:pt x="4225" y="526"/>
                  </a:cubicBezTo>
                  <a:cubicBezTo>
                    <a:pt x="4217" y="523"/>
                    <a:pt x="4240" y="518"/>
                    <a:pt x="4247" y="517"/>
                  </a:cubicBezTo>
                  <a:cubicBezTo>
                    <a:pt x="4275" y="513"/>
                    <a:pt x="4303" y="511"/>
                    <a:pt x="4331" y="508"/>
                  </a:cubicBezTo>
                  <a:cubicBezTo>
                    <a:pt x="4303" y="505"/>
                    <a:pt x="4275" y="504"/>
                    <a:pt x="4247" y="499"/>
                  </a:cubicBezTo>
                  <a:cubicBezTo>
                    <a:pt x="4240" y="498"/>
                    <a:pt x="4221" y="499"/>
                    <a:pt x="4225" y="491"/>
                  </a:cubicBezTo>
                  <a:cubicBezTo>
                    <a:pt x="4230" y="480"/>
                    <a:pt x="4245" y="485"/>
                    <a:pt x="4255" y="482"/>
                  </a:cubicBezTo>
                  <a:cubicBezTo>
                    <a:pt x="4318" y="494"/>
                    <a:pt x="4297" y="507"/>
                    <a:pt x="4346" y="526"/>
                  </a:cubicBezTo>
                  <a:cubicBezTo>
                    <a:pt x="4398" y="511"/>
                    <a:pt x="4453" y="470"/>
                    <a:pt x="4506" y="464"/>
                  </a:cubicBezTo>
                  <a:cubicBezTo>
                    <a:pt x="4552" y="460"/>
                    <a:pt x="4598" y="458"/>
                    <a:pt x="4643" y="455"/>
                  </a:cubicBezTo>
                  <a:cubicBezTo>
                    <a:pt x="4690" y="420"/>
                    <a:pt x="4742" y="423"/>
                    <a:pt x="4795" y="411"/>
                  </a:cubicBezTo>
                  <a:cubicBezTo>
                    <a:pt x="4834" y="382"/>
                    <a:pt x="4813" y="403"/>
                    <a:pt x="4849" y="341"/>
                  </a:cubicBezTo>
                  <a:cubicBezTo>
                    <a:pt x="4854" y="332"/>
                    <a:pt x="4864" y="314"/>
                    <a:pt x="4864" y="314"/>
                  </a:cubicBezTo>
                  <a:cubicBezTo>
                    <a:pt x="4803" y="279"/>
                    <a:pt x="4742" y="285"/>
                    <a:pt x="4674" y="279"/>
                  </a:cubicBezTo>
                  <a:cubicBezTo>
                    <a:pt x="4490" y="287"/>
                    <a:pt x="4499" y="279"/>
                    <a:pt x="4384" y="306"/>
                  </a:cubicBezTo>
                  <a:cubicBezTo>
                    <a:pt x="4293" y="303"/>
                    <a:pt x="4202" y="303"/>
                    <a:pt x="4110" y="297"/>
                  </a:cubicBezTo>
                  <a:cubicBezTo>
                    <a:pt x="4103" y="297"/>
                    <a:pt x="4126" y="288"/>
                    <a:pt x="4133" y="288"/>
                  </a:cubicBezTo>
                  <a:cubicBezTo>
                    <a:pt x="4187" y="288"/>
                    <a:pt x="4240" y="294"/>
                    <a:pt x="4293" y="297"/>
                  </a:cubicBezTo>
                  <a:cubicBezTo>
                    <a:pt x="4391" y="282"/>
                    <a:pt x="4444" y="268"/>
                    <a:pt x="4552" y="262"/>
                  </a:cubicBezTo>
                  <a:cubicBezTo>
                    <a:pt x="4601" y="247"/>
                    <a:pt x="4610" y="232"/>
                    <a:pt x="4651" y="200"/>
                  </a:cubicBezTo>
                  <a:cubicBezTo>
                    <a:pt x="4609" y="188"/>
                    <a:pt x="4562" y="193"/>
                    <a:pt x="4521" y="174"/>
                  </a:cubicBezTo>
                  <a:cubicBezTo>
                    <a:pt x="4514" y="171"/>
                    <a:pt x="4516" y="156"/>
                    <a:pt x="4514" y="147"/>
                  </a:cubicBezTo>
                  <a:cubicBezTo>
                    <a:pt x="4141" y="166"/>
                    <a:pt x="4291" y="156"/>
                    <a:pt x="4065" y="174"/>
                  </a:cubicBezTo>
                  <a:cubicBezTo>
                    <a:pt x="4015" y="182"/>
                    <a:pt x="3972" y="194"/>
                    <a:pt x="3920" y="174"/>
                  </a:cubicBezTo>
                  <a:cubicBezTo>
                    <a:pt x="3911" y="171"/>
                    <a:pt x="3935" y="160"/>
                    <a:pt x="3943" y="156"/>
                  </a:cubicBezTo>
                  <a:cubicBezTo>
                    <a:pt x="3951" y="152"/>
                    <a:pt x="3958" y="150"/>
                    <a:pt x="3966" y="147"/>
                  </a:cubicBezTo>
                  <a:cubicBezTo>
                    <a:pt x="3918" y="110"/>
                    <a:pt x="3968" y="135"/>
                    <a:pt x="3935" y="77"/>
                  </a:cubicBezTo>
                  <a:cubicBezTo>
                    <a:pt x="3812" y="86"/>
                    <a:pt x="3702" y="113"/>
                    <a:pt x="3578" y="121"/>
                  </a:cubicBezTo>
                  <a:cubicBezTo>
                    <a:pt x="3524" y="128"/>
                    <a:pt x="3477" y="135"/>
                    <a:pt x="3425" y="156"/>
                  </a:cubicBezTo>
                  <a:cubicBezTo>
                    <a:pt x="3342" y="188"/>
                    <a:pt x="3248" y="162"/>
                    <a:pt x="3159" y="165"/>
                  </a:cubicBezTo>
                  <a:cubicBezTo>
                    <a:pt x="2928" y="254"/>
                    <a:pt x="2813" y="169"/>
                    <a:pt x="2544" y="191"/>
                  </a:cubicBezTo>
                  <a:cubicBezTo>
                    <a:pt x="2445" y="200"/>
                    <a:pt x="2305" y="198"/>
                    <a:pt x="2260" y="187"/>
                  </a:cubicBezTo>
                  <a:cubicBezTo>
                    <a:pt x="2172" y="153"/>
                    <a:pt x="2149" y="194"/>
                    <a:pt x="2056" y="195"/>
                  </a:cubicBezTo>
                  <a:cubicBezTo>
                    <a:pt x="1964" y="187"/>
                    <a:pt x="1913" y="188"/>
                    <a:pt x="1880" y="175"/>
                  </a:cubicBezTo>
                  <a:cubicBezTo>
                    <a:pt x="1790" y="181"/>
                    <a:pt x="1677" y="212"/>
                    <a:pt x="1591" y="191"/>
                  </a:cubicBezTo>
                  <a:cubicBezTo>
                    <a:pt x="1548" y="181"/>
                    <a:pt x="1503" y="186"/>
                    <a:pt x="1460" y="175"/>
                  </a:cubicBezTo>
                  <a:cubicBezTo>
                    <a:pt x="1435" y="185"/>
                    <a:pt x="1426" y="155"/>
                    <a:pt x="1401" y="165"/>
                  </a:cubicBezTo>
                  <a:cubicBezTo>
                    <a:pt x="1252" y="156"/>
                    <a:pt x="1118" y="135"/>
                    <a:pt x="967" y="130"/>
                  </a:cubicBezTo>
                  <a:cubicBezTo>
                    <a:pt x="926" y="125"/>
                    <a:pt x="836" y="116"/>
                    <a:pt x="799" y="103"/>
                  </a:cubicBezTo>
                  <a:cubicBezTo>
                    <a:pt x="798" y="103"/>
                    <a:pt x="754" y="62"/>
                    <a:pt x="746" y="59"/>
                  </a:cubicBezTo>
                  <a:cubicBezTo>
                    <a:pt x="686" y="39"/>
                    <a:pt x="609" y="39"/>
                    <a:pt x="548" y="33"/>
                  </a:cubicBezTo>
                  <a:cubicBezTo>
                    <a:pt x="523" y="22"/>
                    <a:pt x="497" y="17"/>
                    <a:pt x="472" y="6"/>
                  </a:cubicBezTo>
                  <a:cubicBezTo>
                    <a:pt x="441" y="9"/>
                    <a:pt x="411" y="11"/>
                    <a:pt x="381" y="15"/>
                  </a:cubicBezTo>
                  <a:cubicBezTo>
                    <a:pt x="353" y="15"/>
                    <a:pt x="325" y="0"/>
                    <a:pt x="306" y="4"/>
                  </a:cubicBezTo>
                  <a:close/>
                </a:path>
              </a:pathLst>
            </a:custGeom>
            <a:gradFill rotWithShape="0">
              <a:gsLst>
                <a:gs pos="0">
                  <a:srgbClr val="C6B56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Rectangle 6"/>
            <p:cNvSpPr>
              <a:spLocks noChangeArrowheads="1"/>
            </p:cNvSpPr>
            <p:nvPr/>
          </p:nvSpPr>
          <p:spPr bwMode="auto">
            <a:xfrm>
              <a:off x="1304" y="1298"/>
              <a:ext cx="381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  <a:latin typeface="Monotype Corsiva" panose="03010101010201010101" pitchFamily="66" charset="0"/>
                </a:rPr>
                <a:t>сюжетно-ролевые и развивающие творческие игры </a:t>
              </a:r>
              <a:endPara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endParaRPr>
            </a:p>
            <a:p>
              <a:r>
                <a:rPr lang="ru-RU" sz="2400" dirty="0" smtClean="0">
                  <a:solidFill>
                    <a:schemeClr val="accent1">
                      <a:lumMod val="50000"/>
                    </a:schemeClr>
                  </a:solidFill>
                  <a:latin typeface="Monotype Corsiva" panose="03010101010201010101" pitchFamily="66" charset="0"/>
                </a:rPr>
                <a:t>с </a:t>
              </a:r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  <a:latin typeface="Monotype Corsiva" panose="03010101010201010101" pitchFamily="66" charset="0"/>
                </a:rPr>
                <a:t>обычным песком;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253" name="Freeform 8"/>
          <p:cNvSpPr>
            <a:spLocks/>
          </p:cNvSpPr>
          <p:nvPr/>
        </p:nvSpPr>
        <p:spPr bwMode="gray">
          <a:xfrm>
            <a:off x="2796366" y="2819400"/>
            <a:ext cx="5867400" cy="701675"/>
          </a:xfrm>
          <a:custGeom>
            <a:avLst/>
            <a:gdLst>
              <a:gd name="T0" fmla="*/ 266 w 4864"/>
              <a:gd name="T1" fmla="*/ 42 h 769"/>
              <a:gd name="T2" fmla="*/ 107 w 4864"/>
              <a:gd name="T3" fmla="*/ 103 h 769"/>
              <a:gd name="T4" fmla="*/ 69 w 4864"/>
              <a:gd name="T5" fmla="*/ 200 h 769"/>
              <a:gd name="T6" fmla="*/ 38 w 4864"/>
              <a:gd name="T7" fmla="*/ 235 h 769"/>
              <a:gd name="T8" fmla="*/ 15 w 4864"/>
              <a:gd name="T9" fmla="*/ 332 h 769"/>
              <a:gd name="T10" fmla="*/ 38 w 4864"/>
              <a:gd name="T11" fmla="*/ 447 h 769"/>
              <a:gd name="T12" fmla="*/ 198 w 4864"/>
              <a:gd name="T13" fmla="*/ 587 h 769"/>
              <a:gd name="T14" fmla="*/ 568 w 4864"/>
              <a:gd name="T15" fmla="*/ 655 h 769"/>
              <a:gd name="T16" fmla="*/ 928 w 4864"/>
              <a:gd name="T17" fmla="*/ 699 h 769"/>
              <a:gd name="T18" fmla="*/ 1751 w 4864"/>
              <a:gd name="T19" fmla="*/ 746 h 769"/>
              <a:gd name="T20" fmla="*/ 2388 w 4864"/>
              <a:gd name="T21" fmla="*/ 739 h 769"/>
              <a:gd name="T22" fmla="*/ 2624 w 4864"/>
              <a:gd name="T23" fmla="*/ 761 h 769"/>
              <a:gd name="T24" fmla="*/ 3030 w 4864"/>
              <a:gd name="T25" fmla="*/ 737 h 769"/>
              <a:gd name="T26" fmla="*/ 3707 w 4864"/>
              <a:gd name="T27" fmla="*/ 640 h 769"/>
              <a:gd name="T28" fmla="*/ 4057 w 4864"/>
              <a:gd name="T29" fmla="*/ 579 h 769"/>
              <a:gd name="T30" fmla="*/ 4225 w 4864"/>
              <a:gd name="T31" fmla="*/ 526 h 769"/>
              <a:gd name="T32" fmla="*/ 4331 w 4864"/>
              <a:gd name="T33" fmla="*/ 508 h 769"/>
              <a:gd name="T34" fmla="*/ 4225 w 4864"/>
              <a:gd name="T35" fmla="*/ 491 h 769"/>
              <a:gd name="T36" fmla="*/ 4346 w 4864"/>
              <a:gd name="T37" fmla="*/ 526 h 769"/>
              <a:gd name="T38" fmla="*/ 4643 w 4864"/>
              <a:gd name="T39" fmla="*/ 455 h 769"/>
              <a:gd name="T40" fmla="*/ 4849 w 4864"/>
              <a:gd name="T41" fmla="*/ 341 h 769"/>
              <a:gd name="T42" fmla="*/ 4674 w 4864"/>
              <a:gd name="T43" fmla="*/ 279 h 769"/>
              <a:gd name="T44" fmla="*/ 4110 w 4864"/>
              <a:gd name="T45" fmla="*/ 297 h 769"/>
              <a:gd name="T46" fmla="*/ 4293 w 4864"/>
              <a:gd name="T47" fmla="*/ 297 h 769"/>
              <a:gd name="T48" fmla="*/ 4651 w 4864"/>
              <a:gd name="T49" fmla="*/ 200 h 769"/>
              <a:gd name="T50" fmla="*/ 4514 w 4864"/>
              <a:gd name="T51" fmla="*/ 147 h 769"/>
              <a:gd name="T52" fmla="*/ 3920 w 4864"/>
              <a:gd name="T53" fmla="*/ 174 h 769"/>
              <a:gd name="T54" fmla="*/ 3966 w 4864"/>
              <a:gd name="T55" fmla="*/ 147 h 769"/>
              <a:gd name="T56" fmla="*/ 3578 w 4864"/>
              <a:gd name="T57" fmla="*/ 121 h 769"/>
              <a:gd name="T58" fmla="*/ 3159 w 4864"/>
              <a:gd name="T59" fmla="*/ 165 h 769"/>
              <a:gd name="T60" fmla="*/ 2260 w 4864"/>
              <a:gd name="T61" fmla="*/ 187 h 769"/>
              <a:gd name="T62" fmla="*/ 1880 w 4864"/>
              <a:gd name="T63" fmla="*/ 175 h 769"/>
              <a:gd name="T64" fmla="*/ 1460 w 4864"/>
              <a:gd name="T65" fmla="*/ 175 h 769"/>
              <a:gd name="T66" fmla="*/ 967 w 4864"/>
              <a:gd name="T67" fmla="*/ 130 h 769"/>
              <a:gd name="T68" fmla="*/ 746 w 4864"/>
              <a:gd name="T69" fmla="*/ 59 h 769"/>
              <a:gd name="T70" fmla="*/ 472 w 4864"/>
              <a:gd name="T71" fmla="*/ 6 h 769"/>
              <a:gd name="T72" fmla="*/ 306 w 4864"/>
              <a:gd name="T73" fmla="*/ 4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64" h="769">
                <a:moveTo>
                  <a:pt x="306" y="4"/>
                </a:moveTo>
                <a:cubicBezTo>
                  <a:pt x="265" y="21"/>
                  <a:pt x="307" y="25"/>
                  <a:pt x="266" y="42"/>
                </a:cubicBezTo>
                <a:cubicBezTo>
                  <a:pt x="228" y="27"/>
                  <a:pt x="225" y="21"/>
                  <a:pt x="167" y="42"/>
                </a:cubicBezTo>
                <a:cubicBezTo>
                  <a:pt x="141" y="52"/>
                  <a:pt x="142" y="90"/>
                  <a:pt x="107" y="103"/>
                </a:cubicBezTo>
                <a:cubicBezTo>
                  <a:pt x="84" y="130"/>
                  <a:pt x="69" y="156"/>
                  <a:pt x="46" y="182"/>
                </a:cubicBezTo>
                <a:cubicBezTo>
                  <a:pt x="53" y="188"/>
                  <a:pt x="61" y="196"/>
                  <a:pt x="69" y="200"/>
                </a:cubicBezTo>
                <a:cubicBezTo>
                  <a:pt x="76" y="204"/>
                  <a:pt x="94" y="200"/>
                  <a:pt x="91" y="209"/>
                </a:cubicBezTo>
                <a:cubicBezTo>
                  <a:pt x="89" y="218"/>
                  <a:pt x="47" y="232"/>
                  <a:pt x="38" y="235"/>
                </a:cubicBezTo>
                <a:cubicBezTo>
                  <a:pt x="20" y="298"/>
                  <a:pt x="37" y="278"/>
                  <a:pt x="0" y="306"/>
                </a:cubicBezTo>
                <a:cubicBezTo>
                  <a:pt x="5" y="314"/>
                  <a:pt x="11" y="322"/>
                  <a:pt x="15" y="332"/>
                </a:cubicBezTo>
                <a:cubicBezTo>
                  <a:pt x="27" y="345"/>
                  <a:pt x="65" y="366"/>
                  <a:pt x="69" y="385"/>
                </a:cubicBezTo>
                <a:cubicBezTo>
                  <a:pt x="71" y="398"/>
                  <a:pt x="28" y="428"/>
                  <a:pt x="38" y="447"/>
                </a:cubicBezTo>
                <a:cubicBezTo>
                  <a:pt x="28" y="480"/>
                  <a:pt x="110" y="494"/>
                  <a:pt x="129" y="499"/>
                </a:cubicBezTo>
                <a:cubicBezTo>
                  <a:pt x="157" y="521"/>
                  <a:pt x="162" y="579"/>
                  <a:pt x="198" y="587"/>
                </a:cubicBezTo>
                <a:cubicBezTo>
                  <a:pt x="275" y="607"/>
                  <a:pt x="321" y="631"/>
                  <a:pt x="400" y="635"/>
                </a:cubicBezTo>
                <a:cubicBezTo>
                  <a:pt x="471" y="643"/>
                  <a:pt x="513" y="654"/>
                  <a:pt x="568" y="655"/>
                </a:cubicBezTo>
                <a:cubicBezTo>
                  <a:pt x="628" y="661"/>
                  <a:pt x="700" y="664"/>
                  <a:pt x="760" y="671"/>
                </a:cubicBezTo>
                <a:cubicBezTo>
                  <a:pt x="817" y="693"/>
                  <a:pt x="869" y="677"/>
                  <a:pt x="928" y="699"/>
                </a:cubicBezTo>
                <a:cubicBezTo>
                  <a:pt x="1070" y="753"/>
                  <a:pt x="1355" y="693"/>
                  <a:pt x="1355" y="693"/>
                </a:cubicBezTo>
                <a:cubicBezTo>
                  <a:pt x="1539" y="731"/>
                  <a:pt x="1520" y="737"/>
                  <a:pt x="1751" y="746"/>
                </a:cubicBezTo>
                <a:cubicBezTo>
                  <a:pt x="1912" y="769"/>
                  <a:pt x="1924" y="727"/>
                  <a:pt x="2228" y="743"/>
                </a:cubicBezTo>
                <a:cubicBezTo>
                  <a:pt x="2298" y="752"/>
                  <a:pt x="2337" y="736"/>
                  <a:pt x="2388" y="739"/>
                </a:cubicBezTo>
                <a:cubicBezTo>
                  <a:pt x="2439" y="742"/>
                  <a:pt x="2496" y="758"/>
                  <a:pt x="2535" y="762"/>
                </a:cubicBezTo>
                <a:cubicBezTo>
                  <a:pt x="2574" y="766"/>
                  <a:pt x="2586" y="753"/>
                  <a:pt x="2624" y="761"/>
                </a:cubicBezTo>
                <a:cubicBezTo>
                  <a:pt x="2654" y="767"/>
                  <a:pt x="2674" y="747"/>
                  <a:pt x="2710" y="746"/>
                </a:cubicBezTo>
                <a:cubicBezTo>
                  <a:pt x="2816" y="740"/>
                  <a:pt x="2923" y="740"/>
                  <a:pt x="3030" y="737"/>
                </a:cubicBezTo>
                <a:cubicBezTo>
                  <a:pt x="3165" y="698"/>
                  <a:pt x="3192" y="700"/>
                  <a:pt x="3372" y="693"/>
                </a:cubicBezTo>
                <a:cubicBezTo>
                  <a:pt x="3491" y="677"/>
                  <a:pt x="3585" y="649"/>
                  <a:pt x="3707" y="640"/>
                </a:cubicBezTo>
                <a:cubicBezTo>
                  <a:pt x="3778" y="612"/>
                  <a:pt x="3647" y="661"/>
                  <a:pt x="3814" y="623"/>
                </a:cubicBezTo>
                <a:cubicBezTo>
                  <a:pt x="3939" y="593"/>
                  <a:pt x="3882" y="589"/>
                  <a:pt x="4057" y="579"/>
                </a:cubicBezTo>
                <a:cubicBezTo>
                  <a:pt x="4154" y="551"/>
                  <a:pt x="4197" y="549"/>
                  <a:pt x="4316" y="543"/>
                </a:cubicBezTo>
                <a:cubicBezTo>
                  <a:pt x="4293" y="535"/>
                  <a:pt x="4233" y="529"/>
                  <a:pt x="4225" y="526"/>
                </a:cubicBezTo>
                <a:cubicBezTo>
                  <a:pt x="4217" y="523"/>
                  <a:pt x="4240" y="518"/>
                  <a:pt x="4247" y="517"/>
                </a:cubicBezTo>
                <a:cubicBezTo>
                  <a:pt x="4275" y="513"/>
                  <a:pt x="4303" y="511"/>
                  <a:pt x="4331" y="508"/>
                </a:cubicBezTo>
                <a:cubicBezTo>
                  <a:pt x="4303" y="505"/>
                  <a:pt x="4275" y="504"/>
                  <a:pt x="4247" y="499"/>
                </a:cubicBezTo>
                <a:cubicBezTo>
                  <a:pt x="4240" y="498"/>
                  <a:pt x="4221" y="499"/>
                  <a:pt x="4225" y="491"/>
                </a:cubicBezTo>
                <a:cubicBezTo>
                  <a:pt x="4230" y="480"/>
                  <a:pt x="4245" y="485"/>
                  <a:pt x="4255" y="482"/>
                </a:cubicBezTo>
                <a:cubicBezTo>
                  <a:pt x="4318" y="494"/>
                  <a:pt x="4297" y="507"/>
                  <a:pt x="4346" y="526"/>
                </a:cubicBezTo>
                <a:cubicBezTo>
                  <a:pt x="4398" y="511"/>
                  <a:pt x="4453" y="470"/>
                  <a:pt x="4506" y="464"/>
                </a:cubicBezTo>
                <a:cubicBezTo>
                  <a:pt x="4552" y="460"/>
                  <a:pt x="4598" y="458"/>
                  <a:pt x="4643" y="455"/>
                </a:cubicBezTo>
                <a:cubicBezTo>
                  <a:pt x="4690" y="420"/>
                  <a:pt x="4742" y="423"/>
                  <a:pt x="4795" y="411"/>
                </a:cubicBezTo>
                <a:cubicBezTo>
                  <a:pt x="4834" y="382"/>
                  <a:pt x="4813" y="403"/>
                  <a:pt x="4849" y="341"/>
                </a:cubicBezTo>
                <a:cubicBezTo>
                  <a:pt x="4854" y="332"/>
                  <a:pt x="4864" y="314"/>
                  <a:pt x="4864" y="314"/>
                </a:cubicBezTo>
                <a:cubicBezTo>
                  <a:pt x="4803" y="279"/>
                  <a:pt x="4742" y="285"/>
                  <a:pt x="4674" y="279"/>
                </a:cubicBezTo>
                <a:cubicBezTo>
                  <a:pt x="4490" y="287"/>
                  <a:pt x="4499" y="279"/>
                  <a:pt x="4384" y="306"/>
                </a:cubicBezTo>
                <a:cubicBezTo>
                  <a:pt x="4293" y="303"/>
                  <a:pt x="4202" y="303"/>
                  <a:pt x="4110" y="297"/>
                </a:cubicBezTo>
                <a:cubicBezTo>
                  <a:pt x="4103" y="297"/>
                  <a:pt x="4126" y="288"/>
                  <a:pt x="4133" y="288"/>
                </a:cubicBezTo>
                <a:cubicBezTo>
                  <a:pt x="4187" y="288"/>
                  <a:pt x="4240" y="294"/>
                  <a:pt x="4293" y="297"/>
                </a:cubicBezTo>
                <a:cubicBezTo>
                  <a:pt x="4391" y="282"/>
                  <a:pt x="4444" y="268"/>
                  <a:pt x="4552" y="262"/>
                </a:cubicBezTo>
                <a:cubicBezTo>
                  <a:pt x="4601" y="247"/>
                  <a:pt x="4610" y="232"/>
                  <a:pt x="4651" y="200"/>
                </a:cubicBezTo>
                <a:cubicBezTo>
                  <a:pt x="4609" y="188"/>
                  <a:pt x="4562" y="193"/>
                  <a:pt x="4521" y="174"/>
                </a:cubicBezTo>
                <a:cubicBezTo>
                  <a:pt x="4514" y="171"/>
                  <a:pt x="4516" y="156"/>
                  <a:pt x="4514" y="147"/>
                </a:cubicBezTo>
                <a:cubicBezTo>
                  <a:pt x="4141" y="166"/>
                  <a:pt x="4291" y="156"/>
                  <a:pt x="4065" y="174"/>
                </a:cubicBezTo>
                <a:cubicBezTo>
                  <a:pt x="4015" y="182"/>
                  <a:pt x="3972" y="194"/>
                  <a:pt x="3920" y="174"/>
                </a:cubicBezTo>
                <a:cubicBezTo>
                  <a:pt x="3911" y="171"/>
                  <a:pt x="3935" y="160"/>
                  <a:pt x="3943" y="156"/>
                </a:cubicBezTo>
                <a:cubicBezTo>
                  <a:pt x="3951" y="152"/>
                  <a:pt x="3958" y="150"/>
                  <a:pt x="3966" y="147"/>
                </a:cubicBezTo>
                <a:cubicBezTo>
                  <a:pt x="3918" y="110"/>
                  <a:pt x="3968" y="135"/>
                  <a:pt x="3935" y="77"/>
                </a:cubicBezTo>
                <a:cubicBezTo>
                  <a:pt x="3812" y="86"/>
                  <a:pt x="3702" y="113"/>
                  <a:pt x="3578" y="121"/>
                </a:cubicBezTo>
                <a:cubicBezTo>
                  <a:pt x="3524" y="128"/>
                  <a:pt x="3477" y="135"/>
                  <a:pt x="3425" y="156"/>
                </a:cubicBezTo>
                <a:cubicBezTo>
                  <a:pt x="3342" y="188"/>
                  <a:pt x="3248" y="162"/>
                  <a:pt x="3159" y="165"/>
                </a:cubicBezTo>
                <a:cubicBezTo>
                  <a:pt x="2928" y="254"/>
                  <a:pt x="2813" y="169"/>
                  <a:pt x="2544" y="191"/>
                </a:cubicBezTo>
                <a:cubicBezTo>
                  <a:pt x="2445" y="200"/>
                  <a:pt x="2305" y="198"/>
                  <a:pt x="2260" y="187"/>
                </a:cubicBezTo>
                <a:cubicBezTo>
                  <a:pt x="2172" y="153"/>
                  <a:pt x="2149" y="194"/>
                  <a:pt x="2056" y="195"/>
                </a:cubicBezTo>
                <a:cubicBezTo>
                  <a:pt x="1964" y="187"/>
                  <a:pt x="1913" y="188"/>
                  <a:pt x="1880" y="175"/>
                </a:cubicBezTo>
                <a:cubicBezTo>
                  <a:pt x="1790" y="181"/>
                  <a:pt x="1677" y="212"/>
                  <a:pt x="1591" y="191"/>
                </a:cubicBezTo>
                <a:cubicBezTo>
                  <a:pt x="1548" y="181"/>
                  <a:pt x="1503" y="186"/>
                  <a:pt x="1460" y="175"/>
                </a:cubicBezTo>
                <a:cubicBezTo>
                  <a:pt x="1435" y="185"/>
                  <a:pt x="1426" y="155"/>
                  <a:pt x="1401" y="165"/>
                </a:cubicBezTo>
                <a:cubicBezTo>
                  <a:pt x="1252" y="156"/>
                  <a:pt x="1118" y="135"/>
                  <a:pt x="967" y="130"/>
                </a:cubicBezTo>
                <a:cubicBezTo>
                  <a:pt x="926" y="125"/>
                  <a:pt x="836" y="116"/>
                  <a:pt x="799" y="103"/>
                </a:cubicBezTo>
                <a:cubicBezTo>
                  <a:pt x="798" y="103"/>
                  <a:pt x="754" y="62"/>
                  <a:pt x="746" y="59"/>
                </a:cubicBezTo>
                <a:cubicBezTo>
                  <a:pt x="686" y="39"/>
                  <a:pt x="609" y="39"/>
                  <a:pt x="548" y="33"/>
                </a:cubicBezTo>
                <a:cubicBezTo>
                  <a:pt x="523" y="22"/>
                  <a:pt x="497" y="17"/>
                  <a:pt x="472" y="6"/>
                </a:cubicBezTo>
                <a:cubicBezTo>
                  <a:pt x="441" y="9"/>
                  <a:pt x="411" y="11"/>
                  <a:pt x="381" y="15"/>
                </a:cubicBezTo>
                <a:cubicBezTo>
                  <a:pt x="353" y="15"/>
                  <a:pt x="325" y="0"/>
                  <a:pt x="306" y="4"/>
                </a:cubicBezTo>
                <a:close/>
              </a:path>
            </a:pathLst>
          </a:custGeom>
          <a:gradFill rotWithShape="0">
            <a:gsLst>
              <a:gs pos="0">
                <a:srgbClr val="78B08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5" name="Group 26"/>
          <p:cNvGrpSpPr>
            <a:grpSpLocks/>
          </p:cNvGrpSpPr>
          <p:nvPr/>
        </p:nvGrpSpPr>
        <p:grpSpPr bwMode="auto">
          <a:xfrm>
            <a:off x="2685241" y="4195765"/>
            <a:ext cx="5867400" cy="1239838"/>
            <a:chOff x="1082" y="2643"/>
            <a:chExt cx="3696" cy="781"/>
          </a:xfrm>
        </p:grpSpPr>
        <p:sp>
          <p:nvSpPr>
            <p:cNvPr id="256" name="Freeform 11"/>
            <p:cNvSpPr>
              <a:spLocks/>
            </p:cNvSpPr>
            <p:nvPr/>
          </p:nvSpPr>
          <p:spPr bwMode="gray">
            <a:xfrm>
              <a:off x="1082" y="2643"/>
              <a:ext cx="3696" cy="442"/>
            </a:xfrm>
            <a:custGeom>
              <a:avLst/>
              <a:gdLst>
                <a:gd name="T0" fmla="*/ 266 w 4864"/>
                <a:gd name="T1" fmla="*/ 42 h 769"/>
                <a:gd name="T2" fmla="*/ 107 w 4864"/>
                <a:gd name="T3" fmla="*/ 103 h 769"/>
                <a:gd name="T4" fmla="*/ 69 w 4864"/>
                <a:gd name="T5" fmla="*/ 200 h 769"/>
                <a:gd name="T6" fmla="*/ 38 w 4864"/>
                <a:gd name="T7" fmla="*/ 235 h 769"/>
                <a:gd name="T8" fmla="*/ 15 w 4864"/>
                <a:gd name="T9" fmla="*/ 332 h 769"/>
                <a:gd name="T10" fmla="*/ 38 w 4864"/>
                <a:gd name="T11" fmla="*/ 447 h 769"/>
                <a:gd name="T12" fmla="*/ 198 w 4864"/>
                <a:gd name="T13" fmla="*/ 587 h 769"/>
                <a:gd name="T14" fmla="*/ 568 w 4864"/>
                <a:gd name="T15" fmla="*/ 655 h 769"/>
                <a:gd name="T16" fmla="*/ 928 w 4864"/>
                <a:gd name="T17" fmla="*/ 699 h 769"/>
                <a:gd name="T18" fmla="*/ 1751 w 4864"/>
                <a:gd name="T19" fmla="*/ 746 h 769"/>
                <a:gd name="T20" fmla="*/ 2388 w 4864"/>
                <a:gd name="T21" fmla="*/ 739 h 769"/>
                <a:gd name="T22" fmla="*/ 2624 w 4864"/>
                <a:gd name="T23" fmla="*/ 761 h 769"/>
                <a:gd name="T24" fmla="*/ 3030 w 4864"/>
                <a:gd name="T25" fmla="*/ 737 h 769"/>
                <a:gd name="T26" fmla="*/ 3707 w 4864"/>
                <a:gd name="T27" fmla="*/ 640 h 769"/>
                <a:gd name="T28" fmla="*/ 4057 w 4864"/>
                <a:gd name="T29" fmla="*/ 579 h 769"/>
                <a:gd name="T30" fmla="*/ 4225 w 4864"/>
                <a:gd name="T31" fmla="*/ 526 h 769"/>
                <a:gd name="T32" fmla="*/ 4331 w 4864"/>
                <a:gd name="T33" fmla="*/ 508 h 769"/>
                <a:gd name="T34" fmla="*/ 4225 w 4864"/>
                <a:gd name="T35" fmla="*/ 491 h 769"/>
                <a:gd name="T36" fmla="*/ 4346 w 4864"/>
                <a:gd name="T37" fmla="*/ 526 h 769"/>
                <a:gd name="T38" fmla="*/ 4643 w 4864"/>
                <a:gd name="T39" fmla="*/ 455 h 769"/>
                <a:gd name="T40" fmla="*/ 4849 w 4864"/>
                <a:gd name="T41" fmla="*/ 341 h 769"/>
                <a:gd name="T42" fmla="*/ 4674 w 4864"/>
                <a:gd name="T43" fmla="*/ 279 h 769"/>
                <a:gd name="T44" fmla="*/ 4110 w 4864"/>
                <a:gd name="T45" fmla="*/ 297 h 769"/>
                <a:gd name="T46" fmla="*/ 4293 w 4864"/>
                <a:gd name="T47" fmla="*/ 297 h 769"/>
                <a:gd name="T48" fmla="*/ 4651 w 4864"/>
                <a:gd name="T49" fmla="*/ 200 h 769"/>
                <a:gd name="T50" fmla="*/ 4514 w 4864"/>
                <a:gd name="T51" fmla="*/ 147 h 769"/>
                <a:gd name="T52" fmla="*/ 3920 w 4864"/>
                <a:gd name="T53" fmla="*/ 174 h 769"/>
                <a:gd name="T54" fmla="*/ 3966 w 4864"/>
                <a:gd name="T55" fmla="*/ 147 h 769"/>
                <a:gd name="T56" fmla="*/ 3578 w 4864"/>
                <a:gd name="T57" fmla="*/ 121 h 769"/>
                <a:gd name="T58" fmla="*/ 3159 w 4864"/>
                <a:gd name="T59" fmla="*/ 165 h 769"/>
                <a:gd name="T60" fmla="*/ 2260 w 4864"/>
                <a:gd name="T61" fmla="*/ 187 h 769"/>
                <a:gd name="T62" fmla="*/ 1880 w 4864"/>
                <a:gd name="T63" fmla="*/ 175 h 769"/>
                <a:gd name="T64" fmla="*/ 1460 w 4864"/>
                <a:gd name="T65" fmla="*/ 175 h 769"/>
                <a:gd name="T66" fmla="*/ 967 w 4864"/>
                <a:gd name="T67" fmla="*/ 130 h 769"/>
                <a:gd name="T68" fmla="*/ 746 w 4864"/>
                <a:gd name="T69" fmla="*/ 59 h 769"/>
                <a:gd name="T70" fmla="*/ 472 w 4864"/>
                <a:gd name="T71" fmla="*/ 6 h 769"/>
                <a:gd name="T72" fmla="*/ 306 w 4864"/>
                <a:gd name="T73" fmla="*/ 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64" h="769">
                  <a:moveTo>
                    <a:pt x="306" y="4"/>
                  </a:moveTo>
                  <a:cubicBezTo>
                    <a:pt x="265" y="21"/>
                    <a:pt x="307" y="25"/>
                    <a:pt x="266" y="42"/>
                  </a:cubicBezTo>
                  <a:cubicBezTo>
                    <a:pt x="228" y="27"/>
                    <a:pt x="225" y="21"/>
                    <a:pt x="167" y="42"/>
                  </a:cubicBezTo>
                  <a:cubicBezTo>
                    <a:pt x="141" y="52"/>
                    <a:pt x="142" y="90"/>
                    <a:pt x="107" y="103"/>
                  </a:cubicBezTo>
                  <a:cubicBezTo>
                    <a:pt x="84" y="130"/>
                    <a:pt x="69" y="156"/>
                    <a:pt x="46" y="182"/>
                  </a:cubicBezTo>
                  <a:cubicBezTo>
                    <a:pt x="53" y="188"/>
                    <a:pt x="61" y="196"/>
                    <a:pt x="69" y="200"/>
                  </a:cubicBezTo>
                  <a:cubicBezTo>
                    <a:pt x="76" y="204"/>
                    <a:pt x="94" y="200"/>
                    <a:pt x="91" y="209"/>
                  </a:cubicBezTo>
                  <a:cubicBezTo>
                    <a:pt x="89" y="218"/>
                    <a:pt x="47" y="232"/>
                    <a:pt x="38" y="235"/>
                  </a:cubicBezTo>
                  <a:cubicBezTo>
                    <a:pt x="20" y="298"/>
                    <a:pt x="37" y="278"/>
                    <a:pt x="0" y="306"/>
                  </a:cubicBezTo>
                  <a:cubicBezTo>
                    <a:pt x="5" y="314"/>
                    <a:pt x="11" y="322"/>
                    <a:pt x="15" y="332"/>
                  </a:cubicBezTo>
                  <a:cubicBezTo>
                    <a:pt x="27" y="345"/>
                    <a:pt x="65" y="366"/>
                    <a:pt x="69" y="385"/>
                  </a:cubicBezTo>
                  <a:cubicBezTo>
                    <a:pt x="71" y="398"/>
                    <a:pt x="28" y="428"/>
                    <a:pt x="38" y="447"/>
                  </a:cubicBezTo>
                  <a:cubicBezTo>
                    <a:pt x="28" y="480"/>
                    <a:pt x="110" y="494"/>
                    <a:pt x="129" y="499"/>
                  </a:cubicBezTo>
                  <a:cubicBezTo>
                    <a:pt x="157" y="521"/>
                    <a:pt x="162" y="579"/>
                    <a:pt x="198" y="587"/>
                  </a:cubicBezTo>
                  <a:cubicBezTo>
                    <a:pt x="275" y="607"/>
                    <a:pt x="321" y="631"/>
                    <a:pt x="400" y="635"/>
                  </a:cubicBezTo>
                  <a:cubicBezTo>
                    <a:pt x="471" y="643"/>
                    <a:pt x="513" y="654"/>
                    <a:pt x="568" y="655"/>
                  </a:cubicBezTo>
                  <a:cubicBezTo>
                    <a:pt x="628" y="661"/>
                    <a:pt x="700" y="664"/>
                    <a:pt x="760" y="671"/>
                  </a:cubicBezTo>
                  <a:cubicBezTo>
                    <a:pt x="817" y="693"/>
                    <a:pt x="869" y="677"/>
                    <a:pt x="928" y="699"/>
                  </a:cubicBezTo>
                  <a:cubicBezTo>
                    <a:pt x="1070" y="753"/>
                    <a:pt x="1355" y="693"/>
                    <a:pt x="1355" y="693"/>
                  </a:cubicBezTo>
                  <a:cubicBezTo>
                    <a:pt x="1539" y="731"/>
                    <a:pt x="1520" y="737"/>
                    <a:pt x="1751" y="746"/>
                  </a:cubicBezTo>
                  <a:cubicBezTo>
                    <a:pt x="1912" y="769"/>
                    <a:pt x="1924" y="727"/>
                    <a:pt x="2228" y="743"/>
                  </a:cubicBezTo>
                  <a:cubicBezTo>
                    <a:pt x="2298" y="752"/>
                    <a:pt x="2337" y="736"/>
                    <a:pt x="2388" y="739"/>
                  </a:cubicBezTo>
                  <a:cubicBezTo>
                    <a:pt x="2439" y="742"/>
                    <a:pt x="2496" y="758"/>
                    <a:pt x="2535" y="762"/>
                  </a:cubicBezTo>
                  <a:cubicBezTo>
                    <a:pt x="2574" y="766"/>
                    <a:pt x="2586" y="753"/>
                    <a:pt x="2624" y="761"/>
                  </a:cubicBezTo>
                  <a:cubicBezTo>
                    <a:pt x="2654" y="767"/>
                    <a:pt x="2674" y="747"/>
                    <a:pt x="2710" y="746"/>
                  </a:cubicBezTo>
                  <a:cubicBezTo>
                    <a:pt x="2816" y="740"/>
                    <a:pt x="2923" y="740"/>
                    <a:pt x="3030" y="737"/>
                  </a:cubicBezTo>
                  <a:cubicBezTo>
                    <a:pt x="3165" y="698"/>
                    <a:pt x="3192" y="700"/>
                    <a:pt x="3372" y="693"/>
                  </a:cubicBezTo>
                  <a:cubicBezTo>
                    <a:pt x="3491" y="677"/>
                    <a:pt x="3585" y="649"/>
                    <a:pt x="3707" y="640"/>
                  </a:cubicBezTo>
                  <a:cubicBezTo>
                    <a:pt x="3778" y="612"/>
                    <a:pt x="3647" y="661"/>
                    <a:pt x="3814" y="623"/>
                  </a:cubicBezTo>
                  <a:cubicBezTo>
                    <a:pt x="3939" y="593"/>
                    <a:pt x="3882" y="589"/>
                    <a:pt x="4057" y="579"/>
                  </a:cubicBezTo>
                  <a:cubicBezTo>
                    <a:pt x="4154" y="551"/>
                    <a:pt x="4197" y="549"/>
                    <a:pt x="4316" y="543"/>
                  </a:cubicBezTo>
                  <a:cubicBezTo>
                    <a:pt x="4293" y="535"/>
                    <a:pt x="4233" y="529"/>
                    <a:pt x="4225" y="526"/>
                  </a:cubicBezTo>
                  <a:cubicBezTo>
                    <a:pt x="4217" y="523"/>
                    <a:pt x="4240" y="518"/>
                    <a:pt x="4247" y="517"/>
                  </a:cubicBezTo>
                  <a:cubicBezTo>
                    <a:pt x="4275" y="513"/>
                    <a:pt x="4303" y="511"/>
                    <a:pt x="4331" y="508"/>
                  </a:cubicBezTo>
                  <a:cubicBezTo>
                    <a:pt x="4303" y="505"/>
                    <a:pt x="4275" y="504"/>
                    <a:pt x="4247" y="499"/>
                  </a:cubicBezTo>
                  <a:cubicBezTo>
                    <a:pt x="4240" y="498"/>
                    <a:pt x="4221" y="499"/>
                    <a:pt x="4225" y="491"/>
                  </a:cubicBezTo>
                  <a:cubicBezTo>
                    <a:pt x="4230" y="480"/>
                    <a:pt x="4245" y="485"/>
                    <a:pt x="4255" y="482"/>
                  </a:cubicBezTo>
                  <a:cubicBezTo>
                    <a:pt x="4318" y="494"/>
                    <a:pt x="4297" y="507"/>
                    <a:pt x="4346" y="526"/>
                  </a:cubicBezTo>
                  <a:cubicBezTo>
                    <a:pt x="4398" y="511"/>
                    <a:pt x="4453" y="470"/>
                    <a:pt x="4506" y="464"/>
                  </a:cubicBezTo>
                  <a:cubicBezTo>
                    <a:pt x="4552" y="460"/>
                    <a:pt x="4598" y="458"/>
                    <a:pt x="4643" y="455"/>
                  </a:cubicBezTo>
                  <a:cubicBezTo>
                    <a:pt x="4690" y="420"/>
                    <a:pt x="4742" y="423"/>
                    <a:pt x="4795" y="411"/>
                  </a:cubicBezTo>
                  <a:cubicBezTo>
                    <a:pt x="4834" y="382"/>
                    <a:pt x="4813" y="403"/>
                    <a:pt x="4849" y="341"/>
                  </a:cubicBezTo>
                  <a:cubicBezTo>
                    <a:pt x="4854" y="332"/>
                    <a:pt x="4864" y="314"/>
                    <a:pt x="4864" y="314"/>
                  </a:cubicBezTo>
                  <a:cubicBezTo>
                    <a:pt x="4803" y="279"/>
                    <a:pt x="4742" y="285"/>
                    <a:pt x="4674" y="279"/>
                  </a:cubicBezTo>
                  <a:cubicBezTo>
                    <a:pt x="4490" y="287"/>
                    <a:pt x="4499" y="279"/>
                    <a:pt x="4384" y="306"/>
                  </a:cubicBezTo>
                  <a:cubicBezTo>
                    <a:pt x="4293" y="303"/>
                    <a:pt x="4202" y="303"/>
                    <a:pt x="4110" y="297"/>
                  </a:cubicBezTo>
                  <a:cubicBezTo>
                    <a:pt x="4103" y="297"/>
                    <a:pt x="4126" y="288"/>
                    <a:pt x="4133" y="288"/>
                  </a:cubicBezTo>
                  <a:cubicBezTo>
                    <a:pt x="4187" y="288"/>
                    <a:pt x="4240" y="294"/>
                    <a:pt x="4293" y="297"/>
                  </a:cubicBezTo>
                  <a:cubicBezTo>
                    <a:pt x="4391" y="282"/>
                    <a:pt x="4444" y="268"/>
                    <a:pt x="4552" y="262"/>
                  </a:cubicBezTo>
                  <a:cubicBezTo>
                    <a:pt x="4601" y="247"/>
                    <a:pt x="4610" y="232"/>
                    <a:pt x="4651" y="200"/>
                  </a:cubicBezTo>
                  <a:cubicBezTo>
                    <a:pt x="4609" y="188"/>
                    <a:pt x="4562" y="193"/>
                    <a:pt x="4521" y="174"/>
                  </a:cubicBezTo>
                  <a:cubicBezTo>
                    <a:pt x="4514" y="171"/>
                    <a:pt x="4516" y="156"/>
                    <a:pt x="4514" y="147"/>
                  </a:cubicBezTo>
                  <a:cubicBezTo>
                    <a:pt x="4141" y="166"/>
                    <a:pt x="4291" y="156"/>
                    <a:pt x="4065" y="174"/>
                  </a:cubicBezTo>
                  <a:cubicBezTo>
                    <a:pt x="4015" y="182"/>
                    <a:pt x="3972" y="194"/>
                    <a:pt x="3920" y="174"/>
                  </a:cubicBezTo>
                  <a:cubicBezTo>
                    <a:pt x="3911" y="171"/>
                    <a:pt x="3935" y="160"/>
                    <a:pt x="3943" y="156"/>
                  </a:cubicBezTo>
                  <a:cubicBezTo>
                    <a:pt x="3951" y="152"/>
                    <a:pt x="3958" y="150"/>
                    <a:pt x="3966" y="147"/>
                  </a:cubicBezTo>
                  <a:cubicBezTo>
                    <a:pt x="3918" y="110"/>
                    <a:pt x="3968" y="135"/>
                    <a:pt x="3935" y="77"/>
                  </a:cubicBezTo>
                  <a:cubicBezTo>
                    <a:pt x="3812" y="86"/>
                    <a:pt x="3702" y="113"/>
                    <a:pt x="3578" y="121"/>
                  </a:cubicBezTo>
                  <a:cubicBezTo>
                    <a:pt x="3524" y="128"/>
                    <a:pt x="3477" y="135"/>
                    <a:pt x="3425" y="156"/>
                  </a:cubicBezTo>
                  <a:cubicBezTo>
                    <a:pt x="3342" y="188"/>
                    <a:pt x="3248" y="162"/>
                    <a:pt x="3159" y="165"/>
                  </a:cubicBezTo>
                  <a:cubicBezTo>
                    <a:pt x="2928" y="254"/>
                    <a:pt x="2813" y="169"/>
                    <a:pt x="2544" y="191"/>
                  </a:cubicBezTo>
                  <a:cubicBezTo>
                    <a:pt x="2445" y="200"/>
                    <a:pt x="2305" y="198"/>
                    <a:pt x="2260" y="187"/>
                  </a:cubicBezTo>
                  <a:cubicBezTo>
                    <a:pt x="2172" y="153"/>
                    <a:pt x="2149" y="194"/>
                    <a:pt x="2056" y="195"/>
                  </a:cubicBezTo>
                  <a:cubicBezTo>
                    <a:pt x="1964" y="187"/>
                    <a:pt x="1913" y="188"/>
                    <a:pt x="1880" y="175"/>
                  </a:cubicBezTo>
                  <a:cubicBezTo>
                    <a:pt x="1790" y="181"/>
                    <a:pt x="1677" y="212"/>
                    <a:pt x="1591" y="191"/>
                  </a:cubicBezTo>
                  <a:cubicBezTo>
                    <a:pt x="1548" y="181"/>
                    <a:pt x="1503" y="186"/>
                    <a:pt x="1460" y="175"/>
                  </a:cubicBezTo>
                  <a:cubicBezTo>
                    <a:pt x="1435" y="185"/>
                    <a:pt x="1426" y="155"/>
                    <a:pt x="1401" y="165"/>
                  </a:cubicBezTo>
                  <a:cubicBezTo>
                    <a:pt x="1252" y="156"/>
                    <a:pt x="1118" y="135"/>
                    <a:pt x="967" y="130"/>
                  </a:cubicBezTo>
                  <a:cubicBezTo>
                    <a:pt x="926" y="125"/>
                    <a:pt x="836" y="116"/>
                    <a:pt x="799" y="103"/>
                  </a:cubicBezTo>
                  <a:cubicBezTo>
                    <a:pt x="798" y="103"/>
                    <a:pt x="754" y="62"/>
                    <a:pt x="746" y="59"/>
                  </a:cubicBezTo>
                  <a:cubicBezTo>
                    <a:pt x="686" y="39"/>
                    <a:pt x="609" y="39"/>
                    <a:pt x="548" y="33"/>
                  </a:cubicBezTo>
                  <a:cubicBezTo>
                    <a:pt x="523" y="22"/>
                    <a:pt x="497" y="17"/>
                    <a:pt x="472" y="6"/>
                  </a:cubicBezTo>
                  <a:cubicBezTo>
                    <a:pt x="441" y="9"/>
                    <a:pt x="411" y="11"/>
                    <a:pt x="381" y="15"/>
                  </a:cubicBezTo>
                  <a:cubicBezTo>
                    <a:pt x="353" y="15"/>
                    <a:pt x="325" y="0"/>
                    <a:pt x="306" y="4"/>
                  </a:cubicBezTo>
                  <a:close/>
                </a:path>
              </a:pathLst>
            </a:custGeom>
            <a:gradFill rotWithShape="0">
              <a:gsLst>
                <a:gs pos="0">
                  <a:srgbClr val="8FAFD3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Rectangle 12"/>
            <p:cNvSpPr>
              <a:spLocks noChangeArrowheads="1"/>
            </p:cNvSpPr>
            <p:nvPr/>
          </p:nvSpPr>
          <p:spPr bwMode="auto">
            <a:xfrm>
              <a:off x="1227" y="2668"/>
              <a:ext cx="331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accent1">
                      <a:lumMod val="50000"/>
                    </a:schemeClr>
                  </a:solidFill>
                  <a:latin typeface="Monotype Corsiva" panose="03010101010201010101" pitchFamily="66" charset="0"/>
                </a:rPr>
                <a:t>песочная </a:t>
              </a:r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  <a:latin typeface="Monotype Corsiva" panose="03010101010201010101" pitchFamily="66" charset="0"/>
                </a:rPr>
                <a:t>анимация на специальных столах </a:t>
              </a:r>
              <a:endPara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endParaRPr>
            </a:p>
            <a:p>
              <a:r>
                <a:rPr lang="ru-RU" sz="2400" dirty="0" smtClean="0">
                  <a:solidFill>
                    <a:schemeClr val="accent1">
                      <a:lumMod val="50000"/>
                    </a:schemeClr>
                  </a:solidFill>
                  <a:latin typeface="Monotype Corsiva" panose="03010101010201010101" pitchFamily="66" charset="0"/>
                </a:rPr>
                <a:t>с </a:t>
              </a:r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  <a:latin typeface="Monotype Corsiva" panose="03010101010201010101" pitchFamily="66" charset="0"/>
                </a:rPr>
                <a:t>подсветкой;</a:t>
              </a:r>
              <a:br>
                <a:rPr lang="ru-RU" sz="2400" dirty="0">
                  <a:solidFill>
                    <a:schemeClr val="accent1">
                      <a:lumMod val="50000"/>
                    </a:schemeClr>
                  </a:solidFill>
                  <a:latin typeface="Monotype Corsiva" panose="03010101010201010101" pitchFamily="66" charset="0"/>
                </a:rPr>
              </a:br>
              <a:endParaRPr lang="en-US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pic>
        <p:nvPicPr>
          <p:cNvPr id="15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2"/>
          <a:stretch/>
        </p:blipFill>
        <p:spPr bwMode="auto">
          <a:xfrm rot="10800000" flipV="1">
            <a:off x="182217" y="4181818"/>
            <a:ext cx="1738022" cy="156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17735" y="2843213"/>
            <a:ext cx="62293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проективные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игры,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направленные на диагностику, коррекцию, носящие терапевтический эффект;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56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3" t="18172" r="14345"/>
          <a:stretch/>
        </p:blipFill>
        <p:spPr>
          <a:xfrm>
            <a:off x="4043082" y="62753"/>
            <a:ext cx="5011271" cy="3545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0" y="3254186"/>
            <a:ext cx="5405719" cy="3603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30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724" y="1687564"/>
            <a:ext cx="7886699" cy="1047221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Реализация задач песочной терапии носит комплексный характер, проявляющийся в пересечении разных направлений и приёмов обучения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развития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2"/>
          <a:stretch/>
        </p:blipFill>
        <p:spPr bwMode="auto">
          <a:xfrm rot="10800000" flipV="1">
            <a:off x="182217" y="4181818"/>
            <a:ext cx="1738022" cy="156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53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Игровое направление: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48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48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7718" y="1001059"/>
            <a:ext cx="6139702" cy="4906963"/>
          </a:xfrm>
        </p:spPr>
        <p:txBody>
          <a:bodyPr/>
          <a:lstStyle/>
          <a:p>
            <a:endParaRPr lang="ru-RU" dirty="0"/>
          </a:p>
          <a:p>
            <a:pPr lvl="1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театр на песке — разыгрывание несложных литературных и сказочных сюжетов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;</a:t>
            </a:r>
          </a:p>
          <a:p>
            <a:pPr marL="457200" lvl="1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lvl="1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сюжетно-ролевая игра, построенная на творческом самовыражении детей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;</a:t>
            </a:r>
          </a:p>
          <a:p>
            <a:pPr marL="457200" lvl="1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lvl="1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дидактическая игра, например, с помощью палочки можно нарисовать буквы, написать цифры, пересыпая песок из ёмкости в ёмкость, познакомиться с понятием объёма.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4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2"/>
          <a:stretch/>
        </p:blipFill>
        <p:spPr bwMode="auto">
          <a:xfrm rot="10800000" flipV="1">
            <a:off x="182217" y="4181818"/>
            <a:ext cx="1738022" cy="156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60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Эмоционально-психологическое направление: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4635" y="687294"/>
            <a:ext cx="6821020" cy="4906963"/>
          </a:xfrm>
        </p:spPr>
        <p:txBody>
          <a:bodyPr>
            <a:normAutofit fontScale="85000" lnSpcReduction="10000"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стабилизация эмоционального состояния, нейтрализация нервного напряжения, избавление от страхов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агрессии;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приобретение опыта самостоятельного преодоления конфликтов в процессе игрового взаимодействия, воспитание взаимного уважения и умения слушать друг друга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;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формирование элементарного уровня рефлексии, позитивного отношения к себе, окружающему миру и сверстникам.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2"/>
          <a:stretch/>
        </p:blipFill>
        <p:spPr bwMode="auto">
          <a:xfrm rot="10800000" flipV="1">
            <a:off x="182217" y="4181818"/>
            <a:ext cx="1738022" cy="156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06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Сенсомоторное направление: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97" y="848659"/>
            <a:ext cx="6774405" cy="4906963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 lvl="1"/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знакомство со свойствами песка и воды, другими объектами предметного мира посредством экспериментально-исследовательской деятельности с опорой на тактильное, зрительное, слуховое и звуковое восприятие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;</a:t>
            </a:r>
          </a:p>
          <a:p>
            <a:pPr marL="457200" lvl="1" indent="0">
              <a:buNone/>
            </a:pPr>
            <a:endParaRPr lang="ru-RU" sz="22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lvl="1"/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развитие пространственного восприятия, изучение признаков предметов опытным путём (цвет, величина, форма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);</a:t>
            </a:r>
          </a:p>
          <a:p>
            <a:pPr marL="457200" lvl="1" indent="0">
              <a:buNone/>
            </a:pPr>
            <a:endParaRPr lang="ru-RU" sz="22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lvl="1"/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формирование мыслительных операций сравнения, анализа и синтеза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;</a:t>
            </a:r>
          </a:p>
          <a:p>
            <a:endParaRPr lang="ru-RU" sz="22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lvl="1"/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развитие мелкой моторики посредством пальчиковой гимнастики, совершенствование пространственной координации в процессе моделирования и конструирования игровой площадки.</a:t>
            </a:r>
          </a:p>
          <a:p>
            <a:pPr lvl="1"/>
            <a:endParaRPr lang="ru-RU" sz="22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sz="22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Picture 2" descr="https://ob3.edusite.ru/images/stock-drawing-childre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2"/>
          <a:stretch/>
        </p:blipFill>
        <p:spPr bwMode="auto">
          <a:xfrm rot="10800000" flipV="1">
            <a:off x="65675" y="4289395"/>
            <a:ext cx="1738022" cy="156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30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305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Песочная терапия — это одно из направлений арт-терапии, включающее разнообразные занятия: </vt:lpstr>
      <vt:lpstr>Презентация PowerPoint</vt:lpstr>
      <vt:lpstr>Реализация задач песочной терапии носит комплексный характер, проявляющийся в пересечении разных направлений и приёмов обучения и развития </vt:lpstr>
      <vt:lpstr>Игровое направление: </vt:lpstr>
      <vt:lpstr>Эмоционально-психологическое направление: </vt:lpstr>
      <vt:lpstr>Сенсомоторное направление: 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Admin</cp:lastModifiedBy>
  <cp:revision>87</cp:revision>
  <dcterms:created xsi:type="dcterms:W3CDTF">2016-11-18T14:12:19Z</dcterms:created>
  <dcterms:modified xsi:type="dcterms:W3CDTF">2020-01-30T09:04:48Z</dcterms:modified>
</cp:coreProperties>
</file>