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7" r:id="rId14"/>
    <p:sldId id="269" r:id="rId15"/>
  </p:sldIdLst>
  <p:sldSz cx="9144000" cy="6858000" type="screen4x3"/>
  <p:notesSz cx="6858000" cy="9144000"/>
  <p:defaultTex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104" d="100"/>
          <a:sy n="104" d="100"/>
        </p:scale>
        <p:origin x="-174"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3" name="Прямоугольник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Прямоугольник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Прямоугольник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Прямоугольник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Прямоугольник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Скругленный прямоугольник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Скругленный прямоугольник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Прямоугольник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ямоугольник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Прямоугольник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Заголовок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a:xfrm>
            <a:off x="6705600" y="4206240"/>
            <a:ext cx="960120" cy="457200"/>
          </a:xfrm>
        </p:spPr>
        <p:txBody>
          <a:bodyPr/>
          <a:lstStyle/>
          <a:p>
            <a:fld id="{7EAF463A-BC7C-46EE-9F1E-7F377CCA4891}" type="datetimeFigureOut">
              <a:rPr lang="en-US" smtClean="0"/>
              <a:pPr/>
              <a:t>12/30/2015</a:t>
            </a:fld>
            <a:endParaRPr lang="en-US"/>
          </a:p>
        </p:txBody>
      </p:sp>
      <p:sp>
        <p:nvSpPr>
          <p:cNvPr id="17" name="Нижний колонтитул 16"/>
          <p:cNvSpPr>
            <a:spLocks noGrp="1"/>
          </p:cNvSpPr>
          <p:nvPr>
            <p:ph type="ftr" sz="quarter" idx="11"/>
          </p:nvPr>
        </p:nvSpPr>
        <p:spPr>
          <a:xfrm>
            <a:off x="5410200" y="4205288"/>
            <a:ext cx="1295400" cy="457200"/>
          </a:xfrm>
        </p:spPr>
        <p:txBody>
          <a:bodyPr/>
          <a:lstStyle/>
          <a:p>
            <a:endParaRPr lang="en-US"/>
          </a:p>
        </p:txBody>
      </p:sp>
      <p:sp>
        <p:nvSpPr>
          <p:cNvPr id="29" name="Номер слайда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A483448D-3A78-4528-A469-B745A65DA48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7EAF463A-BC7C-46EE-9F1E-7F377CCA4891}" type="datetimeFigureOut">
              <a:rPr lang="en-US" smtClean="0"/>
              <a:pPr/>
              <a:t>12/30/2015</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1143000"/>
            <a:ext cx="1905000" cy="5486400"/>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1143000"/>
            <a:ext cx="6248400" cy="5486400"/>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7EAF463A-BC7C-46EE-9F1E-7F377CCA4891}" type="datetimeFigureOut">
              <a:rPr lang="en-US" smtClean="0"/>
              <a:pPr/>
              <a:t>12/30/2015</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7EAF463A-BC7C-46EE-9F1E-7F377CCA4891}" type="datetimeFigureOut">
              <a:rPr lang="en-US" smtClean="0"/>
              <a:pPr/>
              <a:t>12/30/2015</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7EAF463A-BC7C-46EE-9F1E-7F377CCA4891}" type="datetimeFigureOut">
              <a:rPr lang="en-US" smtClean="0"/>
              <a:pPr/>
              <a:t>12/30/2015</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7EAF463A-BC7C-46EE-9F1E-7F377CCA4891}" type="datetimeFigureOut">
              <a:rPr lang="en-US" smtClean="0"/>
              <a:pPr/>
              <a:t>12/30/2015</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1143000"/>
            <a:ext cx="8382000" cy="1069848"/>
          </a:xfrm>
        </p:spPr>
        <p:txBody>
          <a:bodyPr anchor="ctr"/>
          <a:lstStyle>
            <a:lvl1pPr>
              <a:defRPr sz="4000" b="0" i="0" cap="none"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6" name="Дата 25"/>
          <p:cNvSpPr>
            <a:spLocks noGrp="1"/>
          </p:cNvSpPr>
          <p:nvPr>
            <p:ph type="dt" sz="half" idx="10"/>
          </p:nvPr>
        </p:nvSpPr>
        <p:spPr/>
        <p:txBody>
          <a:bodyPr rtlCol="0"/>
          <a:lstStyle/>
          <a:p>
            <a:fld id="{7EAF463A-BC7C-46EE-9F1E-7F377CCA4891}" type="datetimeFigureOut">
              <a:rPr lang="en-US" smtClean="0"/>
              <a:pPr/>
              <a:t>12/30/2015</a:t>
            </a:fld>
            <a:endParaRPr lang="en-US"/>
          </a:p>
        </p:txBody>
      </p:sp>
      <p:sp>
        <p:nvSpPr>
          <p:cNvPr id="27" name="Номер слайда 26"/>
          <p:cNvSpPr>
            <a:spLocks noGrp="1"/>
          </p:cNvSpPr>
          <p:nvPr>
            <p:ph type="sldNum" sz="quarter" idx="11"/>
          </p:nvPr>
        </p:nvSpPr>
        <p:spPr/>
        <p:txBody>
          <a:bodyPr rtlCol="0"/>
          <a:lstStyle/>
          <a:p>
            <a:fld id="{A483448D-3A78-4528-A469-B745A65DA480}" type="slidenum">
              <a:rPr lang="en-US" smtClean="0"/>
              <a:pPr/>
              <a:t>‹#›</a:t>
            </a:fld>
            <a:endParaRPr lang="en-US"/>
          </a:p>
        </p:txBody>
      </p:sp>
      <p:sp>
        <p:nvSpPr>
          <p:cNvPr id="28" name="Нижний колонтитул 27"/>
          <p:cNvSpPr>
            <a:spLocks noGrp="1"/>
          </p:cNvSpPr>
          <p:nvPr>
            <p:ph type="ftr" sz="quarter" idx="12"/>
          </p:nvPr>
        </p:nvSpPr>
        <p:spPr/>
        <p:txBody>
          <a:bodyPr rtlCol="0"/>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ru-RU" smtClean="0"/>
              <a:t>Образец заголовка</a:t>
            </a:r>
            <a:endParaRPr kumimoji="0" lang="en-US"/>
          </a:p>
        </p:txBody>
      </p:sp>
      <p:sp>
        <p:nvSpPr>
          <p:cNvPr id="3" name="Дата 2"/>
          <p:cNvSpPr>
            <a:spLocks noGrp="1"/>
          </p:cNvSpPr>
          <p:nvPr>
            <p:ph type="dt" sz="half" idx="10"/>
          </p:nvPr>
        </p:nvSpPr>
        <p:spPr>
          <a:xfrm>
            <a:off x="6583680" y="612648"/>
            <a:ext cx="957264" cy="457200"/>
          </a:xfrm>
        </p:spPr>
        <p:txBody>
          <a:bodyPr/>
          <a:lstStyle/>
          <a:p>
            <a:fld id="{7EAF463A-BC7C-46EE-9F1E-7F377CCA4891}" type="datetimeFigureOut">
              <a:rPr lang="en-US" smtClean="0"/>
              <a:pPr/>
              <a:t>12/30/2015</a:t>
            </a:fld>
            <a:endParaRPr lang="en-US"/>
          </a:p>
        </p:txBody>
      </p:sp>
      <p:sp>
        <p:nvSpPr>
          <p:cNvPr id="4" name="Нижний колонтитул 3"/>
          <p:cNvSpPr>
            <a:spLocks noGrp="1"/>
          </p:cNvSpPr>
          <p:nvPr>
            <p:ph type="ftr" sz="quarter" idx="11"/>
          </p:nvPr>
        </p:nvSpPr>
        <p:spPr>
          <a:xfrm>
            <a:off x="5257800" y="612648"/>
            <a:ext cx="1325880" cy="457200"/>
          </a:xfrm>
        </p:spPr>
        <p:txBody>
          <a:bodyPr/>
          <a:lstStyle/>
          <a:p>
            <a:endParaRPr lang="en-US"/>
          </a:p>
        </p:txBody>
      </p:sp>
      <p:sp>
        <p:nvSpPr>
          <p:cNvPr id="5" name="Номер слайда 4"/>
          <p:cNvSpPr>
            <a:spLocks noGrp="1"/>
          </p:cNvSpPr>
          <p:nvPr>
            <p:ph type="sldNum" sz="quarter" idx="12"/>
          </p:nvPr>
        </p:nvSpPr>
        <p:spPr>
          <a:xfrm>
            <a:off x="8174736" y="2272"/>
            <a:ext cx="762000" cy="365760"/>
          </a:xfrm>
        </p:spPr>
        <p:txBody>
          <a:bodyPr/>
          <a:lstStyle/>
          <a:p>
            <a:fld id="{A483448D-3A78-4528-A469-B745A65DA48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EAF463A-BC7C-46EE-9F1E-7F377CCA4891}" type="datetimeFigureOut">
              <a:rPr lang="en-US" smtClean="0"/>
              <a:pPr/>
              <a:t>12/30/2015</a:t>
            </a:fld>
            <a:endParaRPr lang="en-US"/>
          </a:p>
        </p:txBody>
      </p:sp>
      <p:sp>
        <p:nvSpPr>
          <p:cNvPr id="3" name="Нижний колонтитул 2"/>
          <p:cNvSpPr>
            <a:spLocks noGrp="1"/>
          </p:cNvSpPr>
          <p:nvPr>
            <p:ph type="ftr" sz="quarter" idx="11"/>
          </p:nvPr>
        </p:nvSpPr>
        <p:spPr/>
        <p:txBody>
          <a:bodyPr/>
          <a:lstStyle/>
          <a:p>
            <a:endParaRPr lang="en-US"/>
          </a:p>
        </p:txBody>
      </p:sp>
      <p:sp>
        <p:nvSpPr>
          <p:cNvPr id="4" name="Номер слайда 3"/>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53496" y="1101970"/>
            <a:ext cx="3383280" cy="877824"/>
          </a:xfrm>
        </p:spPr>
        <p:txBody>
          <a:bodyPr anchor="b"/>
          <a:lstStyle>
            <a:lvl1pPr algn="l">
              <a:buNone/>
              <a:defRPr sz="1800" b="1"/>
            </a:lvl1pPr>
          </a:lstStyle>
          <a:p>
            <a:r>
              <a:rPr kumimoji="0" lang="ru-RU" smtClean="0"/>
              <a:t>Образец заголовка</a:t>
            </a:r>
            <a:endParaRPr kumimoji="0" lang="en-US"/>
          </a:p>
        </p:txBody>
      </p:sp>
      <p:sp>
        <p:nvSpPr>
          <p:cNvPr id="3" name="Текст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7EAF463A-BC7C-46EE-9F1E-7F377CCA4891}" type="datetimeFigureOut">
              <a:rPr lang="en-US" smtClean="0"/>
              <a:pPr/>
              <a:t>12/30/2015</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ru-RU" smtClean="0"/>
              <a:t>Вставка рисунка</a:t>
            </a:r>
            <a:endParaRPr kumimoji="0" lang="en-US" dirty="0"/>
          </a:p>
        </p:txBody>
      </p:sp>
      <p:sp>
        <p:nvSpPr>
          <p:cNvPr id="4" name="Текст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7EAF463A-BC7C-46EE-9F1E-7F377CCA4891}" type="datetimeFigureOut">
              <a:rPr lang="en-US" smtClean="0"/>
              <a:pPr/>
              <a:t>12/30/2015</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Прямоугольник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Прямоугольник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Прямоугольник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Прямоугольник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Прямоугольник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Скругленный прямоугольник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Скругленный прямоугольник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Прямоугольник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Прямоугольник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Прямоугольник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Прямоугольник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Прямоугольник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Прямоугольник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Заголовок 21"/>
          <p:cNvSpPr>
            <a:spLocks noGrp="1"/>
          </p:cNvSpPr>
          <p:nvPr>
            <p:ph type="title"/>
          </p:nvPr>
        </p:nvSpPr>
        <p:spPr>
          <a:xfrm>
            <a:off x="457200" y="1143000"/>
            <a:ext cx="8229600" cy="1066800"/>
          </a:xfrm>
          <a:prstGeom prst="rect">
            <a:avLst/>
          </a:prstGeom>
        </p:spPr>
        <p:txBody>
          <a:bodyPr vert="horz" anchor="ctr">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7EAF463A-BC7C-46EE-9F1E-7F377CCA4891}" type="datetimeFigureOut">
              <a:rPr lang="en-US" smtClean="0"/>
              <a:pPr/>
              <a:t>12/30/2015</a:t>
            </a:fld>
            <a:endParaRPr lang="en-US"/>
          </a:p>
        </p:txBody>
      </p:sp>
      <p:sp>
        <p:nvSpPr>
          <p:cNvPr id="3" name="Нижний колонтитул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US"/>
          </a:p>
        </p:txBody>
      </p:sp>
      <p:sp>
        <p:nvSpPr>
          <p:cNvPr id="23" name="Номер слайда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A483448D-3A78-4528-A469-B745A65DA48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295401"/>
            <a:ext cx="7772400" cy="1904999"/>
          </a:xfrm>
        </p:spPr>
        <p:txBody>
          <a:bodyPr>
            <a:normAutofit fontScale="90000"/>
          </a:bodyPr>
          <a:lstStyle/>
          <a:p>
            <a:r>
              <a:rPr lang="ru-RU" b="1" dirty="0" smtClean="0">
                <a:latin typeface="Times New Roman" pitchFamily="18" charset="0"/>
                <a:cs typeface="Times New Roman" pitchFamily="18" charset="0"/>
              </a:rPr>
              <a:t>Проведение разминок и заминок на уроке физической культуры.</a:t>
            </a: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endParaRPr lang="ru-RU" dirty="0">
              <a:latin typeface="Times New Roman" pitchFamily="18" charset="0"/>
              <a:cs typeface="Times New Roman" pitchFamily="18" charset="0"/>
            </a:endParaRPr>
          </a:p>
        </p:txBody>
      </p:sp>
      <p:sp>
        <p:nvSpPr>
          <p:cNvPr id="3" name="Подзаголовок 2"/>
          <p:cNvSpPr>
            <a:spLocks noGrp="1"/>
          </p:cNvSpPr>
          <p:nvPr>
            <p:ph type="subTitle" idx="1"/>
          </p:nvPr>
        </p:nvSpPr>
        <p:spPr/>
        <p:txBody>
          <a:bodyPr>
            <a:normAutofit/>
          </a:bodyPr>
          <a:lstStyle/>
          <a:p>
            <a:pPr algn="r"/>
            <a:r>
              <a:rPr lang="ru-RU" sz="1800" dirty="0" smtClean="0">
                <a:latin typeface="Times New Roman" pitchFamily="18" charset="0"/>
                <a:cs typeface="Times New Roman" pitchFamily="18" charset="0"/>
              </a:rPr>
              <a:t>Николаева О.А. </a:t>
            </a:r>
          </a:p>
          <a:p>
            <a:pPr algn="r"/>
            <a:r>
              <a:rPr lang="ru-RU" sz="1800" dirty="0" smtClean="0">
                <a:latin typeface="Times New Roman" pitchFamily="18" charset="0"/>
                <a:cs typeface="Times New Roman" pitchFamily="18" charset="0"/>
              </a:rPr>
              <a:t>Учитель физической культуры </a:t>
            </a:r>
          </a:p>
          <a:p>
            <a:pPr algn="r"/>
            <a:r>
              <a:rPr lang="ru-RU" sz="1800" dirty="0" smtClean="0">
                <a:latin typeface="Times New Roman" pitchFamily="18" charset="0"/>
                <a:cs typeface="Times New Roman" pitchFamily="18" charset="0"/>
              </a:rPr>
              <a:t>МБОУ «СОШ№2»</a:t>
            </a:r>
            <a:endParaRPr lang="ru-RU" sz="1800" dirty="0">
              <a:latin typeface="Times New Roman" pitchFamily="18"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685800"/>
            <a:ext cx="8229600" cy="1066800"/>
          </a:xfrm>
        </p:spPr>
        <p:txBody>
          <a:bodyPr>
            <a:normAutofit fontScale="90000"/>
          </a:bodyPr>
          <a:lstStyle/>
          <a:p>
            <a:pPr algn="ctr"/>
            <a:r>
              <a:rPr lang="ru-RU" dirty="0" smtClean="0"/>
              <a:t>Разминка и утомление</a:t>
            </a:r>
            <a:br>
              <a:rPr lang="ru-RU" dirty="0" smtClean="0"/>
            </a:br>
            <a:endParaRPr lang="ru-RU" dirty="0"/>
          </a:p>
        </p:txBody>
      </p:sp>
      <p:sp>
        <p:nvSpPr>
          <p:cNvPr id="3" name="Содержимое 2"/>
          <p:cNvSpPr>
            <a:spLocks noGrp="1"/>
          </p:cNvSpPr>
          <p:nvPr>
            <p:ph idx="1"/>
          </p:nvPr>
        </p:nvSpPr>
        <p:spPr>
          <a:xfrm>
            <a:off x="457200" y="1600200"/>
            <a:ext cx="3505200" cy="4525963"/>
          </a:xfrm>
        </p:spPr>
        <p:txBody>
          <a:bodyPr>
            <a:normAutofit fontScale="92500" lnSpcReduction="10000"/>
          </a:bodyPr>
          <a:lstStyle/>
          <a:p>
            <a:r>
              <a:rPr lang="ru-RU" sz="1800" dirty="0" smtClean="0"/>
              <a:t>Следует заметить, что на любую физическую работу (нагрузку) человек тратит энергию и разминка не является исключением, поэтому она не должна быть утомительной. Разминка должна проводиться до пота, отсюда в спортивной среде бытует термин «разогревание»: потоотделение способствует установлению необходимого уровня теплорегуляции, а также лучшему обеспечению выделительных функций. Частота сердечных сокращений (ЧСС) во время разминки может возрастать до 160-180 уд/мин. </a:t>
            </a:r>
          </a:p>
          <a:p>
            <a:endParaRPr lang="ru-RU" sz="1800" dirty="0"/>
          </a:p>
        </p:txBody>
      </p:sp>
      <p:pic>
        <p:nvPicPr>
          <p:cNvPr id="4" name="Рисунок 3"/>
          <p:cNvPicPr/>
          <p:nvPr/>
        </p:nvPicPr>
        <p:blipFill>
          <a:blip r:embed="rId2" cstate="print"/>
          <a:srcRect/>
          <a:stretch>
            <a:fillRect/>
          </a:stretch>
        </p:blipFill>
        <p:spPr bwMode="auto">
          <a:xfrm>
            <a:off x="4038600" y="1828800"/>
            <a:ext cx="4762500" cy="35433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609600"/>
            <a:ext cx="8229600" cy="1219200"/>
          </a:xfrm>
        </p:spPr>
        <p:txBody>
          <a:bodyPr>
            <a:normAutofit fontScale="90000"/>
          </a:bodyPr>
          <a:lstStyle/>
          <a:p>
            <a:pPr algn="ctr"/>
            <a:r>
              <a:rPr lang="ru-RU" sz="4000" b="1" dirty="0" smtClean="0"/>
              <a:t>Можно ли чем-то заменить разминку?</a:t>
            </a:r>
            <a:r>
              <a:rPr lang="ru-RU" dirty="0" smtClean="0"/>
              <a:t/>
            </a:r>
            <a:br>
              <a:rPr lang="ru-RU" dirty="0" smtClean="0"/>
            </a:br>
            <a:endParaRPr lang="ru-RU" dirty="0"/>
          </a:p>
        </p:txBody>
      </p:sp>
      <p:sp>
        <p:nvSpPr>
          <p:cNvPr id="3" name="Содержимое 2"/>
          <p:cNvSpPr>
            <a:spLocks noGrp="1"/>
          </p:cNvSpPr>
          <p:nvPr>
            <p:ph idx="1"/>
          </p:nvPr>
        </p:nvSpPr>
        <p:spPr>
          <a:xfrm>
            <a:off x="457200" y="1981200"/>
            <a:ext cx="8229600" cy="4593336"/>
          </a:xfrm>
        </p:spPr>
        <p:txBody>
          <a:bodyPr>
            <a:normAutofit fontScale="92500" lnSpcReduction="20000"/>
          </a:bodyPr>
          <a:lstStyle/>
          <a:p>
            <a:pPr fontAlgn="base"/>
            <a:r>
              <a:rPr lang="ru-RU" sz="2400" dirty="0" smtClean="0"/>
              <a:t>Нет. Ни массаж, ни баня не могут ее заменить. Во время разминки не только «прогреваются» мышцы, но и, самое главное, повышаются частота сердечных сокращений, артериальное давление и другие функциональные показатели, которые призваны затем после разминки «работать» на высоком пульсе (от 160 до 200 уд/мин). А массаж и баня - это пассивные процедуры.</a:t>
            </a:r>
          </a:p>
          <a:p>
            <a:pPr fontAlgn="base"/>
            <a:r>
              <a:rPr lang="ru-RU" sz="2400" dirty="0" smtClean="0"/>
              <a:t>После разминки и отдыха, при участии в соревнованиях, пульс не должен быть ниже 130 уд/мин, это особенно важно для циклических видов спорта (бег, гребля, плавание, велогонка, лыжные гонки и др.), иначе процесс врабатываемости затягивается и нередко у слабо подготовленных спортсменов или спортсменов, перенесших заболевания, возникают боли в правом подреберье или даже в области сердца или колики в брюшной полости и т. п.</a:t>
            </a:r>
          </a:p>
          <a:p>
            <a:endParaRPr lang="ru-RU" sz="2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685800"/>
            <a:ext cx="8229600" cy="990600"/>
          </a:xfrm>
        </p:spPr>
        <p:txBody>
          <a:bodyPr>
            <a:normAutofit fontScale="90000"/>
          </a:bodyPr>
          <a:lstStyle/>
          <a:p>
            <a:pPr algn="ctr"/>
            <a:r>
              <a:rPr lang="ru-RU" sz="3600" b="1" dirty="0" smtClean="0"/>
              <a:t>Значение разминки при занятиях физическими упражнениями</a:t>
            </a:r>
            <a:r>
              <a:rPr lang="ru-RU" sz="3600" dirty="0" smtClean="0"/>
              <a:t/>
            </a:r>
            <a:br>
              <a:rPr lang="ru-RU" sz="3600" dirty="0" smtClean="0"/>
            </a:br>
            <a:endParaRPr lang="ru-RU" sz="3600" dirty="0"/>
          </a:p>
        </p:txBody>
      </p:sp>
      <p:sp>
        <p:nvSpPr>
          <p:cNvPr id="3" name="Содержимое 2"/>
          <p:cNvSpPr>
            <a:spLocks noGrp="1"/>
          </p:cNvSpPr>
          <p:nvPr>
            <p:ph idx="1"/>
          </p:nvPr>
        </p:nvSpPr>
        <p:spPr>
          <a:xfrm>
            <a:off x="457200" y="1600200"/>
            <a:ext cx="3581400" cy="4525963"/>
          </a:xfrm>
        </p:spPr>
        <p:txBody>
          <a:bodyPr>
            <a:normAutofit fontScale="62500" lnSpcReduction="20000"/>
          </a:bodyPr>
          <a:lstStyle/>
          <a:p>
            <a:r>
              <a:rPr lang="ru-RU" sz="2800" dirty="0" smtClean="0"/>
              <a:t>В ходе разминки в организме происходят такие изменения, которые наилучшим образом подготавливают его к предстоящей физической работе. Если пренебречь разминкой, эти изменения будут происходить непосредственно во время выполнения основной деятельности, снижая ее эффективность. Кроме того, при работе без предварительной разминки чрезвычайно велик риск возникновения травм (а у больных людей - приступов болезни).</a:t>
            </a:r>
          </a:p>
          <a:p>
            <a:endParaRPr lang="ru-RU" sz="2800" dirty="0"/>
          </a:p>
        </p:txBody>
      </p:sp>
      <p:pic>
        <p:nvPicPr>
          <p:cNvPr id="4" name="Рисунок 3"/>
          <p:cNvPicPr/>
          <p:nvPr/>
        </p:nvPicPr>
        <p:blipFill>
          <a:blip r:embed="rId2" cstate="print"/>
          <a:srcRect/>
          <a:stretch>
            <a:fillRect/>
          </a:stretch>
        </p:blipFill>
        <p:spPr bwMode="auto">
          <a:xfrm>
            <a:off x="4114800" y="1676400"/>
            <a:ext cx="4886325" cy="41910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325562"/>
          </a:xfrm>
        </p:spPr>
        <p:txBody>
          <a:bodyPr>
            <a:normAutofit fontScale="90000"/>
          </a:bodyPr>
          <a:lstStyle/>
          <a:p>
            <a:pPr algn="ctr"/>
            <a:r>
              <a:rPr lang="ru-RU" sz="4000" b="1" dirty="0" smtClean="0"/>
              <a:t/>
            </a:r>
            <a:br>
              <a:rPr lang="ru-RU" sz="4000" b="1" dirty="0" smtClean="0"/>
            </a:br>
            <a:r>
              <a:rPr lang="ru-RU" sz="4000" b="1" dirty="0" smtClean="0"/>
              <a:t>Заминка</a:t>
            </a:r>
            <a:r>
              <a:rPr lang="ru-RU" sz="4000" dirty="0" smtClean="0"/>
              <a:t/>
            </a:r>
            <a:br>
              <a:rPr lang="ru-RU" sz="4000" dirty="0" smtClean="0"/>
            </a:br>
            <a:r>
              <a:rPr lang="ru-RU" sz="3600" dirty="0" smtClean="0"/>
              <a:t/>
            </a:r>
            <a:br>
              <a:rPr lang="ru-RU" sz="3600" dirty="0" smtClean="0"/>
            </a:br>
            <a:endParaRPr lang="ru-RU" sz="3600" dirty="0"/>
          </a:p>
        </p:txBody>
      </p:sp>
      <p:sp>
        <p:nvSpPr>
          <p:cNvPr id="3" name="Содержимое 2"/>
          <p:cNvSpPr>
            <a:spLocks noGrp="1"/>
          </p:cNvSpPr>
          <p:nvPr>
            <p:ph idx="1"/>
          </p:nvPr>
        </p:nvSpPr>
        <p:spPr>
          <a:xfrm>
            <a:off x="457200" y="1600200"/>
            <a:ext cx="3810000" cy="4525963"/>
          </a:xfrm>
        </p:spPr>
        <p:txBody>
          <a:bodyPr>
            <a:normAutofit fontScale="77500" lnSpcReduction="20000"/>
          </a:bodyPr>
          <a:lstStyle/>
          <a:p>
            <a:r>
              <a:rPr lang="ru-RU" dirty="0" smtClean="0"/>
              <a:t>Заминка после физкультурного занятия плавно готовит нас к переходу в состояние покоя, нормализует частоту сердечных сокращений, понижает уровень артериального давления, температуру тела, стабилизирует наше дыхание…</a:t>
            </a:r>
          </a:p>
          <a:p>
            <a:r>
              <a:rPr lang="ru-RU" dirty="0" smtClean="0"/>
              <a:t>После физической нагрузки наши мышцы еще достаточное время остаются в напряженном состоянии</a:t>
            </a:r>
            <a:endParaRPr lang="ru-RU" dirty="0"/>
          </a:p>
        </p:txBody>
      </p:sp>
      <p:pic>
        <p:nvPicPr>
          <p:cNvPr id="4" name="Рисунок 3"/>
          <p:cNvPicPr/>
          <p:nvPr/>
        </p:nvPicPr>
        <p:blipFill>
          <a:blip r:embed="rId2" cstate="print"/>
          <a:srcRect/>
          <a:stretch>
            <a:fillRect/>
          </a:stretch>
        </p:blipFill>
        <p:spPr bwMode="auto">
          <a:xfrm>
            <a:off x="4191000" y="2133600"/>
            <a:ext cx="4838700" cy="39243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Упражнения заминки:</a:t>
            </a:r>
            <a:endParaRPr lang="ru-RU" dirty="0"/>
          </a:p>
        </p:txBody>
      </p:sp>
      <p:sp>
        <p:nvSpPr>
          <p:cNvPr id="3" name="Содержимое 2"/>
          <p:cNvSpPr>
            <a:spLocks noGrp="1"/>
          </p:cNvSpPr>
          <p:nvPr>
            <p:ph idx="1"/>
          </p:nvPr>
        </p:nvSpPr>
        <p:spPr/>
        <p:txBody>
          <a:bodyPr>
            <a:normAutofit fontScale="85000" lnSpcReduction="20000"/>
          </a:bodyPr>
          <a:lstStyle/>
          <a:p>
            <a:pPr lvl="0"/>
            <a:r>
              <a:rPr lang="ru-RU" sz="2800" dirty="0" smtClean="0"/>
              <a:t>позволяют привести миофибриллы в первоначальное (</a:t>
            </a:r>
            <a:r>
              <a:rPr lang="ru-RU" sz="2800" dirty="0" err="1" smtClean="0"/>
              <a:t>предтренировочное</a:t>
            </a:r>
            <a:r>
              <a:rPr lang="ru-RU" sz="2800" dirty="0" smtClean="0"/>
              <a:t>) состояние, тем самым повышают их эластичность, подвижность, способствуют скорейшему восстановлению предотвращают всевозможные болевые ощущения.</a:t>
            </a:r>
          </a:p>
          <a:p>
            <a:pPr lvl="0"/>
            <a:r>
              <a:rPr lang="ru-RU" sz="2800" dirty="0" smtClean="0"/>
              <a:t>стабилизируют функционирование </a:t>
            </a:r>
            <a:r>
              <a:rPr lang="ru-RU" sz="2800" dirty="0" err="1" smtClean="0"/>
              <a:t>сердечно-сосудистой</a:t>
            </a:r>
            <a:r>
              <a:rPr lang="ru-RU" sz="2800" dirty="0" smtClean="0"/>
              <a:t> системы, успокаивают наше сердце, нормализуют кровоток, тем самым помогают Вам избежать таких недугов, как гипертония и аритмия.</a:t>
            </a:r>
          </a:p>
          <a:p>
            <a:pPr lvl="0"/>
            <a:r>
              <a:rPr lang="ru-RU" sz="2800" dirty="0" smtClean="0"/>
              <a:t>борются с застоями крови в задействованных мышечных групп тем спасая нас от головокружений и потерей сознания, а также избавляют нас от мышечных судорог.</a:t>
            </a:r>
          </a:p>
          <a:p>
            <a:pPr lvl="0"/>
            <a:r>
              <a:rPr lang="ru-RU" sz="2800" dirty="0" smtClean="0"/>
              <a:t>Дают возможность ощутить психологическое наслаждение после физкультурного занятия.</a:t>
            </a:r>
          </a:p>
          <a:p>
            <a:endParaRPr lang="ru-RU" sz="2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04800" y="1524000"/>
            <a:ext cx="3581400" cy="4114800"/>
          </a:xfrm>
        </p:spPr>
        <p:txBody>
          <a:bodyPr>
            <a:normAutofit fontScale="92500" lnSpcReduction="10000"/>
          </a:bodyPr>
          <a:lstStyle/>
          <a:p>
            <a:pPr>
              <a:buNone/>
            </a:pPr>
            <a:r>
              <a:rPr lang="ru-RU" sz="2800" dirty="0" smtClean="0"/>
              <a:t>     Урок физической культуры в школе состоит из нескольких этапов. Разминка является одним из них. Она способствует подготовке всех систем организма к более интенсивным нагрузкам.</a:t>
            </a:r>
          </a:p>
          <a:p>
            <a:endParaRPr lang="ru-RU" dirty="0"/>
          </a:p>
        </p:txBody>
      </p:sp>
      <p:pic>
        <p:nvPicPr>
          <p:cNvPr id="4" name="Рисунок 3"/>
          <p:cNvPicPr/>
          <p:nvPr/>
        </p:nvPicPr>
        <p:blipFill>
          <a:blip r:embed="rId2" cstate="print"/>
          <a:srcRect/>
          <a:stretch>
            <a:fillRect/>
          </a:stretch>
        </p:blipFill>
        <p:spPr bwMode="auto">
          <a:xfrm>
            <a:off x="3886200" y="1676400"/>
            <a:ext cx="4467225" cy="3286125"/>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33400"/>
            <a:ext cx="8229600" cy="1676400"/>
          </a:xfrm>
        </p:spPr>
        <p:txBody>
          <a:bodyPr>
            <a:normAutofit fontScale="90000"/>
          </a:bodyPr>
          <a:lstStyle/>
          <a:p>
            <a:r>
              <a:rPr lang="ru-RU" sz="3600" dirty="0" smtClean="0"/>
              <a:t>Почему разминка так необходима и какое влияние она оказывает на организм?</a:t>
            </a:r>
            <a:br>
              <a:rPr lang="ru-RU" sz="3600" dirty="0" smtClean="0"/>
            </a:br>
            <a:endParaRPr lang="ru-RU" sz="3600" dirty="0"/>
          </a:p>
        </p:txBody>
      </p:sp>
      <p:sp>
        <p:nvSpPr>
          <p:cNvPr id="3" name="Содержимое 2"/>
          <p:cNvSpPr>
            <a:spLocks noGrp="1"/>
          </p:cNvSpPr>
          <p:nvPr>
            <p:ph idx="1"/>
          </p:nvPr>
        </p:nvSpPr>
        <p:spPr/>
        <p:txBody>
          <a:bodyPr>
            <a:normAutofit/>
          </a:bodyPr>
          <a:lstStyle/>
          <a:p>
            <a:pPr lvl="0"/>
            <a:r>
              <a:rPr lang="ru-RU" sz="2000" dirty="0" smtClean="0"/>
              <a:t>помогает избежать травм и растяжений во время занятий физическими упражнениями</a:t>
            </a:r>
          </a:p>
          <a:p>
            <a:pPr lvl="0"/>
            <a:r>
              <a:rPr lang="ru-RU" sz="2000" dirty="0" smtClean="0"/>
              <a:t>мышцы и связки разогреваются, и становятся более эластичными и прочными</a:t>
            </a:r>
          </a:p>
          <a:p>
            <a:pPr lvl="0"/>
            <a:r>
              <a:rPr lang="ru-RU" sz="2000" dirty="0" smtClean="0"/>
              <a:t>повышается температура тела, в результате чего улучшается кровообращение и создается оптимальный сердечный ритм</a:t>
            </a:r>
          </a:p>
          <a:p>
            <a:pPr lvl="0"/>
            <a:r>
              <a:rPr lang="ru-RU" sz="2000" dirty="0" smtClean="0"/>
              <a:t>увеличивается выносливость и работоспособность организма</a:t>
            </a:r>
          </a:p>
          <a:p>
            <a:pPr lvl="0"/>
            <a:r>
              <a:rPr lang="ru-RU" sz="2000" dirty="0" smtClean="0"/>
              <a:t>резкий переход к выполнению физической нагрузки без разминки может спровоцировать нарушение ритма сердечной деятельности, головокружение, одышку.</a:t>
            </a:r>
          </a:p>
          <a:p>
            <a:pPr lvl="0"/>
            <a:r>
              <a:rPr lang="ru-RU" sz="2000" dirty="0" smtClean="0"/>
              <a:t>усиливается работа дыхательных органов, в результате организм лучше оснащается кислородом.</a:t>
            </a:r>
          </a:p>
          <a:p>
            <a:endParaRPr lang="ru-RU" sz="1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smtClean="0"/>
              <a:t>Виды разминки</a:t>
            </a:r>
            <a:br>
              <a:rPr lang="ru-RU" dirty="0" smtClean="0"/>
            </a:br>
            <a:endParaRPr lang="ru-RU" dirty="0"/>
          </a:p>
        </p:txBody>
      </p:sp>
      <p:sp>
        <p:nvSpPr>
          <p:cNvPr id="3" name="Содержимое 2"/>
          <p:cNvSpPr>
            <a:spLocks noGrp="1"/>
          </p:cNvSpPr>
          <p:nvPr>
            <p:ph idx="1"/>
          </p:nvPr>
        </p:nvSpPr>
        <p:spPr>
          <a:xfrm>
            <a:off x="457200" y="2514600"/>
            <a:ext cx="3048000" cy="3505200"/>
          </a:xfrm>
        </p:spPr>
        <p:txBody>
          <a:bodyPr>
            <a:normAutofit/>
          </a:bodyPr>
          <a:lstStyle/>
          <a:p>
            <a:pPr>
              <a:buNone/>
            </a:pPr>
            <a:r>
              <a:rPr lang="ru-RU" dirty="0" smtClean="0"/>
              <a:t>   Физкультурную  разминку условно можно разделить на</a:t>
            </a:r>
          </a:p>
          <a:p>
            <a:pPr>
              <a:buNone/>
            </a:pPr>
            <a:r>
              <a:rPr lang="ru-RU" dirty="0" smtClean="0"/>
              <a:t>     2 вида: </a:t>
            </a:r>
            <a:r>
              <a:rPr lang="ru-RU" sz="2800" i="1" dirty="0" smtClean="0"/>
              <a:t>общую и специальную.</a:t>
            </a:r>
          </a:p>
          <a:p>
            <a:endParaRPr lang="ru-RU" dirty="0"/>
          </a:p>
        </p:txBody>
      </p:sp>
      <p:pic>
        <p:nvPicPr>
          <p:cNvPr id="4" name="Рисунок 3"/>
          <p:cNvPicPr/>
          <p:nvPr/>
        </p:nvPicPr>
        <p:blipFill>
          <a:blip r:embed="rId2" cstate="print"/>
          <a:srcRect/>
          <a:stretch>
            <a:fillRect/>
          </a:stretch>
        </p:blipFill>
        <p:spPr bwMode="auto">
          <a:xfrm>
            <a:off x="3657600" y="2133600"/>
            <a:ext cx="5076825" cy="3609975"/>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33400"/>
            <a:ext cx="8229600" cy="1143000"/>
          </a:xfrm>
        </p:spPr>
        <p:txBody>
          <a:bodyPr>
            <a:normAutofit/>
          </a:bodyPr>
          <a:lstStyle/>
          <a:p>
            <a:pPr algn="ctr"/>
            <a:r>
              <a:rPr lang="ru-RU" sz="3200" dirty="0" smtClean="0"/>
              <a:t>Общая обычно включает 3 компонента</a:t>
            </a:r>
            <a:endParaRPr lang="ru-RU" sz="3200" dirty="0"/>
          </a:p>
        </p:txBody>
      </p:sp>
      <p:sp>
        <p:nvSpPr>
          <p:cNvPr id="3" name="Содержимое 2"/>
          <p:cNvSpPr>
            <a:spLocks noGrp="1"/>
          </p:cNvSpPr>
          <p:nvPr>
            <p:ph idx="1"/>
          </p:nvPr>
        </p:nvSpPr>
        <p:spPr>
          <a:xfrm>
            <a:off x="457200" y="1600200"/>
            <a:ext cx="2743200" cy="4572000"/>
          </a:xfrm>
        </p:spPr>
        <p:txBody>
          <a:bodyPr>
            <a:normAutofit/>
          </a:bodyPr>
          <a:lstStyle/>
          <a:p>
            <a:pPr lvl="0"/>
            <a:r>
              <a:rPr lang="ru-RU" sz="1800" dirty="0" smtClean="0"/>
              <a:t> слабые потягивания, чтобы почувствовать свое тело;</a:t>
            </a:r>
          </a:p>
          <a:p>
            <a:pPr lvl="0"/>
            <a:r>
              <a:rPr lang="ru-RU" sz="1800" dirty="0" smtClean="0"/>
              <a:t>        простая аэробная нагрузка для подготовки сердца к более серьезным    упражнениям;</a:t>
            </a:r>
          </a:p>
          <a:p>
            <a:pPr lvl="0"/>
            <a:r>
              <a:rPr lang="ru-RU" sz="1800" dirty="0" smtClean="0"/>
              <a:t>       комплекс интенсивных статистических растяжек, который выполняется до возникновения легкого дискомфорта в мышцах</a:t>
            </a:r>
            <a:endParaRPr lang="ru-RU" sz="1800" dirty="0"/>
          </a:p>
        </p:txBody>
      </p:sp>
      <p:pic>
        <p:nvPicPr>
          <p:cNvPr id="4" name="Рисунок 3"/>
          <p:cNvPicPr/>
          <p:nvPr/>
        </p:nvPicPr>
        <p:blipFill>
          <a:blip r:embed="rId2" cstate="print"/>
          <a:srcRect/>
          <a:stretch>
            <a:fillRect/>
          </a:stretch>
        </p:blipFill>
        <p:spPr bwMode="auto">
          <a:xfrm>
            <a:off x="3429000" y="1752600"/>
            <a:ext cx="5334000" cy="44577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685800"/>
            <a:ext cx="8229600" cy="990600"/>
          </a:xfrm>
        </p:spPr>
        <p:txBody>
          <a:bodyPr/>
          <a:lstStyle/>
          <a:p>
            <a:pPr algn="ctr"/>
            <a:r>
              <a:rPr lang="ru-RU" dirty="0" smtClean="0"/>
              <a:t>Специальная разминка </a:t>
            </a:r>
            <a:endParaRPr lang="ru-RU" dirty="0"/>
          </a:p>
        </p:txBody>
      </p:sp>
      <p:sp>
        <p:nvSpPr>
          <p:cNvPr id="3" name="Содержимое 2"/>
          <p:cNvSpPr>
            <a:spLocks noGrp="1"/>
          </p:cNvSpPr>
          <p:nvPr>
            <p:ph idx="1"/>
          </p:nvPr>
        </p:nvSpPr>
        <p:spPr>
          <a:xfrm>
            <a:off x="457200" y="1600200"/>
            <a:ext cx="3200400" cy="4525963"/>
          </a:xfrm>
        </p:spPr>
        <p:txBody>
          <a:bodyPr>
            <a:normAutofit/>
          </a:bodyPr>
          <a:lstStyle/>
          <a:p>
            <a:r>
              <a:rPr lang="ru-RU" sz="2000" dirty="0" smtClean="0"/>
              <a:t>Специальная часть обеспечивает специфическую подготовку именно тех нервных центров и звеньев двигательного аппарата, которые будут участвовать в предстоящей деятельности</a:t>
            </a:r>
          </a:p>
          <a:p>
            <a:r>
              <a:rPr lang="ru-RU" sz="2000" dirty="0" smtClean="0"/>
              <a:t>зависит от выбранного вида спорта, которым человек собрался заниматься. </a:t>
            </a:r>
            <a:endParaRPr lang="ru-RU" sz="2000" dirty="0"/>
          </a:p>
        </p:txBody>
      </p:sp>
      <p:pic>
        <p:nvPicPr>
          <p:cNvPr id="4" name="Рисунок 3" descr="F:\Оксана работа\фото\IMG_1882.jpg"/>
          <p:cNvPicPr/>
          <p:nvPr/>
        </p:nvPicPr>
        <p:blipFill>
          <a:blip r:embed="rId2" cstate="print"/>
          <a:srcRect/>
          <a:stretch>
            <a:fillRect/>
          </a:stretch>
        </p:blipFill>
        <p:spPr bwMode="auto">
          <a:xfrm>
            <a:off x="3962400" y="2133600"/>
            <a:ext cx="4733925" cy="3438525"/>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685800"/>
            <a:ext cx="8229600" cy="1066800"/>
          </a:xfrm>
        </p:spPr>
        <p:txBody>
          <a:bodyPr>
            <a:normAutofit fontScale="90000"/>
          </a:bodyPr>
          <a:lstStyle/>
          <a:p>
            <a:pPr algn="ctr"/>
            <a:r>
              <a:rPr lang="ru-RU" sz="3200" b="1" dirty="0" smtClean="0"/>
              <a:t>Основные правила эффективной разминки.</a:t>
            </a:r>
            <a:r>
              <a:rPr lang="ru-RU" sz="3200" dirty="0" smtClean="0"/>
              <a:t/>
            </a:r>
            <a:br>
              <a:rPr lang="ru-RU" sz="3200" dirty="0" smtClean="0"/>
            </a:br>
            <a:endParaRPr lang="ru-RU" sz="3200" dirty="0"/>
          </a:p>
        </p:txBody>
      </p:sp>
      <p:sp>
        <p:nvSpPr>
          <p:cNvPr id="3" name="Содержимое 2"/>
          <p:cNvSpPr>
            <a:spLocks noGrp="1"/>
          </p:cNvSpPr>
          <p:nvPr>
            <p:ph idx="1"/>
          </p:nvPr>
        </p:nvSpPr>
        <p:spPr>
          <a:xfrm>
            <a:off x="457200" y="1600200"/>
            <a:ext cx="7620000" cy="4525963"/>
          </a:xfrm>
        </p:spPr>
        <p:txBody>
          <a:bodyPr>
            <a:normAutofit/>
          </a:bodyPr>
          <a:lstStyle/>
          <a:p>
            <a:r>
              <a:rPr lang="ru-RU" sz="2000" dirty="0" smtClean="0"/>
              <a:t>Оптимальным временем для эффективной разминки является около 10 минут. Именно это время позволяет организму полностью настроиться на «рабочий»  режим и избежать не нужного стресса. </a:t>
            </a:r>
          </a:p>
          <a:p>
            <a:r>
              <a:rPr lang="ru-RU" sz="2000" dirty="0" smtClean="0"/>
              <a:t>Переход от разминки к основной части урока должен быть плавным. При этом можно осуществлять контроль за частотой сердечных сокращений.</a:t>
            </a:r>
          </a:p>
          <a:p>
            <a:r>
              <a:rPr lang="ru-RU" sz="2000" dirty="0" smtClean="0"/>
              <a:t>Важным является не только сам объем физической работы перед основной нагрузкой, а также интенсивность выполняемых движений и ритм их выполнения. В зависимости от этих категорий, разминка может влиять также на эмоциональное состояние ученика. Ритм и темп разминки может вызвать как состояние боевой готовности, так и состояние усталости и предстартовой апатии.</a:t>
            </a:r>
          </a:p>
          <a:p>
            <a:endParaRPr lang="ru-RU" sz="18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838200"/>
            <a:ext cx="8229600" cy="914400"/>
          </a:xfrm>
        </p:spPr>
        <p:txBody>
          <a:bodyPr>
            <a:normAutofit fontScale="90000"/>
          </a:bodyPr>
          <a:lstStyle/>
          <a:p>
            <a:r>
              <a:rPr lang="ru-RU" sz="3600" dirty="0" smtClean="0"/>
              <a:t>Стандартная разминка для школьника </a:t>
            </a:r>
            <a:endParaRPr lang="ru-RU" sz="3600" dirty="0"/>
          </a:p>
        </p:txBody>
      </p:sp>
      <p:sp>
        <p:nvSpPr>
          <p:cNvPr id="3" name="Содержимое 2"/>
          <p:cNvSpPr>
            <a:spLocks noGrp="1"/>
          </p:cNvSpPr>
          <p:nvPr>
            <p:ph idx="1"/>
          </p:nvPr>
        </p:nvSpPr>
        <p:spPr>
          <a:xfrm>
            <a:off x="457200" y="1981200"/>
            <a:ext cx="8229600" cy="4144963"/>
          </a:xfrm>
        </p:spPr>
        <p:txBody>
          <a:bodyPr>
            <a:normAutofit fontScale="92500" lnSpcReduction="10000"/>
          </a:bodyPr>
          <a:lstStyle/>
          <a:p>
            <a:pPr lvl="0"/>
            <a:r>
              <a:rPr lang="ru-RU" sz="1800" dirty="0" smtClean="0"/>
              <a:t>наклоны головы вперед-назад на 4 счета (8-12 раз);</a:t>
            </a:r>
          </a:p>
          <a:p>
            <a:pPr lvl="0"/>
            <a:r>
              <a:rPr lang="ru-RU" sz="1800" dirty="0" smtClean="0"/>
              <a:t>наклоны головы вправо и влево на 4 счета (8-12 раз);</a:t>
            </a:r>
          </a:p>
          <a:p>
            <a:pPr lvl="0"/>
            <a:r>
              <a:rPr lang="ru-RU" sz="1800" dirty="0" smtClean="0"/>
              <a:t>руки к плечам, вращение плечами вперед-назад на 4 счета (8-12 раз);</a:t>
            </a:r>
          </a:p>
          <a:p>
            <a:pPr lvl="0"/>
            <a:r>
              <a:rPr lang="ru-RU" sz="1800" dirty="0" smtClean="0"/>
              <a:t>разминка запястий – вращение в обе стороны по 2-4 раза;</a:t>
            </a:r>
          </a:p>
          <a:p>
            <a:pPr lvl="0"/>
            <a:r>
              <a:rPr lang="ru-RU" sz="1800" dirty="0" smtClean="0"/>
              <a:t>разминка локтей – вращение в обе стороны по 4 раза;</a:t>
            </a:r>
          </a:p>
          <a:p>
            <a:pPr lvl="0"/>
            <a:r>
              <a:rPr lang="ru-RU" sz="1800" dirty="0" smtClean="0"/>
              <a:t>вращение в пояснице по кругу по 2-4 раза в каждом направлении;</a:t>
            </a:r>
          </a:p>
          <a:p>
            <a:pPr lvl="0"/>
            <a:r>
              <a:rPr lang="ru-RU" sz="1800" dirty="0" smtClean="0"/>
              <a:t>наклоны туловища вперед-назад на 4 счета (8 раз);</a:t>
            </a:r>
          </a:p>
          <a:p>
            <a:pPr lvl="0"/>
            <a:r>
              <a:rPr lang="ru-RU" sz="1800" dirty="0" smtClean="0"/>
              <a:t>наклоны туловища вправо-влево на 4 счета (8 раз);</a:t>
            </a:r>
          </a:p>
          <a:p>
            <a:pPr lvl="0"/>
            <a:r>
              <a:rPr lang="ru-RU" sz="1800" dirty="0" smtClean="0"/>
              <a:t>разминка для тазобедренных суставов;</a:t>
            </a:r>
          </a:p>
          <a:p>
            <a:pPr lvl="0"/>
            <a:r>
              <a:rPr lang="ru-RU" sz="1800" dirty="0" smtClean="0"/>
              <a:t>разминка голеностопных суставов – вращение по и против часовой стрелке по 4 круга в каждую сторону;</a:t>
            </a:r>
          </a:p>
          <a:p>
            <a:pPr lvl="0"/>
            <a:r>
              <a:rPr lang="ru-RU" sz="1800" dirty="0" smtClean="0"/>
              <a:t>выполнение классических выпадов вперед – по 8 раз для каждой ноги;</a:t>
            </a:r>
          </a:p>
          <a:p>
            <a:pPr lvl="0"/>
            <a:r>
              <a:rPr lang="ru-RU" sz="1800" dirty="0" smtClean="0"/>
              <a:t>махи ногами – по 10-15 махов для каждой ноги.</a:t>
            </a:r>
          </a:p>
          <a:p>
            <a:pPr lvl="0"/>
            <a:r>
              <a:rPr lang="ru-RU" sz="1800" dirty="0" smtClean="0"/>
              <a:t>подскоки на одной и двух ногах на 4 счета (12 раз)</a:t>
            </a:r>
          </a:p>
          <a:p>
            <a:pPr lvl="0"/>
            <a:r>
              <a:rPr lang="ru-RU" sz="1800" dirty="0" smtClean="0"/>
              <a:t>ходьба на месте на 4 счета (12 раз)</a:t>
            </a:r>
          </a:p>
          <a:p>
            <a:endParaRPr lang="ru-RU" sz="1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685800"/>
            <a:ext cx="8229600" cy="1295400"/>
          </a:xfrm>
        </p:spPr>
        <p:txBody>
          <a:bodyPr>
            <a:noAutofit/>
          </a:bodyPr>
          <a:lstStyle/>
          <a:p>
            <a:r>
              <a:rPr lang="ru-RU" sz="3600" dirty="0" smtClean="0"/>
              <a:t>Правила, которых необходимо придерживаться:</a:t>
            </a:r>
            <a:br>
              <a:rPr lang="ru-RU" sz="3600" dirty="0" smtClean="0"/>
            </a:br>
            <a:endParaRPr lang="ru-RU" sz="3600" dirty="0"/>
          </a:p>
        </p:txBody>
      </p:sp>
      <p:sp>
        <p:nvSpPr>
          <p:cNvPr id="3" name="Содержимое 2"/>
          <p:cNvSpPr>
            <a:spLocks noGrp="1"/>
          </p:cNvSpPr>
          <p:nvPr>
            <p:ph idx="1"/>
          </p:nvPr>
        </p:nvSpPr>
        <p:spPr/>
        <p:txBody>
          <a:bodyPr>
            <a:normAutofit fontScale="77500" lnSpcReduction="20000"/>
          </a:bodyPr>
          <a:lstStyle/>
          <a:p>
            <a:pPr fontAlgn="base"/>
            <a:r>
              <a:rPr lang="ru-RU" sz="2800" dirty="0" smtClean="0"/>
              <a:t>- Нельзя есть незадолго до занятия, а если это необходимо, то еда должна быть легкой и ее должно быть немного.</a:t>
            </a:r>
          </a:p>
          <a:p>
            <a:pPr fontAlgn="base"/>
            <a:r>
              <a:rPr lang="ru-RU" sz="2800" dirty="0" smtClean="0"/>
              <a:t>- Никогда не выполняйте упражнения через боль. Боль — это предупреждение организма о том, что есть опасность для здоровья. Вы должны прекратить упражнение и отдохнуть, а возможно, и обратиться за медицинской помощью.     </a:t>
            </a:r>
          </a:p>
          <a:p>
            <a:pPr fontAlgn="base"/>
            <a:r>
              <a:rPr lang="ru-RU" sz="2800" dirty="0" smtClean="0"/>
              <a:t>-Если занятие или соревнования проходят в холодных условиях (на улице или в холодном зале), после разминки необходимо тепло одеться во избежание снижения температуры тела. Если нет необходимости делать интервал между разминкой и основной частью занятия, основную работу рекомендуется начинать через 3 минуты после окончания разминки.</a:t>
            </a:r>
          </a:p>
          <a:p>
            <a:pPr fontAlgn="base"/>
            <a:r>
              <a:rPr lang="ru-RU" sz="2800" dirty="0" smtClean="0"/>
              <a:t>-Разминка не должна вызывать утомления и повышения температуры тела выше 38° C.</a:t>
            </a:r>
          </a:p>
          <a:p>
            <a:endParaRPr lang="ru-RU" sz="2800"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Городская">
  <a:themeElements>
    <a:clrScheme name="Городская">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Классическая">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Городская">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127</TotalTime>
  <Words>960</Words>
  <Application>Microsoft Office PowerPoint</Application>
  <PresentationFormat>Экран (4:3)</PresentationFormat>
  <Paragraphs>61</Paragraphs>
  <Slides>14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14</vt:i4>
      </vt:variant>
    </vt:vector>
  </HeadingPairs>
  <TitlesOfParts>
    <vt:vector size="15" baseType="lpstr">
      <vt:lpstr>Городская</vt:lpstr>
      <vt:lpstr>Проведение разминок и заминок на уроке физической культуры. </vt:lpstr>
      <vt:lpstr>Слайд 2</vt:lpstr>
      <vt:lpstr>Почему разминка так необходима и какое влияние она оказывает на организм? </vt:lpstr>
      <vt:lpstr>Виды разминки </vt:lpstr>
      <vt:lpstr>Общая обычно включает 3 компонента</vt:lpstr>
      <vt:lpstr>Специальная разминка </vt:lpstr>
      <vt:lpstr>Основные правила эффективной разминки. </vt:lpstr>
      <vt:lpstr>Стандартная разминка для школьника </vt:lpstr>
      <vt:lpstr>Правила, которых необходимо придерживаться: </vt:lpstr>
      <vt:lpstr>Разминка и утомление </vt:lpstr>
      <vt:lpstr>Можно ли чем-то заменить разминку? </vt:lpstr>
      <vt:lpstr>Значение разминки при занятиях физическими упражнениями </vt:lpstr>
      <vt:lpstr> Заминка  </vt:lpstr>
      <vt:lpstr>Упражнения заминки:</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Проведение разминок и заминок на уроке физической культуры. </dc:title>
  <cp:lastModifiedBy>1</cp:lastModifiedBy>
  <cp:revision>16</cp:revision>
  <dcterms:modified xsi:type="dcterms:W3CDTF">2015-12-30T08:28:16Z</dcterms:modified>
</cp:coreProperties>
</file>