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872" y="-51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452802" y="214290"/>
            <a:ext cx="3000396" cy="6429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738950" y="214290"/>
            <a:ext cx="3000396" cy="6429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452802" y="175275"/>
            <a:ext cx="300039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" b="1" dirty="0" smtClean="0">
              <a:solidFill>
                <a:srgbClr val="00000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algn="ctr"/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Официальная медицина выделяет следующие абсолютные противопоказания для скандинавской ходьбы: </a:t>
            </a:r>
            <a:endParaRPr lang="ru-RU" sz="1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algn="ctr"/>
            <a:endParaRPr lang="ru-RU" sz="1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algn="just"/>
            <a:r>
              <a:rPr lang="ru-RU" sz="115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‒ Восстановительный период после перенесенных хирургических операций; </a:t>
            </a:r>
          </a:p>
          <a:p>
            <a:pPr algn="just"/>
            <a:r>
              <a:rPr lang="ru-RU" sz="115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‒ Болевой синдром любого происхождения и локализации; </a:t>
            </a:r>
          </a:p>
          <a:p>
            <a:pPr algn="just"/>
            <a:r>
              <a:rPr lang="ru-RU" sz="115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‒ Лихорадка, сопровождающая инфекционные заболевания; </a:t>
            </a:r>
          </a:p>
          <a:p>
            <a:pPr algn="just"/>
            <a:r>
              <a:rPr lang="ru-RU" sz="115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‒ Флебиты и тромбофлебиты; </a:t>
            </a:r>
          </a:p>
          <a:p>
            <a:pPr algn="just"/>
            <a:r>
              <a:rPr lang="ru-RU" sz="115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‒ Стабильная стенокардия 4 функционального класса, нестабильная стенокардия; </a:t>
            </a:r>
          </a:p>
          <a:p>
            <a:pPr algn="just"/>
            <a:r>
              <a:rPr lang="ru-RU" sz="115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‒ Нарушения сердечного ритма постоянного или преходящего типа; </a:t>
            </a:r>
          </a:p>
          <a:p>
            <a:pPr algn="just"/>
            <a:r>
              <a:rPr lang="ru-RU" sz="115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‒ Нарушение внутрисердечной проводимости; </a:t>
            </a:r>
          </a:p>
          <a:p>
            <a:pPr algn="just"/>
            <a:r>
              <a:rPr lang="ru-RU" sz="115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‒ Обострения хронических заболеваний; </a:t>
            </a:r>
          </a:p>
          <a:p>
            <a:pPr algn="just"/>
            <a:r>
              <a:rPr lang="ru-RU" sz="115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‒ Выраженная дыхательная недостаточность; </a:t>
            </a:r>
          </a:p>
          <a:p>
            <a:pPr algn="just"/>
            <a:r>
              <a:rPr lang="ru-RU" sz="115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‒ Острые заболевания и состояния. </a:t>
            </a:r>
          </a:p>
          <a:p>
            <a:pPr algn="just"/>
            <a:endParaRPr lang="ru-RU" sz="1000" dirty="0" smtClean="0"/>
          </a:p>
          <a:p>
            <a:pPr algn="just"/>
            <a:endParaRPr lang="ru-RU" sz="1000" dirty="0"/>
          </a:p>
          <a:p>
            <a:pPr algn="just"/>
            <a:r>
              <a:rPr lang="ru-RU" sz="1200" dirty="0" smtClean="0"/>
              <a:t>	</a:t>
            </a:r>
            <a:r>
              <a:rPr lang="ru-RU" sz="1200" i="1" dirty="0" smtClean="0">
                <a:solidFill>
                  <a:srgbClr val="002060"/>
                </a:solidFill>
              </a:rPr>
              <a:t>Если </a:t>
            </a:r>
            <a:r>
              <a:rPr lang="ru-RU" sz="1200" i="1" dirty="0">
                <a:solidFill>
                  <a:srgbClr val="002060"/>
                </a:solidFill>
              </a:rPr>
              <a:t>вы не уверены, допустимы ли для вас такие занятия, обязательно проконсультируйтесь с лечащим врачом, который точно знает особенности вашего организма, состояния здоровья и может дать рекомендации не только относительно допуска к занятиям, но и касаемо оптимальной частоты, интенсивности и продолжительности тренировок. </a:t>
            </a:r>
            <a:endParaRPr lang="ru-RU" sz="1200" i="1" dirty="0" smtClean="0">
              <a:solidFill>
                <a:srgbClr val="00206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66654" y="214290"/>
            <a:ext cx="3000396" cy="6455070"/>
            <a:chOff x="166654" y="214290"/>
            <a:chExt cx="3000396" cy="6455070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66654" y="214290"/>
              <a:ext cx="3000396" cy="6455070"/>
              <a:chOff x="166654" y="214290"/>
              <a:chExt cx="3000396" cy="6455070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166654" y="214290"/>
                <a:ext cx="3000396" cy="642942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166654" y="217671"/>
                <a:ext cx="3000396" cy="3139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400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Медицинские </a:t>
                </a: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400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показания </a:t>
                </a:r>
                <a:r>
                  <a:rPr lang="ru-RU" sz="14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для занятий: </a:t>
                </a:r>
                <a:endParaRPr lang="ru-RU" sz="10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Calibri" pitchFamily="34" charset="0"/>
                  <a:cs typeface="Tahoma" pitchFamily="34" charset="0"/>
                </a:endParaRP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4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Calibri" pitchFamily="34" charset="0"/>
                  <a:cs typeface="Tahoma" pitchFamily="34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dirty="0" smtClean="0"/>
                  <a:t>‒ </a:t>
                </a:r>
                <a:r>
                  <a:rPr lang="ru-RU" sz="1200" dirty="0">
                    <a:solidFill>
                      <a:srgbClr val="002060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Заболевания опорно-двигательного аппарата (остеохондроз, сколиоз, артрит и т. п.); </a:t>
                </a:r>
                <a:endParaRPr lang="ru-RU" sz="1200" dirty="0" smtClean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dirty="0" smtClean="0">
                    <a:solidFill>
                      <a:srgbClr val="002060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‒ Болезни органов дыхания (при бронхиальной астме); 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dirty="0" smtClean="0">
                    <a:solidFill>
                      <a:srgbClr val="002060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‒ Сердечно-сосудистые заболевания; 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dirty="0" smtClean="0">
                    <a:solidFill>
                      <a:srgbClr val="002060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‒ Сахарный диабет; 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dirty="0" smtClean="0">
                    <a:solidFill>
                      <a:srgbClr val="002060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‒ Болезни нервной системы, неврозы, депрессия, бессонница; 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dirty="0" smtClean="0">
                    <a:solidFill>
                      <a:srgbClr val="002060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‒ Избыточный вес; 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dirty="0" smtClean="0">
                    <a:solidFill>
                      <a:srgbClr val="002060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‒ Болезнь Паркинсона; 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dirty="0" smtClean="0">
                    <a:solidFill>
                      <a:srgbClr val="002060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‒ Ослабленный иммунитет, частые простудные заболевания. </a:t>
                </a:r>
                <a:endParaRPr lang="ru-RU" sz="1200" dirty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endParaRPr>
              </a:p>
            </p:txBody>
          </p:sp>
          <p:sp>
            <p:nvSpPr>
              <p:cNvPr id="24" name="Rectangle 13"/>
              <p:cNvSpPr>
                <a:spLocks noChangeArrowheads="1"/>
              </p:cNvSpPr>
              <p:nvPr/>
            </p:nvSpPr>
            <p:spPr bwMode="auto">
              <a:xfrm>
                <a:off x="166654" y="5268977"/>
                <a:ext cx="3000396" cy="1400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1400" dirty="0" smtClean="0">
                    <a:solidFill>
                      <a:srgbClr val="C00000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   </a:t>
                </a:r>
                <a:r>
                  <a:rPr lang="en-US" sz="1100" dirty="0">
                    <a:solidFill>
                      <a:srgbClr val="002060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P</a:t>
                </a:r>
                <a:r>
                  <a:rPr lang="ru-RU" sz="1100" dirty="0">
                    <a:solidFill>
                      <a:srgbClr val="002060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.</a:t>
                </a:r>
                <a:r>
                  <a:rPr lang="en-US" sz="1100" dirty="0">
                    <a:solidFill>
                      <a:srgbClr val="002060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s</a:t>
                </a:r>
                <a:r>
                  <a:rPr lang="ru-RU" sz="1100" dirty="0">
                    <a:solidFill>
                      <a:srgbClr val="002060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 </a:t>
                </a:r>
                <a:r>
                  <a:rPr lang="ru-RU" sz="1200" i="1" dirty="0" smtClean="0"/>
                  <a:t>Скандинавская </a:t>
                </a:r>
                <a:r>
                  <a:rPr lang="ru-RU" sz="1200" i="1" dirty="0"/>
                  <a:t>ходьба является универсальным видом, фитнеса, и ЛФК для всех категорий людей. Ходьба позволяет укрепить мышцы ног, спины, верхнего плечевого пояса, имея </a:t>
                </a:r>
                <a:r>
                  <a:rPr lang="ru-RU" sz="1200" i="1" dirty="0" smtClean="0"/>
                  <a:t>малый риск</a:t>
                </a:r>
                <a:r>
                  <a:rPr lang="ru-RU" sz="1200" i="1" dirty="0"/>
                  <a:t>, чтобы получить травму.</a:t>
                </a:r>
                <a:endParaRPr lang="ru-RU" sz="1200" i="1" dirty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endParaRPr>
              </a:p>
              <a:p>
                <a:pPr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100" dirty="0" smtClean="0">
                    <a:solidFill>
                      <a:srgbClr val="002060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Занимайтесь и получайте удовольствие!</a:t>
                </a:r>
                <a:endParaRPr lang="ru-RU" sz="1100" i="1" dirty="0" smtClean="0">
                  <a:solidFill>
                    <a:srgbClr val="C0000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1026" name="Picture 2" descr="C:\Users\Секретарь\Desktop\9e1539e95f7e716269e861e8c7e3fa9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7" t="2321" r="42634" b="2147"/>
            <a:stretch/>
          </p:blipFill>
          <p:spPr bwMode="auto">
            <a:xfrm>
              <a:off x="848544" y="3350760"/>
              <a:ext cx="1584176" cy="191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6738950" y="240903"/>
            <a:ext cx="3000396" cy="6343748"/>
            <a:chOff x="6738950" y="240903"/>
            <a:chExt cx="3000396" cy="6343748"/>
          </a:xfrm>
        </p:grpSpPr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6738950" y="836712"/>
              <a:ext cx="3000396" cy="1223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350" b="1" dirty="0" smtClean="0">
                  <a:solidFill>
                    <a:srgbClr val="A4161B"/>
                  </a:solidFill>
                  <a:latin typeface="Arial Black" pitchFamily="34" charset="0"/>
                  <a:ea typeface="Times New Roman" pitchFamily="18" charset="0"/>
                  <a:cs typeface="Times New Roman" pitchFamily="18" charset="0"/>
                </a:rPr>
                <a:t>«СКАНДИНАВСКАЯ ХОДЬБА </a:t>
              </a:r>
              <a:r>
                <a:rPr lang="ru-RU" b="1" dirty="0" smtClean="0">
                  <a:solidFill>
                    <a:srgbClr val="A4161B"/>
                  </a:solidFill>
                  <a:latin typeface="Arial Black" pitchFamily="34" charset="0"/>
                  <a:ea typeface="Times New Roman" pitchFamily="18" charset="0"/>
                  <a:cs typeface="Times New Roman" pitchFamily="18" charset="0"/>
                </a:rPr>
                <a:t>- </a:t>
              </a:r>
              <a:r>
                <a:rPr lang="ru-RU" b="1" dirty="0">
                  <a:solidFill>
                    <a:srgbClr val="A4161B"/>
                  </a:solidFill>
                  <a:latin typeface="Arial Black" pitchFamily="34" charset="0"/>
                  <a:ea typeface="Times New Roman" pitchFamily="18" charset="0"/>
                  <a:cs typeface="Times New Roman" pitchFamily="18" charset="0"/>
                </a:rPr>
                <a:t>путь к здоровью</a:t>
              </a:r>
              <a:r>
                <a:rPr lang="ru-RU" sz="1350" b="1" dirty="0" smtClean="0">
                  <a:solidFill>
                    <a:srgbClr val="A4161B"/>
                  </a:solidFill>
                  <a:latin typeface="Arial Black" pitchFamily="34" charset="0"/>
                  <a:ea typeface="Times New Roman" pitchFamily="18" charset="0"/>
                  <a:cs typeface="Times New Roman" pitchFamily="18" charset="0"/>
                </a:rPr>
                <a:t>!»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i="1" dirty="0" smtClean="0">
                  <a:solidFill>
                    <a:srgbClr val="002060"/>
                  </a:solidFill>
                  <a:latin typeface="Microsoft Sans Serif" pitchFamily="34" charset="0"/>
                  <a:ea typeface="Calibri" pitchFamily="34" charset="0"/>
                  <a:cs typeface="Microsoft Sans Serif" pitchFamily="34" charset="0"/>
                </a:rPr>
                <a:t>/самый  простой ,  доступный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i="1" dirty="0" smtClean="0">
                  <a:solidFill>
                    <a:srgbClr val="002060"/>
                  </a:solidFill>
                  <a:latin typeface="Microsoft Sans Serif" pitchFamily="34" charset="0"/>
                  <a:ea typeface="Calibri" pitchFamily="34" charset="0"/>
                  <a:cs typeface="Microsoft Sans Serif" pitchFamily="34" charset="0"/>
                </a:rPr>
                <a:t>и эффективный </a:t>
              </a:r>
              <a:r>
                <a:rPr lang="ru-RU" sz="1400" b="1" i="1" dirty="0">
                  <a:solidFill>
                    <a:srgbClr val="002060"/>
                  </a:solidFill>
                  <a:latin typeface="Microsoft Sans Serif" pitchFamily="34" charset="0"/>
                  <a:ea typeface="Calibri" pitchFamily="34" charset="0"/>
                  <a:cs typeface="Microsoft Sans Serif" pitchFamily="34" charset="0"/>
                </a:rPr>
                <a:t>вид оздоровительной </a:t>
              </a:r>
              <a:r>
                <a:rPr lang="ru-RU" sz="1400" b="1" i="1" dirty="0" smtClean="0">
                  <a:solidFill>
                    <a:srgbClr val="002060"/>
                  </a:solidFill>
                  <a:latin typeface="Microsoft Sans Serif" pitchFamily="34" charset="0"/>
                  <a:ea typeface="Calibri" pitchFamily="34" charset="0"/>
                  <a:cs typeface="Microsoft Sans Serif" pitchFamily="34" charset="0"/>
                </a:rPr>
                <a:t>ходьбы/</a:t>
              </a:r>
              <a:endPara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endParaRPr>
            </a:p>
          </p:txBody>
        </p:sp>
        <p:pic>
          <p:nvPicPr>
            <p:cNvPr id="1028" name="Picture 4" descr="C:\Users\Секретарь\Desktop\original.jpe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03" r="4939"/>
            <a:stretch/>
          </p:blipFill>
          <p:spPr bwMode="auto">
            <a:xfrm>
              <a:off x="6753018" y="2558672"/>
              <a:ext cx="2952993" cy="223848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7046080" y="240903"/>
              <a:ext cx="2515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rgbClr val="002060"/>
                  </a:solidFill>
                  <a:latin typeface="Microsoft Sans Serif" pitchFamily="34" charset="0"/>
                  <a:ea typeface="Calibri" pitchFamily="34" charset="0"/>
                  <a:cs typeface="Microsoft Sans Serif" pitchFamily="34" charset="0"/>
                </a:rPr>
                <a:t>МБОУ «СШ № 4» г. Десногорска</a:t>
              </a:r>
              <a:endParaRPr lang="ru-RU" sz="1200" b="1" dirty="0">
                <a:solidFill>
                  <a:srgbClr val="002060"/>
                </a:solidFill>
                <a:latin typeface="Microsoft Sans Serif" pitchFamily="34" charset="0"/>
                <a:ea typeface="Calibri" pitchFamily="34" charset="0"/>
                <a:cs typeface="Microsoft Sans Serif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57968" y="6307652"/>
              <a:ext cx="11047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 smtClean="0">
                  <a:solidFill>
                    <a:srgbClr val="002060"/>
                  </a:solidFill>
                  <a:latin typeface="Microsoft Sans Serif" pitchFamily="34" charset="0"/>
                  <a:ea typeface="Calibri" pitchFamily="34" charset="0"/>
                  <a:cs typeface="Microsoft Sans Serif" pitchFamily="34" charset="0"/>
                </a:rPr>
                <a:t>март, 2020 г.</a:t>
              </a:r>
              <a:endParaRPr lang="ru-RU" sz="1200" b="1" dirty="0">
                <a:solidFill>
                  <a:srgbClr val="002060"/>
                </a:solidFill>
                <a:latin typeface="Microsoft Sans Serif" pitchFamily="34" charset="0"/>
                <a:ea typeface="Calibri" pitchFamily="34" charset="0"/>
                <a:cs typeface="Microsoft Sans Serif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34086" y="5073744"/>
              <a:ext cx="24368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1200" b="1" i="1" dirty="0" smtClean="0">
                  <a:solidFill>
                    <a:srgbClr val="002060"/>
                  </a:solidFill>
                  <a:latin typeface="Microsoft Sans Serif" pitchFamily="34" charset="0"/>
                  <a:ea typeface="Calibri" pitchFamily="34" charset="0"/>
                  <a:cs typeface="Microsoft Sans Serif" pitchFamily="34" charset="0"/>
                </a:rPr>
                <a:t>Учитель физической культуры,</a:t>
              </a:r>
            </a:p>
            <a:p>
              <a:pPr algn="r"/>
              <a:r>
                <a:rPr lang="ru-RU" sz="1200" b="1" i="1" dirty="0" smtClean="0">
                  <a:solidFill>
                    <a:srgbClr val="002060"/>
                  </a:solidFill>
                  <a:latin typeface="Microsoft Sans Serif" pitchFamily="34" charset="0"/>
                  <a:ea typeface="Calibri" pitchFamily="34" charset="0"/>
                  <a:cs typeface="Microsoft Sans Serif" pitchFamily="34" charset="0"/>
                </a:rPr>
                <a:t>Н.Н. </a:t>
              </a:r>
              <a:r>
                <a:rPr lang="ru-RU" sz="1200" b="1" i="1" dirty="0" err="1" smtClean="0">
                  <a:solidFill>
                    <a:srgbClr val="002060"/>
                  </a:solidFill>
                  <a:latin typeface="Microsoft Sans Serif" pitchFamily="34" charset="0"/>
                  <a:ea typeface="Calibri" pitchFamily="34" charset="0"/>
                  <a:cs typeface="Microsoft Sans Serif" pitchFamily="34" charset="0"/>
                </a:rPr>
                <a:t>Чернышёва</a:t>
              </a:r>
              <a:endParaRPr lang="ru-RU" sz="1200" b="1" i="1" dirty="0">
                <a:solidFill>
                  <a:srgbClr val="002060"/>
                </a:solidFill>
                <a:latin typeface="Microsoft Sans Serif" pitchFamily="34" charset="0"/>
                <a:ea typeface="Calibri" pitchFamily="34" charset="0"/>
                <a:cs typeface="Microsoft Sans Serif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654" y="214290"/>
            <a:ext cx="3000396" cy="6429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452802" y="214290"/>
            <a:ext cx="3000396" cy="6429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80941" y="203874"/>
            <a:ext cx="2971822" cy="639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Цель</a:t>
            </a:r>
            <a:r>
              <a:rPr lang="ru-RU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:</a:t>
            </a:r>
            <a:r>
              <a:rPr lang="en-US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укрепить </a:t>
            </a:r>
            <a:r>
              <a:rPr lang="ru-RU" sz="12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здоровье </a:t>
            </a:r>
            <a:r>
              <a:rPr lang="ru-RU" sz="120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и повысить работоспособность обучающихся через скандинавскую </a:t>
            </a:r>
            <a:r>
              <a:rPr lang="ru-RU" sz="12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ходьбу</a:t>
            </a:r>
            <a:endParaRPr lang="ru-RU" sz="1200" dirty="0">
              <a:solidFill>
                <a:srgbClr val="00206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r>
              <a:rPr lang="ru-RU" sz="800" b="1" dirty="0"/>
              <a:t> </a:t>
            </a:r>
            <a:endParaRPr lang="ru-RU" sz="800" dirty="0"/>
          </a:p>
          <a:p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Задачи: </a:t>
            </a:r>
          </a:p>
          <a:p>
            <a:pPr algn="just"/>
            <a:r>
              <a:rPr lang="en-US" sz="105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   </a:t>
            </a:r>
            <a:r>
              <a:rPr lang="ru-RU" sz="105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- </a:t>
            </a:r>
            <a:r>
              <a:rPr lang="ru-RU" sz="110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обучить правилам скандинавской ходьбы;</a:t>
            </a:r>
          </a:p>
          <a:p>
            <a:pPr algn="just"/>
            <a:r>
              <a:rPr lang="en-US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   </a:t>
            </a:r>
            <a:r>
              <a:rPr lang="ru-RU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- </a:t>
            </a:r>
            <a:r>
              <a:rPr lang="ru-RU" sz="110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укрепить здоровье, корректировать недостатки телосложения, повышать функциональные возможности организма;</a:t>
            </a:r>
          </a:p>
          <a:p>
            <a:pPr algn="just"/>
            <a:r>
              <a:rPr lang="en-US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   - </a:t>
            </a:r>
            <a:r>
              <a:rPr lang="ru-RU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развивать </a:t>
            </a:r>
            <a:r>
              <a:rPr lang="ru-RU" sz="110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двигательные качества: </a:t>
            </a:r>
            <a:r>
              <a:rPr lang="ru-RU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быстроту, гибкость, силу, выносливость, скоростно-силовые </a:t>
            </a:r>
            <a:r>
              <a:rPr lang="ru-RU" sz="110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и </a:t>
            </a:r>
            <a:r>
              <a:rPr lang="ru-RU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координационные способности;</a:t>
            </a:r>
            <a:endParaRPr lang="ru-RU" sz="1100" dirty="0">
              <a:solidFill>
                <a:srgbClr val="00206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algn="just"/>
            <a:r>
              <a:rPr lang="en-US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   </a:t>
            </a:r>
            <a:r>
              <a:rPr lang="ru-RU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- </a:t>
            </a:r>
            <a:r>
              <a:rPr lang="ru-RU" sz="110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воспитывать инициативность, самостоятельность, формировать адекватную оценку собственных физических возможностей;</a:t>
            </a:r>
          </a:p>
          <a:p>
            <a:pPr algn="just"/>
            <a:r>
              <a:rPr lang="en-US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   - </a:t>
            </a:r>
            <a:r>
              <a:rPr lang="ru-RU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воспитывать </a:t>
            </a:r>
            <a:r>
              <a:rPr lang="ru-RU" sz="110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привычку здорового образа жизни</a:t>
            </a:r>
            <a:r>
              <a:rPr lang="ru-RU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,</a:t>
            </a:r>
            <a:r>
              <a:rPr lang="ru-RU" sz="110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интерес к занятиям физической </a:t>
            </a:r>
            <a:r>
              <a:rPr lang="ru-RU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культуры.</a:t>
            </a:r>
            <a:endParaRPr lang="ru-RU" sz="1100" dirty="0">
              <a:solidFill>
                <a:srgbClr val="00206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endParaRPr lang="ru-RU" sz="1050" b="1" dirty="0" smtClean="0"/>
          </a:p>
          <a:p>
            <a:pPr algn="ctr"/>
            <a:r>
              <a:rPr lang="ru-RU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//-//-//</a:t>
            </a:r>
            <a:endParaRPr lang="ru-RU" sz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algn="just"/>
            <a:endParaRPr lang="ru-RU" sz="1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algn="just"/>
            <a:r>
              <a:rPr lang="ru-RU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Инвентарь</a:t>
            </a:r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: </a:t>
            </a:r>
            <a:r>
              <a:rPr lang="ru-RU" sz="110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палки для скандинавской </a:t>
            </a:r>
            <a:r>
              <a:rPr lang="ru-RU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ходьбы «</a:t>
            </a:r>
            <a:r>
              <a:rPr lang="ru-RU" sz="1100" dirty="0" err="1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нордики</a:t>
            </a:r>
            <a:r>
              <a:rPr lang="ru-RU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». </a:t>
            </a:r>
          </a:p>
          <a:p>
            <a:pPr algn="just"/>
            <a:r>
              <a:rPr lang="ru-RU" sz="1100" u="sng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Размер:</a:t>
            </a:r>
          </a:p>
          <a:p>
            <a:pPr algn="just"/>
            <a:r>
              <a:rPr lang="ru-RU" sz="1100" b="1" i="1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0,66</a:t>
            </a:r>
            <a:r>
              <a:rPr lang="ru-RU" sz="1100" i="1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– если вы планируете облегченные, оздоровительные тренировки;</a:t>
            </a:r>
          </a:p>
          <a:p>
            <a:pPr algn="just"/>
            <a:r>
              <a:rPr lang="ru-RU" sz="1100" b="1" i="1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0,68</a:t>
            </a:r>
            <a:r>
              <a:rPr lang="ru-RU" sz="1100" i="1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– для желающих заниматься </a:t>
            </a:r>
            <a:r>
              <a:rPr lang="ru-RU" sz="1100" i="1" dirty="0" err="1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фитнес-разновидностью</a:t>
            </a:r>
            <a:r>
              <a:rPr lang="ru-RU" sz="1100" i="1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этой ходьбы;</a:t>
            </a:r>
          </a:p>
          <a:p>
            <a:pPr algn="just"/>
            <a:r>
              <a:rPr lang="ru-RU" sz="1100" b="1" i="1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0,70</a:t>
            </a:r>
            <a:r>
              <a:rPr lang="ru-RU" sz="1100" i="1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– размер для спортивного применения.</a:t>
            </a:r>
          </a:p>
          <a:p>
            <a:pPr algn="just"/>
            <a:r>
              <a:rPr lang="ru-RU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(От </a:t>
            </a:r>
            <a:r>
              <a:rPr lang="ru-RU" sz="110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правильного подбора высоты палок </a:t>
            </a:r>
            <a:r>
              <a:rPr lang="ru-RU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зависит </a:t>
            </a:r>
            <a:r>
              <a:rPr lang="ru-RU" sz="1100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безопасность и эффективность занятий скандинавской </a:t>
            </a:r>
            <a:r>
              <a:rPr lang="ru-RU" sz="11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ходьбой).</a:t>
            </a:r>
            <a:endParaRPr lang="ru-RU" sz="1100" dirty="0" smtClean="0">
              <a:solidFill>
                <a:srgbClr val="00000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38950" y="214290"/>
            <a:ext cx="3000396" cy="6429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6766739" y="188640"/>
            <a:ext cx="2947297" cy="6433912"/>
            <a:chOff x="6758231" y="188640"/>
            <a:chExt cx="2947297" cy="643391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758231" y="188640"/>
              <a:ext cx="2842130" cy="28931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Calibri" pitchFamily="34" charset="0"/>
                  <a:cs typeface="Tahoma" pitchFamily="34" charset="0"/>
                </a:rPr>
                <a:t>ТЕХНИКА </a:t>
              </a:r>
            </a:p>
            <a:p>
              <a:pPr algn="ctr"/>
              <a:r>
                <a:rPr lang="ru-RU" sz="14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Calibri" pitchFamily="34" charset="0"/>
                  <a:cs typeface="Tahoma" pitchFamily="34" charset="0"/>
                </a:rPr>
                <a:t>СКАНДИНАВСКОЙ ХОДЬБЫ </a:t>
              </a:r>
              <a:endParaRPr lang="ru-RU" sz="1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pPr marL="285750" indent="-285750" algn="just">
                <a:buFont typeface="Wingdings" pitchFamily="2" charset="2"/>
                <a:buChar char="§"/>
              </a:pPr>
              <a:r>
                <a:rPr lang="ru-RU" sz="1100" dirty="0" smtClean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шаги совершаются перекатом </a:t>
              </a:r>
              <a:r>
                <a:rPr lang="ru-RU" sz="1100" dirty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с пятки на носок;</a:t>
              </a:r>
            </a:p>
            <a:p>
              <a:pPr marL="285750" lvl="0" indent="-285750" algn="just">
                <a:buFont typeface="Wingdings" pitchFamily="2" charset="2"/>
                <a:buChar char="§"/>
              </a:pPr>
              <a:r>
                <a:rPr lang="ru-RU" sz="1100" dirty="0" smtClean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спина </a:t>
              </a:r>
              <a:r>
                <a:rPr lang="ru-RU" sz="1100" dirty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должна быть ровной, слегка наклонив корпус вперед;</a:t>
              </a:r>
            </a:p>
            <a:p>
              <a:pPr marL="285750" lvl="0" indent="-285750" algn="just">
                <a:buFont typeface="Wingdings" pitchFamily="2" charset="2"/>
                <a:buChar char="§"/>
              </a:pPr>
              <a:r>
                <a:rPr lang="ru-RU" sz="1100" dirty="0" smtClean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руки </a:t>
              </a:r>
              <a:r>
                <a:rPr lang="ru-RU" sz="1100" dirty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и ноги должны двигаться попеременно (правая нога впереди/левая рука </a:t>
              </a:r>
              <a:r>
                <a:rPr lang="ru-RU" sz="1100" dirty="0" smtClean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впереди</a:t>
              </a:r>
            </a:p>
            <a:p>
              <a:pPr marL="285750" lvl="0" indent="-285750" algn="just">
                <a:buFont typeface="Wingdings" pitchFamily="2" charset="2"/>
                <a:buChar char="§"/>
              </a:pPr>
              <a:r>
                <a:rPr lang="ru-RU" sz="1100" dirty="0" smtClean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выдох </a:t>
              </a:r>
              <a:r>
                <a:rPr lang="ru-RU" sz="1100" dirty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– ртом, вдох – носом с соблюдением ритмичности ходьбы;</a:t>
              </a:r>
            </a:p>
            <a:p>
              <a:pPr marL="285750" lvl="0" indent="-285750" algn="just">
                <a:buFont typeface="Wingdings" pitchFamily="2" charset="2"/>
                <a:buChar char="§"/>
              </a:pPr>
              <a:r>
                <a:rPr lang="ru-RU" sz="1100" dirty="0" smtClean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при </a:t>
              </a:r>
              <a:r>
                <a:rPr lang="ru-RU" sz="1100" dirty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отводе руки с палкой назад, ладонь разжимается;</a:t>
              </a:r>
            </a:p>
            <a:p>
              <a:pPr marL="285750" lvl="0" indent="-285750" algn="just">
                <a:buFont typeface="Wingdings" pitchFamily="2" charset="2"/>
                <a:buChar char="§"/>
              </a:pPr>
              <a:r>
                <a:rPr lang="ru-RU" sz="1100" dirty="0" smtClean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рука </a:t>
              </a:r>
              <a:r>
                <a:rPr lang="ru-RU" sz="1100" dirty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не должна выходить вперед/назад более чем на 45 градусов.</a:t>
              </a:r>
            </a:p>
          </p:txBody>
        </p:sp>
        <p:pic>
          <p:nvPicPr>
            <p:cNvPr id="1026" name="Picture 2" descr="C:\Documents and Settings\Учитель\Рабочий стол\Чернышёва Н.Н\Спорт\Скандинавская ходьба\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77663" y="3090168"/>
              <a:ext cx="2051069" cy="1800000"/>
            </a:xfrm>
            <a:prstGeom prst="rect">
              <a:avLst/>
            </a:prstGeom>
            <a:noFill/>
          </p:spPr>
        </p:pic>
        <p:pic>
          <p:nvPicPr>
            <p:cNvPr id="1028" name="Picture 4" descr="C:\Documents and Settings\Учитель\Рабочий стол\Чернышёва Н.Н\Спорт\Скандинавская ходьба\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05528" y="4822552"/>
              <a:ext cx="2400000" cy="1800000"/>
            </a:xfrm>
            <a:prstGeom prst="rect">
              <a:avLst/>
            </a:prstGeom>
            <a:noFill/>
          </p:spPr>
        </p:pic>
      </p:grpSp>
      <p:grpSp>
        <p:nvGrpSpPr>
          <p:cNvPr id="16" name="Группа 15"/>
          <p:cNvGrpSpPr/>
          <p:nvPr/>
        </p:nvGrpSpPr>
        <p:grpSpPr>
          <a:xfrm>
            <a:off x="3512255" y="222314"/>
            <a:ext cx="2880905" cy="6303030"/>
            <a:chOff x="3512255" y="222314"/>
            <a:chExt cx="2880905" cy="6303030"/>
          </a:xfrm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3512255" y="222314"/>
              <a:ext cx="2880905" cy="4862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ru-RU" sz="14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Calibri" pitchFamily="34" charset="0"/>
                  <a:cs typeface="Tahoma" pitchFamily="34" charset="0"/>
                </a:rPr>
                <a:t>СОВЕТЫ </a:t>
              </a:r>
              <a:r>
                <a:rPr lang="ru-RU" sz="14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Calibri" pitchFamily="34" charset="0"/>
                  <a:cs typeface="Tahoma" pitchFamily="34" charset="0"/>
                </a:rPr>
                <a:t> ЗАНИМАЮЩИМСЯ</a:t>
              </a:r>
              <a:endParaRPr lang="ru-RU" sz="1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endParaRPr lang="ru-RU" sz="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r>
                <a:rPr lang="ru-RU" sz="1400" dirty="0" smtClean="0">
                  <a:solidFill>
                    <a:srgbClr val="002060"/>
                  </a:solidFill>
                </a:rPr>
                <a:t>• </a:t>
              </a:r>
              <a:r>
                <a:rPr lang="ru-RU" sz="1400" dirty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Всегда начинать с разминки </a:t>
              </a:r>
              <a:r>
                <a:rPr lang="ru-RU" sz="1400" dirty="0" smtClean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 используя палки </a:t>
              </a:r>
              <a:r>
                <a:rPr lang="ru-RU" sz="1400" i="1" dirty="0" smtClean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(наклоны, приседания, растяжки)</a:t>
              </a:r>
              <a:r>
                <a:rPr lang="ru-RU" sz="1400" dirty="0" smtClean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;</a:t>
              </a:r>
              <a:endParaRPr lang="en-US" sz="14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endParaRPr lang="ru-RU" sz="14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endParaRPr lang="ru-RU" sz="14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endParaRPr lang="ru-RU" sz="14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endParaRPr lang="ru-RU" sz="14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endParaRPr lang="ru-RU" sz="14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endParaRPr lang="ru-RU" sz="14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endParaRPr lang="ru-RU" sz="14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endParaRPr lang="ru-RU" sz="14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endParaRPr lang="ru-RU" sz="14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endParaRPr lang="ru-RU" sz="14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r>
                <a:rPr lang="ru-RU" sz="1400" dirty="0" smtClean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• ходить </a:t>
              </a:r>
              <a:r>
                <a:rPr lang="ru-RU" sz="1400" dirty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с палками не менее трех раз в неделю по 30 и более </a:t>
              </a:r>
              <a:r>
                <a:rPr lang="ru-RU" sz="1400" dirty="0" smtClean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минут; </a:t>
              </a:r>
            </a:p>
            <a:p>
              <a:r>
                <a:rPr lang="ru-RU" sz="1400" dirty="0" smtClean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• занятие должно </a:t>
              </a:r>
              <a:r>
                <a:rPr lang="ru-RU" sz="1400" dirty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завершаться упражнениями на растяжку, успокаивающим дыханием</a:t>
              </a:r>
              <a:r>
                <a:rPr lang="ru-RU" sz="1400" dirty="0" smtClean="0">
                  <a:solidFill>
                    <a:srgbClr val="002060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.</a:t>
              </a:r>
              <a:endParaRPr lang="ru-RU" sz="1000" dirty="0" smtClean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endParaRPr lang="ru-RU" sz="1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endParaRPr lang="ru-RU" sz="1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endParaRPr lang="ru-RU" sz="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endParaRPr>
            </a:p>
          </p:txBody>
        </p:sp>
        <p:pic>
          <p:nvPicPr>
            <p:cNvPr id="1027" name="Picture 3" descr="C:\Documents and Settings\Учитель\Рабочий стол\Чернышёва Н.Н\Спорт\Скандинавская ходьба\0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6856" y="1341168"/>
              <a:ext cx="2400000" cy="1800000"/>
            </a:xfrm>
            <a:prstGeom prst="rect">
              <a:avLst/>
            </a:prstGeom>
            <a:noFill/>
          </p:spPr>
        </p:pic>
        <p:pic>
          <p:nvPicPr>
            <p:cNvPr id="13" name="Picture 3" descr="C:\Documents and Settings\Учитель\Рабочий стол\Чернышёва Н.Н\Спорт\Скандинавская ходьба\4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28864" y="4725344"/>
              <a:ext cx="2400000" cy="180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347</Words>
  <Application>Microsoft Office PowerPoint</Application>
  <PresentationFormat>Лист A4 (210x297 мм)</PresentationFormat>
  <Paragraphs>77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Секретарь</cp:lastModifiedBy>
  <cp:revision>56</cp:revision>
  <dcterms:modified xsi:type="dcterms:W3CDTF">2020-03-23T05:53:55Z</dcterms:modified>
</cp:coreProperties>
</file>