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70" r:id="rId4"/>
    <p:sldId id="257" r:id="rId5"/>
    <p:sldId id="273" r:id="rId6"/>
    <p:sldId id="275" r:id="rId7"/>
    <p:sldId id="276" r:id="rId8"/>
    <p:sldId id="277" r:id="rId9"/>
    <p:sldId id="279" r:id="rId10"/>
    <p:sldId id="280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94" r:id="rId19"/>
    <p:sldId id="28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0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Совесть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Выполнила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Учитель начальных классов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МБОУ «СШ№4»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Кузьмина Валентина Станиславовна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71550" y="2205038"/>
          <a:ext cx="7344818" cy="3316721"/>
        </p:xfrm>
        <a:graphic>
          <a:graphicData uri="http://schemas.openxmlformats.org/drawingml/2006/table">
            <a:tbl>
              <a:tblPr/>
              <a:tblGrid>
                <a:gridCol w="3672409"/>
                <a:gridCol w="3672409"/>
              </a:tblGrid>
              <a:tr h="624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совесть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стыд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615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2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стыд перед самим собой, даже если люди тебя не осудили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kumimoji="0" lang="ru-RU" sz="2400" b="1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2400" b="1" i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тяжёлое переживание позора перед людьми за свое поведение</a:t>
                      </a:r>
                      <a:endParaRPr lang="ru-RU" sz="2400" b="1" i="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28662" y="357166"/>
            <a:ext cx="7536037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Чем различаются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понятия стыд и совесть?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3000372"/>
            <a:ext cx="3571900" cy="24288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14876" y="3000372"/>
            <a:ext cx="3500462" cy="24288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195513" y="620713"/>
            <a:ext cx="4679950" cy="79216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заставляет размышлять о своих поступках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4438" y="1773238"/>
            <a:ext cx="5183187" cy="79216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критически оценивать свои поступки</a:t>
            </a: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404813"/>
            <a:ext cx="17272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843213" y="2924175"/>
            <a:ext cx="5257800" cy="108108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напоминает о своих обязанностях, долге, ответственности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76600" y="4365625"/>
            <a:ext cx="5040313" cy="79216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игнорирует хитрые оправдания</a:t>
            </a:r>
          </a:p>
        </p:txBody>
      </p:sp>
      <p:sp>
        <p:nvSpPr>
          <p:cNvPr id="10" name="Выноска со стрелкой вправо 9"/>
          <p:cNvSpPr/>
          <p:nvPr/>
        </p:nvSpPr>
        <p:spPr>
          <a:xfrm>
            <a:off x="827088" y="549275"/>
            <a:ext cx="1584325" cy="5832475"/>
          </a:xfrm>
          <a:prstGeom prst="rightArrowCallout">
            <a:avLst/>
          </a:prstGeom>
          <a:solidFill>
            <a:srgbClr val="FFC0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pPr algn="ctr">
              <a:defRPr/>
            </a:pP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 algn="ctr">
              <a:defRPr/>
            </a:pP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algn="ctr">
              <a:defRPr/>
            </a:pP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</a:t>
            </a:r>
          </a:p>
          <a:p>
            <a:pPr algn="ctr">
              <a:defRPr/>
            </a:pP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pPr algn="ctr">
              <a:defRPr/>
            </a:pP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</a:t>
            </a:r>
          </a:p>
          <a:p>
            <a:pPr algn="ctr">
              <a:defRPr/>
            </a:pP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Ь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55875" y="5445125"/>
            <a:ext cx="5400675" cy="79216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заставляет говорить о себе правду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000108"/>
            <a:ext cx="4142544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r>
              <a:rPr lang="ru-RU" sz="2800" b="1" dirty="0" smtClean="0"/>
              <a:t>Без рук, без ног – калека,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714876" y="1000108"/>
            <a:ext cx="4268669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r>
              <a:rPr lang="ru-RU" sz="2800" b="1" dirty="0" smtClean="0"/>
              <a:t>без совести - полчеловека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071678"/>
            <a:ext cx="3060325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r>
              <a:rPr lang="ru-RU" sz="2800" b="1" dirty="0" smtClean="0"/>
              <a:t>Совесть без зубов,</a:t>
            </a:r>
            <a:endParaRPr lang="ru-RU" sz="2800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628" y="1928802"/>
            <a:ext cx="1643074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 грызет.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3143248"/>
            <a:ext cx="4267579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r>
              <a:rPr lang="ru-RU" sz="2800" b="1" dirty="0" smtClean="0"/>
              <a:t>Кто чистую совесть имеет,</a:t>
            </a:r>
            <a:endParaRPr lang="ru-RU" sz="28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072066" y="2857496"/>
            <a:ext cx="3214710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тот спокойно спать ложится.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4214818"/>
            <a:ext cx="2714589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r>
              <a:rPr lang="ru-RU" sz="2800" b="1" dirty="0" smtClean="0"/>
              <a:t>Говори по делу, </a:t>
            </a:r>
            <a:endParaRPr lang="ru-RU" sz="28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00628" y="4214818"/>
            <a:ext cx="2864887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r>
              <a:rPr lang="ru-RU" sz="2800" b="1" dirty="0" smtClean="0"/>
              <a:t>живи по совести.</a:t>
            </a:r>
            <a:endParaRPr lang="ru-RU" sz="28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5357826"/>
            <a:ext cx="2760243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r>
              <a:rPr lang="ru-RU" sz="2800" b="1" dirty="0" smtClean="0"/>
              <a:t>В ком есть стыд,</a:t>
            </a:r>
            <a:endParaRPr lang="ru-RU" sz="2800" b="1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000496" y="5357826"/>
            <a:ext cx="4500594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том и совесть.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25" grpId="0" animBg="1"/>
      <p:bldP spid="1026" grpId="0" animBg="1"/>
      <p:bldP spid="9" grpId="0" animBg="1"/>
      <p:bldP spid="10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2143108" y="285728"/>
            <a:ext cx="4679950" cy="7921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Совесть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(голос совести)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85720" y="2571744"/>
            <a:ext cx="3571900" cy="108108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удовлетворённость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своим поступком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85720" y="4786322"/>
            <a:ext cx="3429024" cy="108108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удовлетворённость и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спокойствие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000628" y="2500306"/>
            <a:ext cx="3900478" cy="108108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неудовлетворённость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своим поступком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929190" y="4643446"/>
            <a:ext cx="3643338" cy="108108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мука совести,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раскаяние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rot="5400000">
            <a:off x="2035951" y="1321579"/>
            <a:ext cx="1143008" cy="928694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>
            <a:off x="1535885" y="3821909"/>
            <a:ext cx="1000132" cy="785818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900000">
            <a:off x="5315651" y="1346516"/>
            <a:ext cx="1143008" cy="928694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16200000" flipH="1">
            <a:off x="6487802" y="3727776"/>
            <a:ext cx="928694" cy="75977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4"/>
          <p:cNvPicPr>
            <a:picLocks noChangeAspect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 cstate="print">
              <a:lum bright="-10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5123" name="Рисунок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4150"/>
            <a:ext cx="3744913" cy="346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427538" y="612775"/>
            <a:ext cx="424815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1800" b="0" u="sng">
                <a:solidFill>
                  <a:srgbClr val="10253F"/>
                </a:solidFill>
                <a:latin typeface="Arial Black" pitchFamily="34" charset="0"/>
                <a:cs typeface="Times New Roman" pitchFamily="18" charset="0"/>
              </a:rPr>
              <a:t>Совести в человеке поручено два дела</a:t>
            </a:r>
            <a:r>
              <a:rPr lang="ru-RU" sz="1800" b="0" u="sng">
                <a:solidFill>
                  <a:srgbClr val="10253F"/>
                </a:solidFill>
                <a:latin typeface="Arial" charset="0"/>
                <a:cs typeface="Times New Roman" pitchFamily="18" charset="0"/>
              </a:rPr>
              <a:t>:</a:t>
            </a:r>
          </a:p>
          <a:p>
            <a:pPr algn="just"/>
            <a:endParaRPr lang="ru-RU" sz="1800" b="0" u="sng">
              <a:solidFill>
                <a:srgbClr val="10253F"/>
              </a:solidFill>
              <a:latin typeface="Arial Black" pitchFamily="34" charset="0"/>
            </a:endParaRPr>
          </a:p>
          <a:p>
            <a:pPr algn="just" eaLnBrk="0" hangingPunct="0">
              <a:buFontTx/>
              <a:buChar char="-"/>
            </a:pPr>
            <a:r>
              <a:rPr lang="ru-RU" sz="1800" b="0">
                <a:solidFill>
                  <a:srgbClr val="10253F"/>
                </a:solidFill>
                <a:latin typeface="Arial Black" pitchFamily="34" charset="0"/>
                <a:cs typeface="Times New Roman" pitchFamily="18" charset="0"/>
              </a:rPr>
              <a:t>Перед выбором совесть подсказывает</a:t>
            </a:r>
            <a:r>
              <a:rPr lang="ru-RU" sz="1800" b="0">
                <a:solidFill>
                  <a:srgbClr val="10253F"/>
                </a:solidFill>
                <a:latin typeface="Arial" charset="0"/>
                <a:cs typeface="Times New Roman" pitchFamily="18" charset="0"/>
              </a:rPr>
              <a:t>,</a:t>
            </a:r>
            <a:r>
              <a:rPr lang="ru-RU" sz="1800" b="0">
                <a:solidFill>
                  <a:srgbClr val="10253F"/>
                </a:solidFill>
                <a:latin typeface="Arial Black" pitchFamily="34" charset="0"/>
                <a:cs typeface="Times New Roman" pitchFamily="18" charset="0"/>
              </a:rPr>
              <a:t> как должен поступить человек</a:t>
            </a:r>
            <a:r>
              <a:rPr lang="ru-RU" sz="1800" b="0">
                <a:solidFill>
                  <a:srgbClr val="10253F"/>
                </a:solidFill>
                <a:latin typeface="Arial" charset="0"/>
                <a:cs typeface="Times New Roman" pitchFamily="18" charset="0"/>
              </a:rPr>
              <a:t>.</a:t>
            </a:r>
          </a:p>
          <a:p>
            <a:pPr algn="just" eaLnBrk="0" hangingPunct="0">
              <a:buFontTx/>
              <a:buChar char="-"/>
            </a:pPr>
            <a:endParaRPr lang="ru-RU" sz="1800" b="0">
              <a:solidFill>
                <a:srgbClr val="10253F"/>
              </a:solidFill>
              <a:latin typeface="Arial Black" pitchFamily="34" charset="0"/>
            </a:endParaRPr>
          </a:p>
          <a:p>
            <a:pPr algn="just" eaLnBrk="0" hangingPunct="0"/>
            <a:r>
              <a:rPr lang="ru-RU" sz="1800" b="0">
                <a:solidFill>
                  <a:srgbClr val="10253F"/>
                </a:solidFill>
                <a:latin typeface="Arial Black" pitchFamily="34" charset="0"/>
                <a:cs typeface="Times New Roman" pitchFamily="18" charset="0"/>
              </a:rPr>
              <a:t>- После ошибки совесть срабатывает как тревога</a:t>
            </a:r>
            <a:r>
              <a:rPr lang="ru-RU" sz="1800" b="0">
                <a:solidFill>
                  <a:srgbClr val="10253F"/>
                </a:solidFill>
                <a:latin typeface="Arial" charset="0"/>
                <a:cs typeface="Times New Roman" pitchFamily="18" charset="0"/>
              </a:rPr>
              <a:t>:</a:t>
            </a:r>
            <a:r>
              <a:rPr lang="ru-RU" sz="1800" b="0">
                <a:solidFill>
                  <a:srgbClr val="10253F"/>
                </a:solidFill>
                <a:latin typeface="Arial Black" pitchFamily="34" charset="0"/>
                <a:cs typeface="Times New Roman" pitchFamily="18" charset="0"/>
              </a:rPr>
              <a:t> «Так нельзя! Исправься!</a:t>
            </a:r>
            <a:r>
              <a:rPr lang="en-US" sz="1800" b="0">
                <a:solidFill>
                  <a:srgbClr val="10253F"/>
                </a:solidFill>
                <a:latin typeface="Arial Black" pitchFamily="34" charset="0"/>
                <a:cs typeface="Times New Roman" pitchFamily="18" charset="0"/>
              </a:rPr>
              <a:t>».</a:t>
            </a:r>
            <a:endParaRPr lang="en-US" sz="1800" b="0">
              <a:solidFill>
                <a:srgbClr val="10253F"/>
              </a:solidFill>
              <a:latin typeface="Arial Black" pitchFamily="34" charset="0"/>
            </a:endParaRPr>
          </a:p>
        </p:txBody>
      </p:sp>
      <p:pic>
        <p:nvPicPr>
          <p:cNvPr id="5125" name="Рисунок 8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163" y="3068638"/>
            <a:ext cx="2808287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79388" y="4724400"/>
            <a:ext cx="49339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0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СОВЕСТЬ КАК ЗАНОЗА!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188640"/>
            <a:ext cx="5519653" cy="76944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Игра «Найди пару»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850" y="890588"/>
          <a:ext cx="8496944" cy="5602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756084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Поступать вопреки своим убеждениям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жить по совести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Жить честно, справедливо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делать на совесть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Делать что-либо хорошо, добросовестно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поступать против совести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Жить спокойно, не испытывая угрызения совести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поступать без зазрения совести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Поступать без стыда, без стеснения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поступок на его совести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Когда человек не выполнил того, что был обязан сделать, схитрил, обманул кого-то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жить со спокойной</a:t>
                      </a:r>
                      <a:b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совестью</a:t>
                      </a:r>
                      <a:endParaRPr lang="ru-RU" sz="2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 rot="16200000" flipH="1">
            <a:off x="3964777" y="1607331"/>
            <a:ext cx="1143008" cy="78581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9960000" flipH="1">
            <a:off x="4150011" y="1341010"/>
            <a:ext cx="1143008" cy="78581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9960000" flipH="1">
            <a:off x="4078573" y="2198266"/>
            <a:ext cx="1143008" cy="78581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H="1">
            <a:off x="4036215" y="4464851"/>
            <a:ext cx="1857388" cy="135732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9960000" flipH="1">
            <a:off x="4150011" y="4127092"/>
            <a:ext cx="1143008" cy="78581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 flipH="1" flipV="1">
            <a:off x="4326152" y="4865087"/>
            <a:ext cx="1396183" cy="123865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извлечение 3"/>
          <p:cNvSpPr/>
          <p:nvPr/>
        </p:nvSpPr>
        <p:spPr>
          <a:xfrm>
            <a:off x="1476375" y="549275"/>
            <a:ext cx="6048375" cy="5975350"/>
          </a:xfrm>
          <a:prstGeom prst="flowChartExtract">
            <a:avLst/>
          </a:prstGeom>
          <a:solidFill>
            <a:srgbClr val="0070C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2000" b="1" dirty="0">
                <a:latin typeface="+mj-lt"/>
                <a:cs typeface="Times New Roman" pitchFamily="18" charset="0"/>
              </a:rPr>
              <a:t>мир с </a:t>
            </a:r>
          </a:p>
          <a:p>
            <a:pPr algn="ctr">
              <a:defRPr/>
            </a:pPr>
            <a:r>
              <a:rPr lang="ru-RU" sz="2000" b="1" dirty="0">
                <a:latin typeface="+mj-lt"/>
                <a:cs typeface="Times New Roman" pitchFamily="18" charset="0"/>
              </a:rPr>
              <a:t>самим собой</a:t>
            </a:r>
          </a:p>
          <a:p>
            <a:pPr algn="ctr">
              <a:defRPr/>
            </a:pPr>
            <a:endParaRPr lang="ru-RU" sz="2000" b="1" dirty="0">
              <a:latin typeface="+mj-lt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>
                <a:latin typeface="+mj-lt"/>
                <a:cs typeface="Times New Roman" pitchFamily="18" charset="0"/>
              </a:rPr>
              <a:t>ты исправляешь</a:t>
            </a:r>
          </a:p>
          <a:p>
            <a:pPr algn="ctr">
              <a:defRPr/>
            </a:pPr>
            <a:endParaRPr lang="ru-RU" sz="2000" b="1" dirty="0">
              <a:latin typeface="+mj-lt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>
                <a:latin typeface="+mj-lt"/>
                <a:cs typeface="Times New Roman" pitchFamily="18" charset="0"/>
              </a:rPr>
              <a:t>ты понимаешь, что надо исправить поступок</a:t>
            </a:r>
          </a:p>
          <a:p>
            <a:pPr algn="ctr">
              <a:defRPr/>
            </a:pPr>
            <a:endParaRPr lang="ru-RU" sz="2000" b="1" dirty="0">
              <a:latin typeface="+mj-lt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>
                <a:latin typeface="+mj-lt"/>
                <a:cs typeface="Times New Roman" pitchFamily="18" charset="0"/>
              </a:rPr>
              <a:t>эта мысль преследует тебя</a:t>
            </a:r>
          </a:p>
          <a:p>
            <a:pPr algn="ctr">
              <a:defRPr/>
            </a:pPr>
            <a:endParaRPr lang="ru-RU" sz="2000" b="1" dirty="0">
              <a:latin typeface="+mj-lt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>
                <a:latin typeface="+mj-lt"/>
                <a:cs typeface="Times New Roman" pitchFamily="18" charset="0"/>
              </a:rPr>
              <a:t>ты размышляешь над  тем, что совершил</a:t>
            </a:r>
          </a:p>
          <a:p>
            <a:pPr algn="ctr">
              <a:defRPr/>
            </a:pPr>
            <a:endParaRPr lang="ru-RU" b="1" dirty="0">
              <a:latin typeface="+mj-lt"/>
              <a:cs typeface="Times New Roman" pitchFamily="18" charset="0"/>
            </a:endParaRPr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dirty="0"/>
              <a:t>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32363" y="765175"/>
            <a:ext cx="2879725" cy="100806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СОВЕСТЬ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4508500"/>
            <a:ext cx="2459037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1"/>
          <p:cNvSpPr>
            <a:spLocks noChangeArrowheads="1"/>
          </p:cNvSpPr>
          <p:nvPr/>
        </p:nvSpPr>
        <p:spPr bwMode="auto">
          <a:xfrm>
            <a:off x="684213" y="1412875"/>
            <a:ext cx="7704137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buFontTx/>
              <a:buChar char="•"/>
              <a:tabLst>
                <a:tab pos="228600" algn="l"/>
              </a:tabLst>
            </a:pP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ru-RU" sz="24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 все делает по совести, стыдится поступать…</a:t>
            </a:r>
          </a:p>
          <a:p>
            <a:pPr algn="just" eaLnBrk="0" hangingPunct="0">
              <a:buFontTx/>
              <a:buChar char="•"/>
              <a:tabLst>
                <a:tab pos="228600" algn="l"/>
              </a:tabLst>
            </a:pPr>
            <a:r>
              <a:rPr lang="ru-RU" sz="24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Это – человек…</a:t>
            </a:r>
          </a:p>
          <a:p>
            <a:pPr algn="just" eaLnBrk="0" hangingPunct="0">
              <a:buFontTx/>
              <a:buChar char="•"/>
              <a:tabLst>
                <a:tab pos="228600" algn="l"/>
              </a:tabLst>
            </a:pPr>
            <a:r>
              <a:rPr lang="ru-RU" sz="2400" b="1">
                <a:solidFill>
                  <a:srgbClr val="002060"/>
                </a:solidFill>
                <a:latin typeface="Times New Roman" pitchFamily="18" charset="0"/>
              </a:rPr>
              <a:t>   Он, как бы, сверяет каждый свой шаг с     </a:t>
            </a:r>
          </a:p>
          <a:p>
            <a:pPr algn="just" eaLnBrk="0" hangingPunct="0">
              <a:tabLst>
                <a:tab pos="228600" algn="l"/>
              </a:tabLst>
            </a:pPr>
            <a:r>
              <a:rPr lang="ru-RU" sz="2400" b="1">
                <a:solidFill>
                  <a:srgbClr val="002060"/>
                </a:solidFill>
                <a:latin typeface="Times New Roman" pitchFamily="18" charset="0"/>
              </a:rPr>
              <a:t>     нормами морали и поступает</a:t>
            </a:r>
            <a:endParaRPr 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228600" algn="l"/>
              </a:tabLst>
            </a:pPr>
            <a:r>
              <a:rPr lang="ru-RU" sz="2400" b="1">
                <a:solidFill>
                  <a:srgbClr val="002060"/>
                </a:solidFill>
                <a:latin typeface="Times New Roman" pitchFamily="18" charset="0"/>
              </a:rPr>
              <a:t>   Он не совершает поступков …</a:t>
            </a:r>
            <a:endParaRPr 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228600" algn="l"/>
              </a:tabLst>
            </a:pPr>
            <a:r>
              <a:rPr lang="ru-RU" sz="2400" b="1">
                <a:solidFill>
                  <a:srgbClr val="002060"/>
                </a:solidFill>
                <a:latin typeface="Times New Roman" pitchFamily="18" charset="0"/>
              </a:rPr>
              <a:t>   Он не пройдет мимо …</a:t>
            </a:r>
            <a:endParaRPr 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228600" algn="l"/>
              </a:tabLst>
            </a:pPr>
            <a:r>
              <a:rPr lang="ru-RU" sz="2400" b="1">
                <a:solidFill>
                  <a:srgbClr val="002060"/>
                </a:solidFill>
                <a:latin typeface="Times New Roman" pitchFamily="18" charset="0"/>
              </a:rPr>
              <a:t>   Совестливый человек, если и совершает какие- </a:t>
            </a:r>
          </a:p>
          <a:p>
            <a:pPr algn="just" eaLnBrk="0" hangingPunct="0">
              <a:tabLst>
                <a:tab pos="228600" algn="l"/>
              </a:tabLst>
            </a:pPr>
            <a:r>
              <a:rPr lang="ru-RU" sz="2400" b="1">
                <a:solidFill>
                  <a:srgbClr val="002060"/>
                </a:solidFill>
                <a:latin typeface="Times New Roman" pitchFamily="18" charset="0"/>
              </a:rPr>
              <a:t>    то несправедливые поступки, то …., </a:t>
            </a:r>
          </a:p>
          <a:p>
            <a:pPr algn="just" eaLnBrk="0" hangingPunct="0">
              <a:buFontTx/>
              <a:buChar char="•"/>
              <a:tabLst>
                <a:tab pos="228600" algn="l"/>
              </a:tabLst>
            </a:pPr>
            <a:r>
              <a:rPr lang="ru-RU" sz="2400" b="1">
                <a:solidFill>
                  <a:srgbClr val="002060"/>
                </a:solidFill>
                <a:latin typeface="Times New Roman" pitchFamily="18" charset="0"/>
              </a:rPr>
              <a:t>   и они вызывают у него… </a:t>
            </a:r>
            <a:endParaRPr 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228600" algn="l"/>
              </a:tabLst>
            </a:pPr>
            <a:r>
              <a:rPr lang="ru-RU" sz="2400" b="1">
                <a:solidFill>
                  <a:srgbClr val="002060"/>
                </a:solidFill>
                <a:latin typeface="Times New Roman" pitchFamily="18" charset="0"/>
              </a:rPr>
              <a:t>  Совесть выражается в …</a:t>
            </a:r>
            <a:endParaRPr 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228600" algn="l"/>
              </a:tabLst>
            </a:pPr>
            <a:r>
              <a:rPr lang="ru-RU" sz="2400" b="1">
                <a:solidFill>
                  <a:srgbClr val="002060"/>
                </a:solidFill>
                <a:latin typeface="Times New Roman" pitchFamily="18" charset="0"/>
              </a:rPr>
              <a:t>  Она побуждает человека следовать… </a:t>
            </a:r>
            <a:endParaRPr 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228600" algn="l"/>
              </a:tabLst>
            </a:pPr>
            <a:r>
              <a:rPr lang="ru-RU" sz="2400" b="1">
                <a:solidFill>
                  <a:srgbClr val="002060"/>
                </a:solidFill>
                <a:latin typeface="Times New Roman" pitchFamily="18" charset="0"/>
              </a:rPr>
              <a:t>  Отвращает его от… </a:t>
            </a:r>
            <a:endParaRPr 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76672"/>
            <a:ext cx="8400377" cy="707886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Портрет совестливого человека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71480"/>
            <a:ext cx="828680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34409" y="476672"/>
            <a:ext cx="2664191" cy="707886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Рефлексия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1214422"/>
            <a:ext cx="3214710" cy="79216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Было интересно….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14480" y="2285992"/>
            <a:ext cx="3071834" cy="79216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понял, что…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488" y="3571876"/>
            <a:ext cx="3500462" cy="79216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Теперь я буду…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00496" y="4786322"/>
            <a:ext cx="3786214" cy="79216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Теперь я не буду….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0628" y="5857892"/>
            <a:ext cx="3714776" cy="79216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Мне захотелось….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642918"/>
            <a:ext cx="7500990" cy="542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10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071538" y="1428736"/>
            <a:ext cx="678661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Самое главное украшение – чистая совесть.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/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Цицерон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357422" y="-428652"/>
            <a:ext cx="466185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совесть </a:t>
            </a:r>
            <a:endParaRPr lang="ru-RU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928670"/>
            <a:ext cx="5072098" cy="144655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нравоучительная</a:t>
            </a:r>
          </a:p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книга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2857496"/>
            <a:ext cx="4786346" cy="14465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закон, живущий</a:t>
            </a:r>
          </a:p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 нас</a:t>
            </a:r>
            <a:endParaRPr lang="ru-RU" sz="4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357818" y="1714488"/>
            <a:ext cx="3643306" cy="14465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внутренний судья</a:t>
            </a:r>
            <a:endParaRPr lang="ru-RU" sz="4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14348" y="4857760"/>
            <a:ext cx="3643338" cy="14465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внутренний</a:t>
            </a:r>
          </a:p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голос</a:t>
            </a:r>
            <a:endParaRPr lang="ru-RU" sz="4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43438" y="4429132"/>
            <a:ext cx="4357686" cy="212365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осознание </a:t>
            </a:r>
          </a:p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сделанного зла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548680"/>
            <a:ext cx="6855210" cy="92333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совесть?</a:t>
            </a:r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1042988" y="1773238"/>
            <a:ext cx="7129462" cy="4319587"/>
          </a:xfrm>
          <a:prstGeom prst="verticalScrol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«Совесть - внутреннее сознание добра и зла, тайник души, в котором отзывается одобрение или осуждение каждого поступка, способность распознавать качество поступка, чувство, побуждающее к истине и добру»</a:t>
            </a:r>
          </a:p>
          <a:p>
            <a:pPr algn="r"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В. Н. Даль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548680"/>
            <a:ext cx="6855210" cy="92333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совесть?</a:t>
            </a:r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1042988" y="1773238"/>
            <a:ext cx="7129462" cy="4319587"/>
          </a:xfrm>
          <a:prstGeom prst="verticalScrol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Совесть - это один из способов, которым душа учит человека поступать правильно; это идущее из сердца сильное воздействие души на человека (крик души).</a:t>
            </a:r>
          </a:p>
          <a:p>
            <a:pPr algn="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Н. Даль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548680"/>
            <a:ext cx="6855210" cy="92333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совесть?</a:t>
            </a:r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1042988" y="1773238"/>
            <a:ext cx="7129462" cy="4319587"/>
          </a:xfrm>
          <a:prstGeom prst="verticalScrol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Совесть - </a:t>
            </a: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мощный </a:t>
            </a: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голос сердца</a:t>
            </a: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защиту другого и сила, разрушающая эгоизм.</a:t>
            </a: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4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85728"/>
            <a:ext cx="811337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Заглянем в историю слова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2285992"/>
            <a:ext cx="129875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</a:t>
            </a:r>
            <a:endParaRPr lang="ru-RU" sz="7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14612" y="2357430"/>
            <a:ext cx="238744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ВЕСТЬ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Фигура, имеющая форму буквы L 11"/>
          <p:cNvSpPr/>
          <p:nvPr/>
        </p:nvSpPr>
        <p:spPr>
          <a:xfrm rot="10800000">
            <a:off x="785786" y="2357430"/>
            <a:ext cx="1357322" cy="285752"/>
          </a:xfrm>
          <a:prstGeom prst="corner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Арка 12"/>
          <p:cNvSpPr/>
          <p:nvPr/>
        </p:nvSpPr>
        <p:spPr>
          <a:xfrm>
            <a:off x="2786050" y="2143116"/>
            <a:ext cx="2214578" cy="857256"/>
          </a:xfrm>
          <a:prstGeom prst="blockArc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142908" y="3991750"/>
            <a:ext cx="892971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302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Совесть - это совместное знание </a:t>
            </a:r>
          </a:p>
          <a:p>
            <a:pPr marL="0" marR="0" lvl="0" indent="6302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человека со своим внутренним миром.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2" grpId="0" animBg="1"/>
      <p:bldP spid="13" grpId="0" animBg="1"/>
      <p:bldP spid="10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1619250" y="1773238"/>
            <a:ext cx="7129463" cy="4319587"/>
          </a:xfrm>
          <a:prstGeom prst="vertic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Должно стыдиться самого себя 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столько же, как и других людей, 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одинаково не делать дурного, 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останется ли оно никому неизвестным или о нем узнают все. Но наиболее должно стыдиться самого себя...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b="1" dirty="0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 </a:t>
            </a:r>
          </a:p>
          <a:p>
            <a:pPr algn="r"/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Демокрит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341438"/>
            <a:ext cx="1584325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259632" y="404664"/>
            <a:ext cx="6855210" cy="92333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совесть?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540</Words>
  <Application>Microsoft Office PowerPoint</Application>
  <PresentationFormat>Экран (4:3)</PresentationFormat>
  <Paragraphs>163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Совесть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Совесть</dc:title>
  <dc:creator>Вероника</dc:creator>
  <cp:lastModifiedBy>Kirill</cp:lastModifiedBy>
  <cp:revision>40</cp:revision>
  <dcterms:created xsi:type="dcterms:W3CDTF">2014-03-02T16:04:17Z</dcterms:created>
  <dcterms:modified xsi:type="dcterms:W3CDTF">2016-10-24T17:29:13Z</dcterms:modified>
</cp:coreProperties>
</file>