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60" r:id="rId5"/>
    <p:sldId id="262" r:id="rId6"/>
    <p:sldId id="263" r:id="rId7"/>
    <p:sldId id="264" r:id="rId8"/>
    <p:sldId id="257" r:id="rId9"/>
    <p:sldId id="266" r:id="rId10"/>
    <p:sldId id="270" r:id="rId11"/>
    <p:sldId id="267" r:id="rId12"/>
    <p:sldId id="265" r:id="rId13"/>
    <p:sldId id="269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A17D-F3FD-40BE-8C4A-58D642FB949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60A1-AA61-4DF9-AE57-6AF6536CC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A17D-F3FD-40BE-8C4A-58D642FB949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60A1-AA61-4DF9-AE57-6AF6536CC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A17D-F3FD-40BE-8C4A-58D642FB949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60A1-AA61-4DF9-AE57-6AF6536CCE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A17D-F3FD-40BE-8C4A-58D642FB949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60A1-AA61-4DF9-AE57-6AF6536CC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A17D-F3FD-40BE-8C4A-58D642FB949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60A1-AA61-4DF9-AE57-6AF6536CC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A17D-F3FD-40BE-8C4A-58D642FB949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60A1-AA61-4DF9-AE57-6AF6536CC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A17D-F3FD-40BE-8C4A-58D642FB949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60A1-AA61-4DF9-AE57-6AF6536CC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A17D-F3FD-40BE-8C4A-58D642FB949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60A1-AA61-4DF9-AE57-6AF6536CC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A17D-F3FD-40BE-8C4A-58D642FB949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60A1-AA61-4DF9-AE57-6AF6536CC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A17D-F3FD-40BE-8C4A-58D642FB949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60A1-AA61-4DF9-AE57-6AF6536CC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A17D-F3FD-40BE-8C4A-58D642FB949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60A1-AA61-4DF9-AE57-6AF6536CC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21A17D-F3FD-40BE-8C4A-58D642FB949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A4160A1-AA61-4DF9-AE57-6AF6536CC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52928" cy="3096344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речевой работы с детьми с ТМНР</a:t>
            </a:r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(моторная алалия с сенсорным компонентом, аутизм)</a:t>
            </a:r>
            <a:endParaRPr lang="ru-RU" sz="2800" b="1" i="1" dirty="0">
              <a:ln w="18415" cmpd="sng">
                <a:solidFill>
                  <a:srgbClr val="FFFFFF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823951"/>
            <a:ext cx="3344416" cy="98296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Чипенко Наталья Николаевна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– логопед МБОУ «СШ№1»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24475"/>
            <a:ext cx="29908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30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68760"/>
            <a:ext cx="8820471" cy="485740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над развитием самостоятельной речи ведется через ознакомление с предметами из окружающей жизни.  Первыми выбираются темы: «Семья», «Игрушки», «Одежда», «Природа», так как – это самое близкое и постоянное, что окружает ребенка.</a:t>
            </a:r>
          </a:p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В ходе занятия, ребенку показываются картинки с изображением членов семьи, игрушек, предметов одежды, явлений природы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(дождь, ветер, солнце)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четко, ясно их называем.  </a:t>
            </a:r>
          </a:p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Например: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Это мама. Куда идет мама? Это папа. Как зовут папу? Это Я. Как тебя зовут? Это дождь. Это куртка.  Тетя идет. Мама сидит.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самостоятельной речи.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7" name="Picture 3" descr="C:\Users\Chipenko.SCHOOLN1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21" y="4836482"/>
            <a:ext cx="1024024" cy="1756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39" t="36252" r="19919" b="4606"/>
          <a:stretch/>
        </p:blipFill>
        <p:spPr bwMode="auto">
          <a:xfrm>
            <a:off x="2771800" y="4873248"/>
            <a:ext cx="1584176" cy="135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Chipenko.SCHOOLN1\Desktop\дожд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00467"/>
            <a:ext cx="1280457" cy="1838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1" t="50000" r="10547" b="13158"/>
          <a:stretch/>
        </p:blipFill>
        <p:spPr bwMode="auto">
          <a:xfrm>
            <a:off x="5724128" y="4314361"/>
            <a:ext cx="3131757" cy="104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Chipenko.SCHOOLN1\Desktop\ПАША\ОМ\сегодня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1" t="6221" r="3150" b="1725"/>
          <a:stretch/>
        </p:blipFill>
        <p:spPr bwMode="auto">
          <a:xfrm>
            <a:off x="6228184" y="5295919"/>
            <a:ext cx="2161548" cy="1553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968" y="4846641"/>
            <a:ext cx="1169160" cy="156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564904"/>
            <a:ext cx="8496943" cy="252028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данном направлении ведется работа по формированию ритмико-интонационной стороны речи и формированию артикуляции. </a:t>
            </a:r>
          </a:p>
          <a:p>
            <a:pPr algn="just">
              <a:buNone/>
            </a:pPr>
            <a:r>
              <a:rPr lang="ru-RU" dirty="0" smtClean="0"/>
              <a:t>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Отработка элементов звучащей речи.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29908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6473" t="22494" r="52041" b="10943"/>
          <a:stretch>
            <a:fillRect/>
          </a:stretch>
        </p:blipFill>
        <p:spPr bwMode="auto">
          <a:xfrm>
            <a:off x="6012160" y="2636912"/>
            <a:ext cx="2915816" cy="369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работе над формированием ритмико-интонационной стороны речи использую попевки для звукоподражания – методика Новиковой-Иванцовой Т.Н. </a:t>
            </a:r>
            <a:endParaRPr lang="ru-RU" sz="24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990" t="21849" r="52803" b="9298"/>
          <a:stretch>
            <a:fillRect/>
          </a:stretch>
        </p:blipFill>
        <p:spPr bwMode="auto">
          <a:xfrm>
            <a:off x="3491880" y="2564904"/>
            <a:ext cx="2506890" cy="380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18802" t="21849" r="52094" b="7212"/>
          <a:stretch>
            <a:fillRect/>
          </a:stretch>
        </p:blipFill>
        <p:spPr bwMode="auto">
          <a:xfrm>
            <a:off x="467544" y="2420888"/>
            <a:ext cx="2808312" cy="401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492896"/>
            <a:ext cx="8892480" cy="3633267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На начальном этапе ребенок произносит многократно  каждое звукоподражание, для совершенствования речевого аппарата. Затем можно предложить ребенку произнести звукоподражание  и найти картинку.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Также использую большое количество картинок с изображением предметов и разных действий.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userdocs.ru/pars_docs/refs/98/97433/97433_html_m1e10c98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581128"/>
            <a:ext cx="2769202" cy="1861417"/>
          </a:xfrm>
          <a:prstGeom prst="rect">
            <a:avLst/>
          </a:prstGeom>
          <a:noFill/>
        </p:spPr>
      </p:pic>
      <p:pic>
        <p:nvPicPr>
          <p:cNvPr id="3076" name="Picture 4" descr="https://ds04.infourok.ru/uploads/ex/1307/000a86ce-a75883c7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2592287" cy="1944216"/>
          </a:xfrm>
          <a:prstGeom prst="rect">
            <a:avLst/>
          </a:prstGeom>
          <a:noFill/>
        </p:spPr>
      </p:pic>
      <p:pic>
        <p:nvPicPr>
          <p:cNvPr id="3078" name="Picture 6" descr="http://cdn5.imgbb.ru/user/67/670033/30767c7459bf40edb0e1e2147a465aa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09120"/>
            <a:ext cx="3024336" cy="1932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5" cy="4752528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развития артикуляции выполняются артикуляционные упражнения.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Параллельно ведется работа по развитию артикуляции и по сенсорно-моторному восприятию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51" t="33536" r="64574" b="18105"/>
          <a:stretch/>
        </p:blipFill>
        <p:spPr bwMode="auto">
          <a:xfrm>
            <a:off x="157099" y="2492896"/>
            <a:ext cx="1512168" cy="215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06" y="2543556"/>
            <a:ext cx="2984847" cy="215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57448"/>
            <a:ext cx="2955857" cy="216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26" y="4625513"/>
            <a:ext cx="2827762" cy="215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45589"/>
            <a:ext cx="2955857" cy="213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35" y="5701858"/>
            <a:ext cx="1879665" cy="96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3154">
            <a:off x="444978" y="4698773"/>
            <a:ext cx="2146120" cy="128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14488"/>
            <a:ext cx="8352927" cy="4411675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Используем игрушки, имеющие сквозное отверстие; объемные геометрические фигуры; игрушки-вкладыши, что способствует развитию моторики пальцев, координации рук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целенаправленному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манипулированию, а также группировки соотнесения  их по цвету, величине, форме и развитию пространственной ориентировки. 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Для развития сенсорно-моторного восприятия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78" r="4233" b="13253"/>
          <a:stretch/>
        </p:blipFill>
        <p:spPr bwMode="auto">
          <a:xfrm>
            <a:off x="6500826" y="4429132"/>
            <a:ext cx="2439248" cy="190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5183005"/>
            <a:ext cx="1674995" cy="167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ÐÐ°ÑÑÐ¸Ð½ÐºÐ¸ Ð¿Ð¾ Ð·Ð°Ð¿ÑÐ¾ÑÑ Ð´ÐµÑÐµÐ²ÑÐ½Ð½ÑÐµ Ð½Ð°ÑÑÐµÐ½Ð½ÑÐµ Ð±ÑÑÑ - ÑÐ°ÑÐ¸ÐºÐ¸ Ð´Ð»Ñ Ð¼Ð°ÑÐµÐ¼Ð°ÑÐ¸ÐºÐ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4643446"/>
            <a:ext cx="2250446" cy="1626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47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s://cepia.ru/images/u/pages/383/spasibo-za-vnimanie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cepia.ru/images/u/pages/383/spasibo-za-vnimanie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cepia.ru/images/u/pages/383/spasibo-za-vnimanie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spasibo-za-vnimanie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772817"/>
            <a:ext cx="8424935" cy="489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Заключение: </a:t>
            </a:r>
          </a:p>
          <a:p>
            <a:pPr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Искаженное развитие преимущественно эмоционально-аффективного компонента. Специфическое нарушение речи. Синдром моторной алалии с сенсорным компонентом. ОНР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уровня.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Мальчик – 8 лет.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24475"/>
            <a:ext cx="29908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5" cy="573325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     </a:t>
            </a:r>
          </a:p>
          <a:p>
            <a:pPr lvl="0" algn="just">
              <a:buNone/>
            </a:pPr>
            <a:r>
              <a:rPr lang="ru-RU" sz="3200" dirty="0" smtClean="0"/>
              <a:t>        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Самостоятельная речь сильно недоразвита. Вместо слов произносит один слог, чаще первый, иногда нерасчленённый контур слова. Знает алфавит, умеет считать до 10. Речь в условиях повторения (отраженная) имеет более оформленное звучание. Произносительная сторона речи: пассивный словарь по объему значительно превышает активный;  речь невнятная, малопонятная для окружающих.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речи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916832"/>
            <a:ext cx="8820471" cy="468051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В строении артикуляционного аппарата значительное снижение амплитуды движения языка, движения выполняются с ошибками, наблюдается длительный поиск позы, неполный объем движения.</a:t>
            </a:r>
          </a:p>
          <a:p>
            <a:pPr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Движения губ замедленные, не в полном объеме. Наблюдается нарушение прикуса. Функции жевания и глотания не нарушены.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Строение артикуляционного аппарата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32856"/>
            <a:ext cx="8964488" cy="4725144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5900" dirty="0" smtClean="0"/>
              <a:t>    </a:t>
            </a: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600" b="1" u="sng" dirty="0" smtClean="0">
                <a:latin typeface="Times New Roman" pitchFamily="18" charset="0"/>
                <a:cs typeface="Times New Roman" pitchFamily="18" charset="0"/>
              </a:rPr>
              <a:t>особенности крупной моторики</a:t>
            </a:r>
            <a:r>
              <a:rPr lang="ru-RU" sz="86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ru-RU" sz="8600" b="1" dirty="0" smtClean="0">
                <a:latin typeface="Times New Roman" pitchFamily="18" charset="0"/>
                <a:cs typeface="Times New Roman" pitchFamily="18" charset="0"/>
              </a:rPr>
              <a:t>   нарушена координация произвольных движений. </a:t>
            </a:r>
          </a:p>
          <a:p>
            <a:pPr algn="just">
              <a:buNone/>
            </a:pPr>
            <a:r>
              <a:rPr lang="ru-RU" sz="8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8600" b="1" u="sng" dirty="0" smtClean="0">
                <a:latin typeface="Times New Roman" pitchFamily="18" charset="0"/>
                <a:cs typeface="Times New Roman" pitchFamily="18" charset="0"/>
              </a:rPr>
              <a:t>особенности мелкой моторики</a:t>
            </a:r>
            <a:r>
              <a:rPr lang="ru-RU" sz="86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ru-RU" sz="8600" b="1" dirty="0" smtClean="0">
                <a:latin typeface="Times New Roman" pitchFamily="18" charset="0"/>
                <a:cs typeface="Times New Roman" pitchFamily="18" charset="0"/>
              </a:rPr>
              <a:t>   не сформирован трехпальцевый хват; нарушена координация пальцев рук ;</a:t>
            </a: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600" b="1" dirty="0" smtClean="0">
                <a:latin typeface="Times New Roman" pitchFamily="18" charset="0"/>
                <a:cs typeface="Times New Roman" pitchFamily="18" charset="0"/>
              </a:rPr>
              <a:t>письмо – рука в руке; самостоятельно только хаотичные движения ручкой, нажим слабый.</a:t>
            </a:r>
          </a:p>
          <a:p>
            <a:pPr algn="just">
              <a:buNone/>
            </a:pPr>
            <a:r>
              <a:rPr lang="ru-RU" sz="8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8600" b="1" u="sng" dirty="0" smtClean="0">
                <a:latin typeface="Times New Roman" pitchFamily="18" charset="0"/>
                <a:cs typeface="Times New Roman" pitchFamily="18" charset="0"/>
              </a:rPr>
              <a:t>пространственная ориентировка</a:t>
            </a:r>
            <a:r>
              <a:rPr lang="ru-RU" sz="86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ru-RU" sz="8600" b="1" dirty="0" smtClean="0">
                <a:latin typeface="Times New Roman" pitchFamily="18" charset="0"/>
                <a:cs typeface="Times New Roman" pitchFamily="18" charset="0"/>
              </a:rPr>
              <a:t>   не ориентируется в пространстве листа; границ строки; клетки; линейки; слабо сформирован графический образ букв и цифр.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моторного развития и графических навыков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732161"/>
            <a:ext cx="2195736" cy="112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844824"/>
            <a:ext cx="8640959" cy="4536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Имеется наличие гиперчувствительности к сенсорным раздражителям (боится резких звуков, скопление людей). Наблюдаются двигательные стереотипии (предметами, которые попадают в руки, стучит, старается попробовать на вкус, бросает; подсвистывает; издает разные звуки).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Со стороны слухового восприятия наблюдаются трудности восприятия вербальной (словесной) информации.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Зрительное восприятие фрагментарно.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964488" cy="78641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Особенности обработки сенсорной информации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060849"/>
            <a:ext cx="8424935" cy="4248471"/>
          </a:xfrm>
        </p:spPr>
        <p:txBody>
          <a:bodyPr>
            <a:normAutofit/>
          </a:bodyPr>
          <a:lstStyle/>
          <a:p>
            <a:pPr algn="just" fontAlgn="base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логопедические занятия;</a:t>
            </a:r>
          </a:p>
          <a:p>
            <a:pPr algn="just" fontAlgn="base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логопедический массаж (воздействие на артикуляционную мускулатуру для нормализации тонуса речевых мышц, что облегчает произношения звуков);</a:t>
            </a:r>
          </a:p>
          <a:p>
            <a:pPr algn="just" fontAlgn="base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микротоковая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рефлексотерапия, целью которой является активизация зон коры мозга, отвечающих за желание говорить, дикцию, словарный запас и т.д.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12968" cy="12527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Максимально эффективным для работы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детьми «алаликами» является комплексная терапия,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которая включает три компонента: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420888"/>
            <a:ext cx="8136904" cy="3705275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Развитие понимания речи.</a:t>
            </a:r>
          </a:p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Развитие самостоятельной речи.</a:t>
            </a:r>
          </a:p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Отработка элементов звучащей речи.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Направление логопедической работы в условиях ОО.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48264"/>
            <a:ext cx="3062858" cy="157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656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4784"/>
            <a:ext cx="8820472" cy="51845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Первое, чему должен научить педагог, это слушать и понимать рассказы, сказки, соответствующие его развитию.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На начальном этапе, для развития понимания речи, пользуюсь приемами использования детализированных поручений и рассказывание сказок.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Первый прием «Достань ручку», «Возьми красный карандаш»,  «Покажи зеленый кубик», «Положи карандаш в пенал».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Второй прием, рассказывание сказок. Для начала выбираем легкие сказки: «Репка», «Курочка Ряба» и т.д. После рассказа, можно задать вопрос по тексту, на который ребенок может ответить одним словом или кивком головы.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понимания речи.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443</TotalTime>
  <Words>705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Организация речевой работы с детьми с ТМНР   (моторная алалия с сенсорным компонентом, аутизм)</vt:lpstr>
      <vt:lpstr>Мальчик – 8 лет.</vt:lpstr>
      <vt:lpstr>Особенности речи</vt:lpstr>
      <vt:lpstr>Строение артикуляционного аппарата</vt:lpstr>
      <vt:lpstr>Особенности моторного развития и графических навыков</vt:lpstr>
      <vt:lpstr>  Особенности обработки сенсорной информации </vt:lpstr>
      <vt:lpstr>Максимально эффективным для работы  с детьми «алаликами» является комплексная терапия,  которая включает три компонента:</vt:lpstr>
      <vt:lpstr>Направление логопедической работы в условиях ОО.</vt:lpstr>
      <vt:lpstr> Развитие понимания речи. </vt:lpstr>
      <vt:lpstr> Развитие самостоятельной речи. </vt:lpstr>
      <vt:lpstr> Отработка элементов звучащей речи.  </vt:lpstr>
      <vt:lpstr>В работе над формированием ритмико-интонационной стороны речи использую попевки для звукоподражания – методика Новиковой-Иванцовой Т.Н. </vt:lpstr>
      <vt:lpstr>Также использую большое количество картинок с изображением предметов и разных действий.</vt:lpstr>
      <vt:lpstr> Параллельно ведется работа по развитию артикуляции и по сенсорно-моторному восприятию </vt:lpstr>
      <vt:lpstr>Для развития сенсорно-моторного восприятия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по развитию речи у ребенка с ОВЗ (моторная алалия с сенсорным компонентом)</dc:title>
  <dc:creator>Чипенко Наталья Николаевна</dc:creator>
  <cp:lastModifiedBy>Кирилл</cp:lastModifiedBy>
  <cp:revision>40</cp:revision>
  <dcterms:created xsi:type="dcterms:W3CDTF">2018-10-29T08:59:55Z</dcterms:created>
  <dcterms:modified xsi:type="dcterms:W3CDTF">2018-10-30T17:19:11Z</dcterms:modified>
</cp:coreProperties>
</file>