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4" r:id="rId4"/>
    <p:sldId id="266" r:id="rId5"/>
    <p:sldId id="273" r:id="rId6"/>
    <p:sldId id="265" r:id="rId7"/>
    <p:sldId id="263" r:id="rId8"/>
    <p:sldId id="264" r:id="rId9"/>
    <p:sldId id="267" r:id="rId10"/>
    <p:sldId id="277" r:id="rId11"/>
    <p:sldId id="260" r:id="rId12"/>
    <p:sldId id="275" r:id="rId13"/>
    <p:sldId id="259" r:id="rId14"/>
    <p:sldId id="268" r:id="rId15"/>
    <p:sldId id="276" r:id="rId16"/>
    <p:sldId id="270" r:id="rId17"/>
    <p:sldId id="272" r:id="rId18"/>
    <p:sldId id="271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>
      <p:cViewPr>
        <p:scale>
          <a:sx n="87" d="100"/>
          <a:sy n="87" d="100"/>
        </p:scale>
        <p:origin x="-65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l-clipart.net/uploads/posts/2015-05/1431105970_dvvnytyt1sdcep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9805/37366204.57d/0_124e91_f25f26c0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732869"/>
            <a:ext cx="1872208" cy="17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teslamotorsclub.com/tmc/data/avatars/l/48/48574.jpg?1465135584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teslamotorsclub.com/tmc/data/avatars/l/48/48574.jpg?1465135584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teslamotorsclub.com/tmc/data/avatars/l/48/48574.jpg?1465135584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BFCEC"/>
              </a:clrFrom>
              <a:clrTo>
                <a:srgbClr val="FBF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69000"/>
            <a:ext cx="2184177" cy="13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639747"/>
            </a:gs>
            <a:gs pos="0">
              <a:srgbClr val="DDEBCF"/>
            </a:gs>
            <a:gs pos="92000">
              <a:srgbClr val="9CB86E"/>
            </a:gs>
            <a:gs pos="100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akademiarechi.ru/didakticheskie-igry/derevy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907704" y="3949995"/>
            <a:ext cx="576064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400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447800" y="2693291"/>
            <a:ext cx="7086600" cy="20313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400" dirty="0" smtClean="0"/>
          </a:p>
          <a:p>
            <a:pPr fontAlgn="base">
              <a:spcAft>
                <a:spcPct val="0"/>
              </a:spcAft>
              <a:defRPr/>
            </a:pPr>
            <a:endParaRPr lang="ru-RU" sz="2400" dirty="0" smtClean="0"/>
          </a:p>
          <a:p>
            <a:pPr fontAlgn="base">
              <a:spcAft>
                <a:spcPct val="0"/>
              </a:spcAft>
              <a:defRPr/>
            </a:pPr>
            <a:r>
              <a:rPr lang="ru-RU" sz="2400" dirty="0" err="1" smtClean="0"/>
              <a:t>Фоменкова</a:t>
            </a:r>
            <a:r>
              <a:rPr lang="ru-RU" sz="2400" dirty="0" smtClean="0"/>
              <a:t> Елена Борисовна </a:t>
            </a:r>
          </a:p>
          <a:p>
            <a:pPr fontAlgn="base">
              <a:spcAft>
                <a:spcPct val="0"/>
              </a:spcAft>
              <a:defRPr/>
            </a:pP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-17621"/>
            <a:ext cx="8458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4572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Муниципальное бюджетное дошкольное образовательное учреждение «Детский сад «Ласточка»</a:t>
            </a:r>
            <a:br>
              <a:rPr lang="ru-RU" b="1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146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экологического воспитания в речевом развитии детей дошкольного возраста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64086" y="1426028"/>
            <a:ext cx="2351314" cy="17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16425" y="1450975"/>
            <a:ext cx="2463801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50037" y="4246563"/>
            <a:ext cx="22733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202112" y="4027488"/>
            <a:ext cx="2349499" cy="17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7338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33400" y="45720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Для расширения представлений детей о явлениях природы используются разнообразные игры: дидактические, подвижные.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Методические пособия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F:\стенд Эколята Дошколята\фото стенд  Эколята-Дошколят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68400"/>
            <a:ext cx="73152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33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5800" y="80545"/>
            <a:ext cx="8077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Экологический стенд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Эколята-Дошколята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 для практического ознакомления детей дошкольного возраста с природой.»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 со стендом помогает решать как образовательные, так и воспитательные задачи. Дошкольники в игровой форме узнают, закрепляют и систематизируют информацию, у них развивается речь, мышление, внимание, общий кругозор, а так же потребность любви к природе и бережному отношению к ней.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/>
          <a:lstStyle/>
          <a:p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Организация выставок поделок  из природного материала.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овместная продуктивная деятельность детей и родителей способствует развитию у ребенка мелкой материки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воображения, терпения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собственной точки зрения, обогащается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словарный запас. 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Dell\Desktop\IMG_94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505869" cy="1879402"/>
          </a:xfrm>
          <a:prstGeom prst="rect">
            <a:avLst/>
          </a:prstGeom>
          <a:noFill/>
        </p:spPr>
      </p:pic>
      <p:pic>
        <p:nvPicPr>
          <p:cNvPr id="2051" name="Picture 3" descr="C:\Users\Dell\Desktop\IMG_94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8125" y="2124075"/>
            <a:ext cx="2362200" cy="1771650"/>
          </a:xfrm>
          <a:prstGeom prst="rect">
            <a:avLst/>
          </a:prstGeom>
          <a:noFill/>
        </p:spPr>
      </p:pic>
      <p:pic>
        <p:nvPicPr>
          <p:cNvPr id="2052" name="Picture 4" descr="C:\Users\Dell\Desktop\HFBQ2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191000"/>
            <a:ext cx="1771650" cy="2362200"/>
          </a:xfrm>
          <a:prstGeom prst="rect">
            <a:avLst/>
          </a:prstGeom>
          <a:noFill/>
        </p:spPr>
      </p:pic>
      <p:pic>
        <p:nvPicPr>
          <p:cNvPr id="11" name="Picture 2" descr="C:\Users\Dell\Desktop\IMG_9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724650" y="2114550"/>
            <a:ext cx="2286001" cy="1714501"/>
          </a:xfrm>
          <a:prstGeom prst="rect">
            <a:avLst/>
          </a:prstGeom>
          <a:noFill/>
        </p:spPr>
      </p:pic>
      <p:pic>
        <p:nvPicPr>
          <p:cNvPr id="12" name="Picture 3" descr="C:\Users\Dell\Desktop\IMG_9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146300" y="4483100"/>
            <a:ext cx="2336801" cy="1752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93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05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процессе труда дети получают представления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растениях,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их строении, потребностях, основных стадиях развития, способах выращивания, сезонных изменениях.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ell\Desktop\тематические темы\эколята\AXPX16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2963466" cy="3951288"/>
          </a:xfrm>
          <a:prstGeom prst="rect">
            <a:avLst/>
          </a:prstGeom>
          <a:noFill/>
        </p:spPr>
      </p:pic>
      <p:pic>
        <p:nvPicPr>
          <p:cNvPr id="2051" name="Picture 3" descr="C:\Users\Dell\Desktop\тематические темы\эколята\IJEE16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8900" y="9271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92400" y="3175000"/>
            <a:ext cx="40639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49528" y="803672"/>
            <a:ext cx="3381375" cy="25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Участие в акция «покорми птиц зимой»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много дало нашим детям: у дошкольников появилось чувство гуманности  к птицам. Расширили кругозор детей о зимующих птицах их образе жизни,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повадках. Обогатился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словарный запас. Дети научились правильно подкармливать птиц.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Dell\Desktop\тематические темы\покарми птиц\IMG_0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130" y="2316130"/>
            <a:ext cx="2679435" cy="2009576"/>
          </a:xfrm>
          <a:prstGeom prst="rect">
            <a:avLst/>
          </a:prstGeom>
          <a:noFill/>
        </p:spPr>
      </p:pic>
      <p:pic>
        <p:nvPicPr>
          <p:cNvPr id="3076" name="Picture 4" descr="C:\Users\Dell\Desktop\тематические темы\покарми птиц\IMG_00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02974" y="3612026"/>
            <a:ext cx="2683404" cy="2012553"/>
          </a:xfrm>
          <a:prstGeom prst="rect">
            <a:avLst/>
          </a:prstGeom>
          <a:noFill/>
        </p:spPr>
      </p:pic>
      <p:pic>
        <p:nvPicPr>
          <p:cNvPr id="12" name="Picture 2" descr="C:\Users\Dell\Desktop\тематические темы\покарми птиц\IMG_0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91927" y="2289873"/>
            <a:ext cx="2398304" cy="1780959"/>
          </a:xfrm>
          <a:prstGeom prst="rect">
            <a:avLst/>
          </a:prstGeom>
          <a:noFill/>
        </p:spPr>
      </p:pic>
      <p:pic>
        <p:nvPicPr>
          <p:cNvPr id="13" name="Picture 3" descr="C:\Users\Dell\Desktop\тематические темы\покарми птиц\IMG_0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08770" y="3954430"/>
            <a:ext cx="2374635" cy="178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Подвижная игра найди свое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B050"/>
                </a:solidFill>
              </a:rPr>
              <a:t>На прогулке с детьми </a:t>
            </a:r>
            <a:r>
              <a:rPr lang="ru-RU" sz="1400" dirty="0" smtClean="0">
                <a:solidFill>
                  <a:srgbClr val="00B050"/>
                </a:solidFill>
              </a:rPr>
              <a:t>закрепляем  знания </a:t>
            </a:r>
            <a:r>
              <a:rPr lang="ru-RU" sz="1400" dirty="0" smtClean="0">
                <a:solidFill>
                  <a:srgbClr val="00B050"/>
                </a:solidFill>
              </a:rPr>
              <a:t>о видах и особенностях деревьев, произрастающих в наших </a:t>
            </a:r>
            <a:r>
              <a:rPr lang="ru-RU" sz="1400" dirty="0" smtClean="0">
                <a:solidFill>
                  <a:srgbClr val="00B050"/>
                </a:solidFill>
              </a:rPr>
              <a:t>краях</a:t>
            </a:r>
            <a:r>
              <a:rPr lang="ru-RU" sz="1400" dirty="0">
                <a:solidFill>
                  <a:srgbClr val="00B050"/>
                </a:solidFill>
              </a:rPr>
              <a:t>,</a:t>
            </a:r>
            <a:r>
              <a:rPr lang="ru-RU" sz="1400" dirty="0" smtClean="0">
                <a:solidFill>
                  <a:srgbClr val="00B050"/>
                </a:solidFill>
              </a:rPr>
              <a:t> у детей активизируется любознательность</a:t>
            </a:r>
            <a:r>
              <a:rPr lang="ru-RU" sz="1400" dirty="0" smtClean="0">
                <a:solidFill>
                  <a:srgbClr val="00B050"/>
                </a:solidFill>
              </a:rPr>
              <a:t>, </a:t>
            </a:r>
            <a:r>
              <a:rPr lang="ru-RU" sz="1400" dirty="0" smtClean="0">
                <a:solidFill>
                  <a:srgbClr val="00B050"/>
                </a:solidFill>
              </a:rPr>
              <a:t>расширяется </a:t>
            </a:r>
            <a:r>
              <a:rPr lang="ru-RU" sz="1400" dirty="0" smtClean="0">
                <a:solidFill>
                  <a:srgbClr val="00B050"/>
                </a:solidFill>
              </a:rPr>
              <a:t>кругозор</a:t>
            </a:r>
            <a:r>
              <a:rPr lang="ru-RU" sz="1400" smtClean="0">
                <a:solidFill>
                  <a:srgbClr val="00B050"/>
                </a:solidFill>
              </a:rPr>
              <a:t>, </a:t>
            </a:r>
            <a:r>
              <a:rPr lang="ru-RU" sz="1400" smtClean="0">
                <a:solidFill>
                  <a:srgbClr val="00B050"/>
                </a:solidFill>
              </a:rPr>
              <a:t>развиваются </a:t>
            </a:r>
            <a:r>
              <a:rPr lang="ru-RU" sz="1400" dirty="0" smtClean="0">
                <a:solidFill>
                  <a:srgbClr val="00B050"/>
                </a:solidFill>
              </a:rPr>
              <a:t>речевые навыки и способность логически мыслить.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hlinkClick r:id="rId2"/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ell\Desktop\IMG_14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4040188" cy="3074789"/>
          </a:xfrm>
          <a:prstGeom prst="rect">
            <a:avLst/>
          </a:prstGeom>
          <a:noFill/>
        </p:spPr>
      </p:pic>
      <p:pic>
        <p:nvPicPr>
          <p:cNvPr id="4099" name="Picture 3" descr="C:\Users\Dell\Desktop\IMG_14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28778" y="2410222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8382000" cy="4449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 algn="just">
              <a:buNone/>
            </a:pPr>
            <a:r>
              <a:rPr lang="ru-RU" sz="1600" dirty="0" smtClean="0"/>
              <a:t>       Подводя итог, хочется отметить, что в процессе интеграции речевого и экологического образования у детей расширяется кругозор, развивается любознательность, зрительная, слуховая и вербальная память, совершенствуется мыслительные процессы. Познавая окружающий мир, дети:</a:t>
            </a:r>
          </a:p>
          <a:p>
            <a:pPr algn="just">
              <a:buNone/>
            </a:pPr>
            <a:r>
              <a:rPr lang="ru-RU" sz="1600" dirty="0" smtClean="0"/>
              <a:t>              усваивают точные названия предметов и явлений, их качества и взаимосвязи, углубляют и уточняют свои знания и представления;</a:t>
            </a:r>
          </a:p>
          <a:p>
            <a:pPr algn="just">
              <a:buNone/>
            </a:pPr>
            <a:r>
              <a:rPr lang="ru-RU" sz="1600" dirty="0" smtClean="0"/>
              <a:t>             учатся думать и отвечать на вопросы, аргументируя свои высказывания, что позитивно влияет на развитие связной речи.</a:t>
            </a:r>
          </a:p>
          <a:p>
            <a:pPr algn="just">
              <a:buNone/>
            </a:pPr>
            <a:r>
              <a:rPr lang="ru-RU" sz="1600" dirty="0" smtClean="0"/>
              <a:t>        Ребенок, с помощью взрослых, учится находить и правильно определять словом причинную и временную зависимость, последовательность, взаимосвязь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ru-RU" sz="1600" dirty="0" smtClean="0"/>
              <a:t> и явлений природы, что способствует формированию связной речи и развивает речь в процессе ознакомления детей с окружающим миром.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548681"/>
            <a:ext cx="7772400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Список использованной литература </a:t>
            </a:r>
            <a:endParaRPr lang="ru-RU" b="1" dirty="0">
              <a:ln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285850" y="2689639"/>
            <a:ext cx="6715172" cy="3439109"/>
            <a:chOff x="607288" y="-815361"/>
            <a:chExt cx="7925152" cy="472398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07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359034"/>
              <a:ext cx="6491880" cy="549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57200" y="1295400"/>
            <a:ext cx="8305800" cy="541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Вохринцева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С. Окружающий мир «Деревья и листья» - Страна фантазий, 2003.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Голицына Н.С. Экологическое воспитание дошкольников. Перспективное планирование работы с детьми 3-7 лет: Методическое пособие. – М.: Мозаика-Синтез, 2006.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Ерофеева И. Времена года – ООО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Линг-книга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2008.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Иванова А.И. Живая экология: Программа экологического образования дошкольников. – М.: ТЦ Сфера, 2009.</a:t>
            </a:r>
          </a:p>
          <a:p>
            <a:pPr marL="51435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Каменева Л.А., Кондратьева Н.Н. Мир природы и ребенок. Методика экологического воспитания дошкольников: Учебное пособие. – СПБ.: Детство-Пресс, 2007.</a:t>
            </a:r>
          </a:p>
          <a:p>
            <a:pPr marL="51435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Киселева Л.С., Данилина Т.А.,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Т.С., Зуйкова М.Б. Проектный метод в деятельности дошкольного учреждения: Пособие для руководителей и практических работников ДОУ. – М.: АРКТИ, 2004. 1. «Мы». Программа экологического образования детей / Н. Н. Кондратьева и др. – СПб.: Детство-Пресс, 2003.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 – энциклопедия в картинках «Деревья» - Махаон, 2001.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Николаева С.Н. Методика экологического воспитания дошкольников: Учебное пособие. – М.: Академия, 2009.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Николаева С.Н. Экологическое воспитание дошкольников // Педагогика. 2007. - № 5. - С. 22-27Степанов В. Учебник для малышей «Родная природа» - ООО Фламинго, 2007.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Николаева С.Н. Теория и методика экологического образования детей. – М.: Академия, 2002.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Поломошнова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О.Ю. Об экологическом воспитании дошкольников // Начальная школа плюс До и После. - 2008.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Весна – ООО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Астраль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39623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Природа – это богатейшая кладовая,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неоценимое богатство для интеллектуального,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нравственного и речевого развития ребенка.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В. А. Сухомлинский.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799" y="1600200"/>
            <a:ext cx="45719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Экологическое воспитание неразрывно связано с коррекционной работой по обогащению, уточнению словаря, развитию монологической речи. Ребенок сможет передать свои мысли, впечатления, представления связно, грамотно в том случае, если он научился наблюдать и видеть, замечать мир, который его окружает, анализировать природные явления, взаимодействия живой и неживой природы.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работы по экологическому воспитанию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Работу в группе строю по принципу комплексно-тематического планирования и использую разнообразные форм работы: непосредственно образовательная деятельность, экскурсии, проведение экологических викторин, наблюдение в природе, трудовое воспитание, практическая деятельность в природе, участие в акции «Покорми птиц».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экологическое воспитание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 дошкольного возраста через речевое развитие.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работе с детьми ставились задачи: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Совершенствование монологической и диалогической речи детей.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Обогащение и активизация словаря.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Индивидуальная работа с детьми.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познавательной сферы личности дошкольников как одного из компонентов экологической культуры.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Обогащение познавательного, литературного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опыта ребёнка.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эмоционально-чувственной сферы личности, развитие образной речи, учить рассказывать выразительно, прививать культуру общения.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познавательный и позитивный опыт взаимодействия ребёнка с окружающим миром.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Научить дошкольника понимать взаимосвязи в природе и место человека в них.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Сформировать  навыки экологически грамотного, нравственного, эстетического поведения в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природе.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МЕТОДИЧЕСКИЕ  ПОСОБИЯ ЭКОЛОГИЧЕСКОЙ  НАПРАВЛЕННОСТИ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ИСПОЛЬЗОВАНИЯ НА ЗАНЯТИЯХ  ПО РЕЧЕВОМУ  РАЗВИТИЮ</a:t>
            </a:r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IMG_14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5105400" cy="458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Беседы с детьми по экологическим картинам</a:t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способствуют развитию связной речи, обогащению словаря, усвоению последовательности действий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Dell\Desktop\IMG_14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1910" y="1779290"/>
            <a:ext cx="2651919" cy="1988939"/>
          </a:xfrm>
          <a:prstGeom prst="rect">
            <a:avLst/>
          </a:prstGeom>
          <a:noFill/>
        </p:spPr>
      </p:pic>
      <p:pic>
        <p:nvPicPr>
          <p:cNvPr id="8" name="Picture 3" descr="C:\Users\Dell\Desktop\IMG_1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66950" y="3600450"/>
            <a:ext cx="2590800" cy="1943100"/>
          </a:xfrm>
          <a:prstGeom prst="rect">
            <a:avLst/>
          </a:prstGeom>
          <a:noFill/>
        </p:spPr>
      </p:pic>
      <p:pic>
        <p:nvPicPr>
          <p:cNvPr id="3076" name="Picture 4" descr="C:\Users\Dell\Desktop\IMG_14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00575" y="2105025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Наблюдаем с детьми за реальными предметами, за живыми и неживыми объектами, в группе и на прогулке</a:t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тематические темы\Новая папка (3)\IMG_87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6161" y="2368244"/>
            <a:ext cx="4038600" cy="2986756"/>
          </a:xfrm>
          <a:prstGeom prst="rect">
            <a:avLst/>
          </a:prstGeom>
          <a:noFill/>
        </p:spPr>
      </p:pic>
      <p:pic>
        <p:nvPicPr>
          <p:cNvPr id="1027" name="Picture 3" descr="C:\Users\Dell\Desktop\тематические темы\Новая папка (3)\IMG_87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Художественное слово даёт начало экологическому сознанию. С помощью книги дети узнают о явлениях природы, о жизни растений и животных, уточняют и конкретизируют имеющиеся представления о предметах, явлениях.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Dell\Desktop\IMG_1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Dell\Desktop\IMG_14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05375" y="2638425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505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Экологическое воспитание неразрывно связано с коррекционной работой по обогащению, уточнению словаря, развитию монологической речи. Ребенок сможет передать свои мысли, впечатления, представления связно, грамотно в том случае, если он научился наблюдать и видеть, замечать мир, который его окружает, анализировать природные явления, взаимодействия живой и неживой природы.</vt:lpstr>
      <vt:lpstr>Формы работы по экологическому воспитанию  </vt:lpstr>
      <vt:lpstr>Цель: экологическое воспитание  детей дошкольного возраста через речевое развитие. </vt:lpstr>
      <vt:lpstr> МЕТОДИЧЕСКИЕ  ПОСОБИЯ ЭКОЛОГИЧЕСКОЙ  НАПРАВЛЕННОСТИ ДЛЯ ИСПОЛЬЗОВАНИЯ НА ЗАНЯТИЯХ  ПО РЕЧЕВОМУ  РАЗВИТИЮ</vt:lpstr>
      <vt:lpstr>Беседы с детьми по экологическим картинам способствуют развитию связной речи, обогащению словаря, усвоению последовательности действий.</vt:lpstr>
      <vt:lpstr>  Наблюдаем с детьми за реальными предметами, за живыми и неживыми объектами, в группе и на прогулке </vt:lpstr>
      <vt:lpstr> Художественное слово даёт начало экологическому сознанию. С помощью книги дети узнают о явлениях природы, о жизни растений и животных, уточняют и конкретизируют имеющиеся представления о предметах, явлениях. </vt:lpstr>
      <vt:lpstr>Презентация PowerPoint</vt:lpstr>
      <vt:lpstr>Методические пособия </vt:lpstr>
      <vt:lpstr>Презентация PowerPoint</vt:lpstr>
      <vt:lpstr> Организация выставок поделок  из природного материала. Совместная продуктивная деятельность детей и родителей способствует развитию у ребенка мелкой материки , воображения, терпения и собственной точки зрения, обогащается словарный запас.       </vt:lpstr>
      <vt:lpstr>В процессе труда дети получают представления  о растениях, их строении, потребностях, основных стадиях развития, способах выращивания, сезонных изменениях.  </vt:lpstr>
      <vt:lpstr>Презентация PowerPoint</vt:lpstr>
      <vt:lpstr>Участие в акция «покорми птиц зимой» много дало нашим детям: у дошкольников появилось чувство гуманности  к птицам. Расширили кругозор детей о зимующих птицах их образе жизни, повадках. Обогатился словарный запас. Дети научились правильно подкармливать птиц.                      ,  </vt:lpstr>
      <vt:lpstr>Подвижная игра найди свое дерево  На прогулке с детьми закрепляем  знания о видах и особенностях деревьев, произрастающих в наших краях, у детей активизируется любознательность, расширяется кругозор, развиваются речевые навыки и способность логически мыслить.     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Экологический-3</dc:title>
  <dc:creator>Фокина Лидия Петровна</dc:creator>
  <cp:keywords>Шаблон презентации</cp:keywords>
  <cp:lastModifiedBy>Наталья</cp:lastModifiedBy>
  <cp:revision>60</cp:revision>
  <dcterms:created xsi:type="dcterms:W3CDTF">2017-02-23T13:11:39Z</dcterms:created>
  <dcterms:modified xsi:type="dcterms:W3CDTF">2023-03-30T10:16:52Z</dcterms:modified>
</cp:coreProperties>
</file>