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60" r:id="rId2"/>
    <p:sldId id="261" r:id="rId3"/>
    <p:sldId id="256" r:id="rId4"/>
    <p:sldId id="270" r:id="rId5"/>
    <p:sldId id="269" r:id="rId6"/>
    <p:sldId id="271" r:id="rId7"/>
    <p:sldId id="272" r:id="rId8"/>
    <p:sldId id="273" r:id="rId9"/>
    <p:sldId id="274" r:id="rId10"/>
    <p:sldId id="275" r:id="rId11"/>
    <p:sldId id="276" r:id="rId12"/>
    <p:sldId id="257" r:id="rId13"/>
    <p:sldId id="277" r:id="rId14"/>
    <p:sldId id="278" r:id="rId15"/>
    <p:sldId id="27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3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E1AF4-8B96-48F5-A427-DCB84DC71395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AEB2D-4D61-4346-9ECE-26D5B2702E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379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AEB2D-4D61-4346-9ECE-26D5B2702EA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82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D70A6B2-AB6D-4045-AD1C-6C3694FEFA1E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E52AD58D-3D07-4F96-AA99-C7F12D358496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3351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A6B2-AB6D-4045-AD1C-6C3694FEFA1E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AD58D-3D07-4F96-AA99-C7F12D358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629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A6B2-AB6D-4045-AD1C-6C3694FEFA1E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AD58D-3D07-4F96-AA99-C7F12D358496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9771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A6B2-AB6D-4045-AD1C-6C3694FEFA1E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AD58D-3D07-4F96-AA99-C7F12D35849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7881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A6B2-AB6D-4045-AD1C-6C3694FEFA1E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AD58D-3D07-4F96-AA99-C7F12D358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1082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A6B2-AB6D-4045-AD1C-6C3694FEFA1E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AD58D-3D07-4F96-AA99-C7F12D358496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7953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A6B2-AB6D-4045-AD1C-6C3694FEFA1E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AD58D-3D07-4F96-AA99-C7F12D358496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0077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A6B2-AB6D-4045-AD1C-6C3694FEFA1E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AD58D-3D07-4F96-AA99-C7F12D358496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54171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A6B2-AB6D-4045-AD1C-6C3694FEFA1E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AD58D-3D07-4F96-AA99-C7F12D358496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5163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A6B2-AB6D-4045-AD1C-6C3694FEFA1E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AD58D-3D07-4F96-AA99-C7F12D358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93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A6B2-AB6D-4045-AD1C-6C3694FEFA1E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AD58D-3D07-4F96-AA99-C7F12D358496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211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A6B2-AB6D-4045-AD1C-6C3694FEFA1E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AD58D-3D07-4F96-AA99-C7F12D358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654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A6B2-AB6D-4045-AD1C-6C3694FEFA1E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AD58D-3D07-4F96-AA99-C7F12D358496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8438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A6B2-AB6D-4045-AD1C-6C3694FEFA1E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AD58D-3D07-4F96-AA99-C7F12D358496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849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A6B2-AB6D-4045-AD1C-6C3694FEFA1E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AD58D-3D07-4F96-AA99-C7F12D358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935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A6B2-AB6D-4045-AD1C-6C3694FEFA1E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AD58D-3D07-4F96-AA99-C7F12D358496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8041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A6B2-AB6D-4045-AD1C-6C3694FEFA1E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AD58D-3D07-4F96-AA99-C7F12D358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299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D70A6B2-AB6D-4045-AD1C-6C3694FEFA1E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52AD58D-3D07-4F96-AA99-C7F12D358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471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files.school-collection.edu.ru/dlrstore/98e61649-723a-4228-a371-d58c8664efd6/%5bIS10IO_1_4-12%5d_%5bKI_06%5d.html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/>
              <a:t>Историческая игра - </a:t>
            </a:r>
            <a:r>
              <a:rPr lang="ru-RU" sz="3600" dirty="0" err="1"/>
              <a:t>квест</a:t>
            </a:r>
            <a:r>
              <a:rPr lang="ru-RU" sz="3600" dirty="0"/>
              <a:t> для учащихся 6-х классов.</a:t>
            </a:r>
            <a:br>
              <a:rPr lang="ru-RU" sz="3600" dirty="0"/>
            </a:br>
            <a:r>
              <a:rPr lang="ru-RU" sz="3600" dirty="0">
                <a:solidFill>
                  <a:srgbClr val="C00000"/>
                </a:solidFill>
              </a:rPr>
              <a:t>Тема: «Александр Невский: между Западом и Востоком, историческая память народа.»</a:t>
            </a:r>
            <a:br>
              <a:rPr lang="ru-RU" sz="3600" dirty="0">
                <a:solidFill>
                  <a:srgbClr val="C00000"/>
                </a:solidFill>
              </a:rPr>
            </a:b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Разработала :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 МБОУ «СШ № 4»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истории и обществознания I категории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Жабеева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Валентина Михайловна.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506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Станция 3. Головоломка “Новгородская земля</a:t>
            </a:r>
            <a:r>
              <a:rPr lang="ru-RU" b="1" dirty="0" smtClean="0">
                <a:solidFill>
                  <a:srgbClr val="00B050"/>
                </a:solidFill>
              </a:rPr>
              <a:t>”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8138" y="2094002"/>
            <a:ext cx="5470525" cy="2669996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93811" y="2520176"/>
            <a:ext cx="3718455" cy="3479180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/>
              <a:t>(вся команда</a:t>
            </a:r>
            <a:r>
              <a:rPr lang="ru-RU" b="1" dirty="0" smtClean="0"/>
              <a:t>)</a:t>
            </a:r>
          </a:p>
          <a:p>
            <a:r>
              <a:rPr lang="ru-RU" sz="2400" dirty="0"/>
              <a:t>Не входя в один и тот же квадрат дважды и не перескакивая через квадрат, прочтите написанные названия городов Новгородской земли в XIII веке.</a:t>
            </a:r>
          </a:p>
          <a:p>
            <a:r>
              <a:rPr lang="ru-RU" sz="2400" dirty="0"/>
              <a:t>Названия городов напишите в маршрутном листе, за каждое название города 1 балл, использовать надо все квадраты.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6993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32875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Станция 4. «Кто к нам с мечом</a:t>
            </a:r>
            <a:r>
              <a:rPr lang="ru-RU" b="1" dirty="0" smtClean="0">
                <a:solidFill>
                  <a:srgbClr val="00B050"/>
                </a:solidFill>
              </a:rPr>
              <a:t>…»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А)Летописец Новгорода повествует: «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Придаша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(шведы) в силе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велище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мурмане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норвежцы) и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сумь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емь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(финны) в кораблях множество много зело… с князем и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пискупы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(епископы) своими, и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сташа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Неве в устье Ижоры,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хотяче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всприяти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Ладогу, просто же реку, и Новгород, и всю область новгородскую».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Б)… « И была сеча великая с латинянами, и перебил их  бесчисленное множество и самому предводителю возложил печать на лицо острым копьём…» (</a:t>
            </a:r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«Повесть о житии и о храбрости Благоверного и Великого князя Александра.»)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93811" y="1828800"/>
            <a:ext cx="3718455" cy="3596064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B050"/>
                </a:solidFill>
              </a:rPr>
              <a:t>(команда делится по три человека)</a:t>
            </a:r>
            <a:r>
              <a:rPr lang="ru-RU" sz="2400" dirty="0">
                <a:solidFill>
                  <a:srgbClr val="00B050"/>
                </a:solidFill>
              </a:rPr>
              <a:t/>
            </a:r>
            <a:br>
              <a:rPr lang="ru-RU" sz="2400" dirty="0">
                <a:solidFill>
                  <a:srgbClr val="00B050"/>
                </a:solidFill>
              </a:rPr>
            </a:br>
            <a:r>
              <a:rPr lang="ru-RU" sz="2400" b="1" dirty="0"/>
              <a:t>Задание 1.</a:t>
            </a:r>
            <a:r>
              <a:rPr lang="ru-RU" sz="2400" dirty="0"/>
              <a:t> </a:t>
            </a:r>
            <a:r>
              <a:rPr lang="ru-RU" sz="2400" b="1" dirty="0"/>
              <a:t>Прочитайте отрывки документов и назовите сражения описанные в них кто и куда </a:t>
            </a:r>
            <a:r>
              <a:rPr lang="ru-RU" sz="2400" b="1" dirty="0" smtClean="0"/>
              <a:t>пришёл… </a:t>
            </a:r>
          </a:p>
        </p:txBody>
      </p:sp>
    </p:spTree>
    <p:extLst>
      <p:ext uri="{BB962C8B-B14F-4D97-AF65-F5344CB8AC3E}">
        <p14:creationId xmlns:p14="http://schemas.microsoft.com/office/powerpoint/2010/main" val="1060158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414" y="776117"/>
            <a:ext cx="2390775" cy="10572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98525" y="1882760"/>
            <a:ext cx="4909750" cy="309248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924" y="1882760"/>
            <a:ext cx="4316342" cy="404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56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25912"/>
          </a:xfrm>
        </p:spPr>
        <p:txBody>
          <a:bodyPr/>
          <a:lstStyle/>
          <a:p>
            <a:r>
              <a:rPr lang="ru-RU" b="1" dirty="0">
                <a:solidFill>
                  <a:srgbClr val="00B050"/>
                </a:solidFill>
              </a:rPr>
              <a:t>Станция 5. «Ордынский натиск».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70156"/>
            <a:ext cx="6172200" cy="5112292"/>
          </a:xfrm>
        </p:spPr>
        <p:txBody>
          <a:bodyPr>
            <a:noAutofit/>
          </a:bodyPr>
          <a:lstStyle/>
          <a:p>
            <a:r>
              <a:rPr lang="ru-RU" sz="1800" b="1" dirty="0"/>
              <a:t>1. Монгольские чиновники, которые занимались переписью русского населения.</a:t>
            </a:r>
            <a:endParaRPr lang="ru-RU" sz="1800" dirty="0"/>
          </a:p>
          <a:p>
            <a:r>
              <a:rPr lang="ru-RU" sz="1800" b="1" dirty="0" smtClean="0"/>
              <a:t>2</a:t>
            </a:r>
            <a:r>
              <a:rPr lang="ru-RU" sz="1800" b="1" dirty="0"/>
              <a:t>. Почему хан Батый, узнав о событиях 1242 года, вызвал в Золотую Орду отца Александра Невского?</a:t>
            </a:r>
            <a:endParaRPr lang="ru-RU" sz="1800" dirty="0"/>
          </a:p>
          <a:p>
            <a:r>
              <a:rPr lang="ru-RU" sz="1800" b="1" dirty="0" smtClean="0"/>
              <a:t>3</a:t>
            </a:r>
            <a:r>
              <a:rPr lang="ru-RU" sz="1800" b="1" dirty="0"/>
              <a:t>. Особая ханская грамота на княжеские владения.</a:t>
            </a:r>
            <a:endParaRPr lang="ru-RU" sz="1800" dirty="0"/>
          </a:p>
          <a:p>
            <a:r>
              <a:rPr lang="ru-RU" sz="1800" b="1" dirty="0" smtClean="0"/>
              <a:t>4</a:t>
            </a:r>
            <a:r>
              <a:rPr lang="ru-RU" sz="1800" b="1" dirty="0"/>
              <a:t>. Сколько раз Александр Ярославич ездил в Золотую Орду, когда? Мог ли он встречаться с ханом Батыем?</a:t>
            </a:r>
            <a:endParaRPr lang="ru-RU" sz="1800" dirty="0"/>
          </a:p>
          <a:p>
            <a:r>
              <a:rPr lang="ru-RU" sz="1800" b="1" dirty="0" smtClean="0"/>
              <a:t>5</a:t>
            </a:r>
            <a:r>
              <a:rPr lang="ru-RU" sz="1800" b="1" dirty="0"/>
              <a:t>. 1257год. </a:t>
            </a:r>
            <a:r>
              <a:rPr lang="ru-RU" sz="1800" dirty="0"/>
              <a:t>Восстали</a:t>
            </a:r>
            <a:r>
              <a:rPr lang="ru-RU" sz="1800" b="1" dirty="0"/>
              <a:t> жители Новгорода. Что послужило причиной и почему Александр Невский расправился с Новгородом?</a:t>
            </a:r>
            <a:endParaRPr lang="ru-RU" sz="1800" dirty="0"/>
          </a:p>
          <a:p>
            <a:r>
              <a:rPr lang="ru-RU" sz="1800" b="1" i="1" dirty="0" smtClean="0"/>
              <a:t>6</a:t>
            </a:r>
            <a:r>
              <a:rPr lang="ru-RU" sz="1800" b="1" i="1" dirty="0"/>
              <a:t>.  </a:t>
            </a:r>
            <a:r>
              <a:rPr lang="ru-RU" sz="1800" b="1" dirty="0"/>
              <a:t>Кто из современников князя А. Невского сказал о нём такие слова: «Правду мне говорили о нем: нет князя ему равного. Это враг опасный, сильный, умный…»</a:t>
            </a:r>
            <a:endParaRPr lang="ru-RU" sz="1800" dirty="0"/>
          </a:p>
          <a:p>
            <a:pPr marL="0" indent="0">
              <a:buNone/>
            </a:pPr>
            <a:endParaRPr lang="ru-RU" sz="1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1483112"/>
            <a:ext cx="3932237" cy="3323064"/>
          </a:xfrm>
        </p:spPr>
        <p:txBody>
          <a:bodyPr>
            <a:normAutofit/>
          </a:bodyPr>
          <a:lstStyle/>
          <a:p>
            <a:r>
              <a:rPr lang="ru-RU" sz="3200" b="1" dirty="0"/>
              <a:t>Вся команда отвечает на вопросы:</a:t>
            </a:r>
            <a:endParaRPr lang="ru-RU" sz="3200" dirty="0"/>
          </a:p>
          <a:p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06" y="3093255"/>
            <a:ext cx="4343400" cy="342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490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50"/>
                </a:solidFill>
              </a:rPr>
              <a:t>Станция 6. «Святой воин»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z="2800" dirty="0"/>
              <a:t>Задания данной станции знакомят школьников с миниатюрами лицевого летописного свода. Извлекая информацию из изобразительных источников, учащиеся анализируют личность Александра как русского святого.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2242" y="578254"/>
            <a:ext cx="5942318" cy="26688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692" y="3338039"/>
            <a:ext cx="1814883" cy="27971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5000" y="1751260"/>
            <a:ext cx="3535986" cy="447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9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1" y="869794"/>
            <a:ext cx="3718455" cy="747133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Итоговое задание напишите свой </a:t>
            </a:r>
            <a:r>
              <a:rPr lang="ru-RU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скинвейн</a:t>
            </a:r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24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869794"/>
            <a:ext cx="6172200" cy="4999193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93811" y="1616928"/>
            <a:ext cx="3718455" cy="3852542"/>
          </a:xfrm>
        </p:spPr>
        <p:txBody>
          <a:bodyPr>
            <a:noAutofit/>
          </a:bodyPr>
          <a:lstStyle/>
          <a:p>
            <a:r>
              <a:rPr lang="ru-RU" sz="2000" dirty="0"/>
              <a:t>1. Название темы (существительное)</a:t>
            </a:r>
          </a:p>
          <a:p>
            <a:r>
              <a:rPr lang="ru-RU" sz="2000" dirty="0"/>
              <a:t>2. Прилагательные (два, три)</a:t>
            </a:r>
          </a:p>
          <a:p>
            <a:r>
              <a:rPr lang="ru-RU" sz="2000" dirty="0"/>
              <a:t>3. Три глагола, показывающие действия в рамках темы</a:t>
            </a:r>
          </a:p>
          <a:p>
            <a:r>
              <a:rPr lang="ru-RU" sz="2000" dirty="0"/>
              <a:t>4. Фраза из 4 слов, содержащая отношение автора к теме</a:t>
            </a:r>
          </a:p>
          <a:p>
            <a:r>
              <a:rPr lang="ru-RU" sz="2000" dirty="0"/>
              <a:t>5. Вывод, завершение темы, выраженной любой частью речи.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5355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ru-RU" sz="2800" b="1" i="1" dirty="0" smtClean="0"/>
              <a:t>«Родина </a:t>
            </a:r>
            <a:r>
              <a:rPr lang="ru-RU" sz="2800" b="1" i="1" dirty="0"/>
              <a:t>наша – колыбель героев, огненный горн, где плавятся простые души, становясь крепкими, как алмаз или сталь</a:t>
            </a:r>
            <a:r>
              <a:rPr lang="ru-RU" sz="2800" b="1" i="1" dirty="0" smtClean="0"/>
              <a:t>.»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i="1" dirty="0"/>
              <a:t>Л.Н. Толстой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3445" y="1769869"/>
            <a:ext cx="773342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758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293811" y="747132"/>
            <a:ext cx="3718455" cy="959005"/>
          </a:xfrm>
        </p:spPr>
        <p:txBody>
          <a:bodyPr/>
          <a:lstStyle/>
          <a:p>
            <a:r>
              <a:rPr lang="ru-RU" b="1" dirty="0" smtClean="0"/>
              <a:t>Цели: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02775" y="1908360"/>
            <a:ext cx="2101250" cy="3041280"/>
          </a:xfrm>
          <a:prstGeom prst="rect">
            <a:avLst/>
          </a:prstGeom>
        </p:spPr>
      </p:pic>
      <p:sp>
        <p:nvSpPr>
          <p:cNvPr id="11" name="Текст 10"/>
          <p:cNvSpPr>
            <a:spLocks noGrp="1"/>
          </p:cNvSpPr>
          <p:nvPr>
            <p:ph type="body" sz="half" idx="2"/>
          </p:nvPr>
        </p:nvSpPr>
        <p:spPr>
          <a:xfrm>
            <a:off x="1293811" y="1706138"/>
            <a:ext cx="4705545" cy="3980984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r>
              <a:rPr lang="ru-RU" sz="2000" dirty="0"/>
              <a:t>1.  Содействовать формированию у учащихся духовно – нравственных ценностей, патриотизма и гражданственности;</a:t>
            </a:r>
          </a:p>
          <a:p>
            <a:r>
              <a:rPr lang="ru-RU" sz="2000" dirty="0"/>
              <a:t>2.  Воспитать в подрастающем поколении уважение к родной стране, ее историческим корням и национальным традициям;</a:t>
            </a:r>
          </a:p>
          <a:p>
            <a:r>
              <a:rPr lang="ru-RU" sz="2000" dirty="0"/>
              <a:t>3.  Способствовать осознанию у учащихся личной сопричастности к великой истории своей страны.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4941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1509" y="780585"/>
            <a:ext cx="3718455" cy="836342"/>
          </a:xfrm>
        </p:spPr>
        <p:txBody>
          <a:bodyPr>
            <a:noAutofit/>
          </a:bodyPr>
          <a:lstStyle/>
          <a:p>
            <a:r>
              <a:rPr lang="ru-RU" sz="3200" b="1" dirty="0"/>
              <a:t>Задачи: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5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34958" y="263758"/>
            <a:ext cx="3792876" cy="6440557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1527717"/>
            <a:ext cx="5159568" cy="4672361"/>
          </a:xfrm>
        </p:spPr>
        <p:txBody>
          <a:bodyPr>
            <a:normAutofit lnSpcReduction="10000"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/>
              <a:t>расширить</a:t>
            </a:r>
            <a:r>
              <a:rPr lang="ru-RU" sz="2400" b="1" dirty="0"/>
              <a:t> </a:t>
            </a:r>
            <a:r>
              <a:rPr lang="ru-RU" sz="2400" dirty="0"/>
              <a:t>и закрепить знания ребят о жизни и деятельности Александра Невского;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/>
              <a:t>на его примере формировать у школьников чувства гражданственности, уважения к историческому прошлому, героическим делам наших предков;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/>
              <a:t>побуждать ребят проявлять социальную активность, принимать участие в возрождении величия и славы России.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2454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9427" y="457200"/>
            <a:ext cx="3932237" cy="1600200"/>
          </a:xfrm>
        </p:spPr>
        <p:txBody>
          <a:bodyPr/>
          <a:lstStyle/>
          <a:p>
            <a:r>
              <a:rPr lang="ru-RU" b="1" dirty="0"/>
              <a:t>Оборудование:</a:t>
            </a: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B050"/>
                </a:solidFill>
              </a:rPr>
              <a:t>Подготовка:</a:t>
            </a:r>
          </a:p>
          <a:p>
            <a:r>
              <a:rPr lang="ru-RU" dirty="0" smtClean="0"/>
              <a:t>Команды по 6 человек учащиеся 6-х классов;</a:t>
            </a:r>
          </a:p>
          <a:p>
            <a:r>
              <a:rPr lang="ru-RU" dirty="0" smtClean="0"/>
              <a:t>Шесть кабинетов-</a:t>
            </a:r>
            <a:r>
              <a:rPr lang="ru-RU" dirty="0"/>
              <a:t> </a:t>
            </a:r>
            <a:r>
              <a:rPr lang="ru-RU" dirty="0" smtClean="0"/>
              <a:t>«станции»;</a:t>
            </a:r>
          </a:p>
          <a:p>
            <a:r>
              <a:rPr lang="ru-RU" dirty="0" smtClean="0"/>
              <a:t>По три старшеклассника на каждой станции (эксперты-судьи);</a:t>
            </a:r>
          </a:p>
          <a:p>
            <a:r>
              <a:rPr lang="ru-RU" dirty="0" smtClean="0"/>
              <a:t>За месяц классам сообщаем тему и литературу для подготовки;</a:t>
            </a:r>
          </a:p>
          <a:p>
            <a:r>
              <a:rPr lang="ru-RU" dirty="0" smtClean="0"/>
              <a:t>Команды получают маршрутные листы, и задание на итоговое заседание- составить </a:t>
            </a:r>
            <a:r>
              <a:rPr lang="ru-RU" dirty="0" err="1" smtClean="0"/>
              <a:t>синквейн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800" dirty="0" smtClean="0"/>
              <a:t>Мультимедийный проектор;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800" dirty="0" smtClean="0"/>
              <a:t>Презентация;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800" dirty="0" smtClean="0"/>
              <a:t>Маршрутные листы;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800" dirty="0" smtClean="0"/>
              <a:t>Грамоты для победителей;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800" dirty="0" smtClean="0"/>
              <a:t>Раздаточный материал.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8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3970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7114" y="323385"/>
            <a:ext cx="3932237" cy="16002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Станция 1 «Новгородский князь».</a:t>
            </a:r>
            <a:r>
              <a:rPr lang="ru-RU" dirty="0">
                <a:solidFill>
                  <a:srgbClr val="00B050"/>
                </a:solidFill>
              </a:rPr>
              <a:t/>
            </a:r>
            <a:br>
              <a:rPr lang="ru-RU" dirty="0">
                <a:solidFill>
                  <a:srgbClr val="00B050"/>
                </a:solidFill>
              </a:rPr>
            </a:b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6551" y="2601119"/>
            <a:ext cx="3352800" cy="272415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1817650"/>
            <a:ext cx="3932237" cy="372927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В 1236 году князем в Великом Новгороде становится Александр Ярославич </a:t>
            </a:r>
            <a:endParaRPr lang="ru-RU" sz="20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6687711" y="1283204"/>
            <a:ext cx="355282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92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Прочитайте документ и сформулируйте какие черты характера отмечает автор документа: (выполняют три человека из команды, а три других выполняют задание 2.)</a:t>
            </a:r>
            <a:r>
              <a:rPr lang="ru-RU" sz="24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«И красив он был, как никто другой, и голос его — как труба в народе, лицо его — как лицо Иосифа, которого египетский царь поставил вторым царем в Египте, сила же его была частью от силы Самсона, и дал ему Бог премудрость Соломона, храбрость же его — как у царя римского </a:t>
            </a:r>
            <a:r>
              <a:rPr lang="ru-RU" dirty="0" err="1"/>
              <a:t>Веспасиана</a:t>
            </a:r>
            <a:r>
              <a:rPr lang="ru-RU" dirty="0"/>
              <a:t>, который покорил всю землю Иудейскую. Однажды приготовился тот к осаде города </a:t>
            </a:r>
            <a:r>
              <a:rPr lang="ru-RU" dirty="0" err="1"/>
              <a:t>Иоатапаты</a:t>
            </a:r>
            <a:r>
              <a:rPr lang="ru-RU" dirty="0"/>
              <a:t>, и вышли горожане, и разгромили войско его. И остался один </a:t>
            </a:r>
            <a:r>
              <a:rPr lang="ru-RU" dirty="0" err="1"/>
              <a:t>Веспасиан</a:t>
            </a:r>
            <a:r>
              <a:rPr lang="ru-RU" dirty="0"/>
              <a:t>, и повернул выступивших против него к городу, к городским воротам, и посмеялся над дружиною своею, и укорил ее, сказав: «Оставили меня одного». Так же и князь Александр — побеждал, но был непобедим.»</a:t>
            </a:r>
          </a:p>
          <a:p>
            <a:r>
              <a:rPr lang="ru-RU" dirty="0"/>
              <a:t>«Повесть о житии и о храбрости Благоверного и Великого князя Александра.»</a:t>
            </a:r>
          </a:p>
          <a:p>
            <a:pPr marL="0" indent="0"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931629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Задание 2.</a:t>
            </a:r>
            <a:r>
              <a:rPr lang="ru-RU" sz="2800" dirty="0"/>
              <a:t> Посмотрите видеофрагмент фильма «Александр Невский»</a:t>
            </a:r>
            <a:br>
              <a:rPr lang="ru-RU" sz="2800" dirty="0"/>
            </a:br>
            <a:r>
              <a:rPr lang="ru-RU" sz="2800" dirty="0"/>
              <a:t>· Видеофрагмент из к/ф С. Эйзенштейна «Александр Невский»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2354411"/>
            <a:ext cx="6096000" cy="214917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 </a:t>
            </a:r>
            <a:r>
              <a:rPr lang="ru-RU" sz="14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http://files.school-collection.edu.ru/dlrstore/98e61649-723a-4228-a371-d58c8664efd6/%5BIS10IO_1_4-12%5D_%5BKI_06%5D.html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ответьте на вопросы: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Как встречают Александра и его войско?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Как реагирует Александр на такую встречу?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О каких его качествах говорит его поведение?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735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1" y="524107"/>
            <a:ext cx="3718455" cy="1248937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00B050"/>
                </a:solidFill>
              </a:rPr>
              <a:t>Станция 2. «Знатоки»</a:t>
            </a:r>
            <a:r>
              <a:rPr lang="ru-RU" dirty="0">
                <a:solidFill>
                  <a:srgbClr val="00B050"/>
                </a:solidFill>
              </a:rPr>
              <a:t/>
            </a:r>
            <a:br>
              <a:rPr lang="ru-RU" dirty="0">
                <a:solidFill>
                  <a:srgbClr val="00B050"/>
                </a:solidFill>
              </a:rPr>
            </a:b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40609" y="1015585"/>
            <a:ext cx="5469466" cy="4893735"/>
          </a:xfrm>
        </p:spPr>
        <p:txBody>
          <a:bodyPr>
            <a:normAutofit fontScale="92500" lnSpcReduction="20000"/>
          </a:bodyPr>
          <a:lstStyle/>
          <a:p>
            <a:r>
              <a:rPr lang="ru-RU" b="1" u="sng" dirty="0"/>
              <a:t>Задание 2</a:t>
            </a:r>
            <a:r>
              <a:rPr lang="ru-RU" dirty="0"/>
              <a:t>. Прочитайте высказывания Александра Невского и сформулируйте в одно слово принципы его внешней политики:</a:t>
            </a:r>
          </a:p>
          <a:p>
            <a:pPr lvl="0"/>
            <a:r>
              <a:rPr lang="ru-RU" dirty="0"/>
              <a:t>«Не в силе Бог, а в Правде». (Честность, благородство)</a:t>
            </a:r>
          </a:p>
          <a:p>
            <a:pPr lvl="0"/>
            <a:r>
              <a:rPr lang="ru-RU" dirty="0"/>
              <a:t>«Жить не преступая в чужие части». (Миролюбие, добрососедство)</a:t>
            </a:r>
          </a:p>
          <a:p>
            <a:pPr lvl="0"/>
            <a:r>
              <a:rPr lang="ru-RU" dirty="0"/>
              <a:t>«Кто с мечом к нам придет-от меча и погибнет». (Патриотизм)</a:t>
            </a:r>
          </a:p>
          <a:p>
            <a:pPr lvl="0"/>
            <a:r>
              <a:rPr lang="ru-RU" dirty="0"/>
              <a:t>«Крепить оборону на Западе, а друзей искать на Востоке». (Дипломатия)</a:t>
            </a:r>
          </a:p>
          <a:p>
            <a:pPr lvl="0"/>
            <a:r>
              <a:rPr lang="ru-RU" dirty="0"/>
              <a:t>«Гость останется гостем, пока в доме хозяин». (Справедливость)</a:t>
            </a:r>
          </a:p>
          <a:p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93811" y="1962615"/>
            <a:ext cx="3718455" cy="3506854"/>
          </a:xfrm>
        </p:spPr>
        <p:txBody>
          <a:bodyPr>
            <a:normAutofit fontScale="92500"/>
          </a:bodyPr>
          <a:lstStyle/>
          <a:p>
            <a:r>
              <a:rPr lang="ru-RU" sz="3200" u="sng" dirty="0"/>
              <a:t>Вопросы для  команды:  (всем командам одинаковые вопросы) по три человека для выполнения заданий 1 ,2.</a:t>
            </a:r>
            <a:endParaRPr lang="ru-RU" sz="3200" dirty="0"/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4948626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119</TotalTime>
  <Words>833</Words>
  <Application>Microsoft Office PowerPoint</Application>
  <PresentationFormat>Широкоэкранный</PresentationFormat>
  <Paragraphs>71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Garamond</vt:lpstr>
      <vt:lpstr>Georgia</vt:lpstr>
      <vt:lpstr>Times New Roman</vt:lpstr>
      <vt:lpstr>Натуральные материалы</vt:lpstr>
      <vt:lpstr>Историческая игра - квест для учащихся 6-х классов. Тема: «Александр Невский: между Западом и Востоком, историческая память народа.» </vt:lpstr>
      <vt:lpstr>«Родина наша – колыбель героев, огненный горн, где плавятся простые души, становясь крепкими, как алмаз или сталь.» Л.Н. Толстой </vt:lpstr>
      <vt:lpstr>Цели: </vt:lpstr>
      <vt:lpstr>Задачи: </vt:lpstr>
      <vt:lpstr>Оборудование:  </vt:lpstr>
      <vt:lpstr>Станция 1 «Новгородский князь». </vt:lpstr>
      <vt:lpstr>Прочитайте документ и сформулируйте какие черты характера отмечает автор документа: (выполняют три человека из команды, а три других выполняют задание 2.) </vt:lpstr>
      <vt:lpstr>Задание 2. Посмотрите видеофрагмент фильма «Александр Невский» · Видеофрагмент из к/ф С. Эйзенштейна «Александр Невский» </vt:lpstr>
      <vt:lpstr>Станция 2. «Знатоки» </vt:lpstr>
      <vt:lpstr>Станция 3. Головоломка “Новгородская земля” </vt:lpstr>
      <vt:lpstr>Станция 4. «Кто к нам с мечом…»</vt:lpstr>
      <vt:lpstr>Презентация PowerPoint</vt:lpstr>
      <vt:lpstr>Станция 5. «Ордынский натиск».</vt:lpstr>
      <vt:lpstr>Станция 6. «Святой воин» </vt:lpstr>
      <vt:lpstr>Итоговое задание напишите свой скинвейн: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</dc:creator>
  <cp:lastModifiedBy>Евгений</cp:lastModifiedBy>
  <cp:revision>13</cp:revision>
  <dcterms:created xsi:type="dcterms:W3CDTF">2020-11-22T15:49:15Z</dcterms:created>
  <dcterms:modified xsi:type="dcterms:W3CDTF">2020-11-24T15:52:38Z</dcterms:modified>
</cp:coreProperties>
</file>