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84" r:id="rId16"/>
    <p:sldId id="285" r:id="rId17"/>
    <p:sldId id="257" r:id="rId18"/>
    <p:sldId id="258" r:id="rId19"/>
    <p:sldId id="259" r:id="rId20"/>
    <p:sldId id="260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86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предмет Вы преподаёте?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Инстранный язык</c:v>
                </c:pt>
                <c:pt idx="1">
                  <c:v>География, биология, химия</c:v>
                </c:pt>
                <c:pt idx="2">
                  <c:v>ИЗО </c:v>
                </c:pt>
                <c:pt idx="3">
                  <c:v>История и общество</c:v>
                </c:pt>
                <c:pt idx="4">
                  <c:v>Начальные классы</c:v>
                </c:pt>
                <c:pt idx="5">
                  <c:v>Математика</c:v>
                </c:pt>
                <c:pt idx="6">
                  <c:v>ОБЖ</c:v>
                </c:pt>
                <c:pt idx="7">
                  <c:v>Физика</c:v>
                </c:pt>
                <c:pt idx="8">
                  <c:v>Физическая культура</c:v>
                </c:pt>
                <c:pt idx="9">
                  <c:v>Русский язык и литература</c:v>
                </c:pt>
                <c:pt idx="10">
                  <c:v>Узкий специалист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9</c:v>
                </c:pt>
                <c:pt idx="4">
                  <c:v>22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доступны всегда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Компьютер</c:v>
                </c:pt>
                <c:pt idx="1">
                  <c:v>Принтер</c:v>
                </c:pt>
                <c:pt idx="2">
                  <c:v>Сканер</c:v>
                </c:pt>
                <c:pt idx="3">
                  <c:v>Копир</c:v>
                </c:pt>
                <c:pt idx="4">
                  <c:v>Видеопроектор</c:v>
                </c:pt>
                <c:pt idx="5">
                  <c:v>Интерактивная доска</c:v>
                </c:pt>
                <c:pt idx="6">
                  <c:v>Выход в Интернет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</c:v>
                </c:pt>
                <c:pt idx="1">
                  <c:v>40</c:v>
                </c:pt>
                <c:pt idx="2">
                  <c:v>27</c:v>
                </c:pt>
                <c:pt idx="3">
                  <c:v>30</c:v>
                </c:pt>
                <c:pt idx="4">
                  <c:v>49</c:v>
                </c:pt>
                <c:pt idx="5">
                  <c:v>27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доступны по предварительной заявке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Компьютер</c:v>
                </c:pt>
                <c:pt idx="1">
                  <c:v>Принтер</c:v>
                </c:pt>
                <c:pt idx="2">
                  <c:v>Сканер</c:v>
                </c:pt>
                <c:pt idx="3">
                  <c:v>Копир</c:v>
                </c:pt>
                <c:pt idx="4">
                  <c:v>Видеопроектор</c:v>
                </c:pt>
                <c:pt idx="5">
                  <c:v>Интерактивная доска</c:v>
                </c:pt>
                <c:pt idx="6">
                  <c:v>Выход в Интернет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11</c:v>
                </c:pt>
                <c:pt idx="5">
                  <c:v>26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доступны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Компьютер</c:v>
                </c:pt>
                <c:pt idx="1">
                  <c:v>Принтер</c:v>
                </c:pt>
                <c:pt idx="2">
                  <c:v>Сканер</c:v>
                </c:pt>
                <c:pt idx="3">
                  <c:v>Копир</c:v>
                </c:pt>
                <c:pt idx="4">
                  <c:v>Видеопроектор</c:v>
                </c:pt>
                <c:pt idx="5">
                  <c:v>Интерактивная доска</c:v>
                </c:pt>
                <c:pt idx="6">
                  <c:v>Выход в Интернет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18816"/>
        <c:axId val="140020352"/>
      </c:barChart>
      <c:catAx>
        <c:axId val="14001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0020352"/>
        <c:crosses val="autoZero"/>
        <c:auto val="1"/>
        <c:lblAlgn val="ctr"/>
        <c:lblOffset val="100"/>
        <c:noMultiLvlLbl val="0"/>
      </c:catAx>
      <c:valAx>
        <c:axId val="14002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88995893105751"/>
          <c:y val="0.20805028128528388"/>
          <c:w val="0.32883276733581573"/>
          <c:h val="0.38978644789980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Охарактеризуйте качество доступного Вам в школе Интернета: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Охарактеризуйте качество доступного Вам в школе Интернета: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доступ ограничен квотами</c:v>
                </c:pt>
                <c:pt idx="1">
                  <c:v>интернет доступен только в строго определенных местах в школе</c:v>
                </c:pt>
                <c:pt idx="2">
                  <c:v>качество Интернет-соединения (скорость) очень низкое</c:v>
                </c:pt>
                <c:pt idx="3">
                  <c:v>лично у меня нет доступа к Интернету в школе</c:v>
                </c:pt>
                <c:pt idx="4">
                  <c:v>меня вполне устраивает качество Интернета в школе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26.5</c:v>
                </c:pt>
                <c:pt idx="2">
                  <c:v>35.299999999999997</c:v>
                </c:pt>
                <c:pt idx="3">
                  <c:v>8.8000000000000007</c:v>
                </c:pt>
                <c:pt idx="4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076928"/>
        <c:axId val="140092160"/>
      </c:barChart>
      <c:catAx>
        <c:axId val="140076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092160"/>
        <c:crosses val="autoZero"/>
        <c:auto val="1"/>
        <c:lblAlgn val="ctr"/>
        <c:lblOffset val="100"/>
        <c:noMultiLvlLbl val="0"/>
      </c:catAx>
      <c:valAx>
        <c:axId val="140092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007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538927212130359E-2"/>
          <c:y val="0.34119916901843478"/>
          <c:w val="0.68584710654143966"/>
          <c:h val="0.46250597723867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в своей педагогической деятельности интерактивные образовательные онлайн-платформы, сервисы: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РЭШ</c:v>
                </c:pt>
                <c:pt idx="1">
                  <c:v>Решу ЕГЭ, Решу ОГЭ, Решу ВПР</c:v>
                </c:pt>
                <c:pt idx="2">
                  <c:v>Учи.ру</c:v>
                </c:pt>
                <c:pt idx="3">
                  <c:v>Якласс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40.6</c:v>
                </c:pt>
                <c:pt idx="1">
                  <c:v>50.7</c:v>
                </c:pt>
                <c:pt idx="2">
                  <c:v>46.4</c:v>
                </c:pt>
                <c:pt idx="3" formatCode="d\-mmm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15968"/>
        <c:axId val="140117504"/>
      </c:barChart>
      <c:catAx>
        <c:axId val="14011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0117504"/>
        <c:crosses val="autoZero"/>
        <c:auto val="1"/>
        <c:lblAlgn val="ctr"/>
        <c:lblOffset val="100"/>
        <c:noMultiLvlLbl val="0"/>
      </c:catAx>
      <c:valAx>
        <c:axId val="14011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11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23998825146759"/>
          <c:y val="0.28935536161181424"/>
          <c:w val="0.17110919108378472"/>
          <c:h val="0.358576137639990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Оцените роль использования образовательных онлайн платформ, ИКТ и ЭОР в обучении: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b="1" i="0" baseline="0"/>
                      <a:t>32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сокращает время на подготовку педагога к уроку</c:v>
                </c:pt>
                <c:pt idx="1">
                  <c:v>дает возможность учащимся получить дополнительные знания по учебному предмету</c:v>
                </c:pt>
                <c:pt idx="2">
                  <c:v>повышает интерес учащихся к предмету</c:v>
                </c:pt>
                <c:pt idx="3">
                  <c:v>способствует усвоению учебного материала</c:v>
                </c:pt>
                <c:pt idx="4">
                  <c:v>позволяет индивидуализировать образовательный процесс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51.5</c:v>
                </c:pt>
                <c:pt idx="1">
                  <c:v>58.8</c:v>
                </c:pt>
                <c:pt idx="2">
                  <c:v>63.2</c:v>
                </c:pt>
                <c:pt idx="3" formatCode="d\-mmm">
                  <c:v>33.799999999999997</c:v>
                </c:pt>
                <c:pt idx="4">
                  <c:v>26.5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211136"/>
        <c:axId val="141218176"/>
      </c:barChart>
      <c:catAx>
        <c:axId val="141211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218176"/>
        <c:crosses val="autoZero"/>
        <c:auto val="1"/>
        <c:lblAlgn val="ctr"/>
        <c:lblOffset val="100"/>
        <c:noMultiLvlLbl val="0"/>
      </c:catAx>
      <c:valAx>
        <c:axId val="14121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2111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38927212130359E-2"/>
          <c:y val="9.8864848867185384E-2"/>
          <c:w val="0.68584710654143966"/>
          <c:h val="0.4855290015739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основные факторы, которые мотивируют Вас использовать цор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20,6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открывает возможности профессионального развития</c:v>
                </c:pt>
                <c:pt idx="1">
                  <c:v>считаю, что любой современный педагог должен использовать ИКТ и ЭОР в учебном процессе</c:v>
                </c:pt>
                <c:pt idx="2">
                  <c:v>Это требование ФГОС</c:v>
                </c:pt>
                <c:pt idx="4">
                  <c:v>повышение показателей обученности, успеваемости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70.599999999999994</c:v>
                </c:pt>
                <c:pt idx="1">
                  <c:v>66.2</c:v>
                </c:pt>
                <c:pt idx="2">
                  <c:v>52.9</c:v>
                </c:pt>
                <c:pt idx="4">
                  <c:v>35.299999999999997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55104"/>
        <c:axId val="137456640"/>
      </c:barChart>
      <c:catAx>
        <c:axId val="13745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7456640"/>
        <c:crosses val="autoZero"/>
        <c:auto val="1"/>
        <c:lblAlgn val="ctr"/>
        <c:lblOffset val="100"/>
        <c:noMultiLvlLbl val="0"/>
      </c:catAx>
      <c:valAx>
        <c:axId val="1374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45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38927212130359E-2"/>
          <c:y val="9.8864848867185384E-2"/>
          <c:w val="0.8364504746325524"/>
          <c:h val="0.61027732071607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основные факторы, которые мотивируют Вас использовать цор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увеличивает время работы педагога</c:v>
                </c:pt>
                <c:pt idx="1">
                  <c:v>недостаточная техническая оснащенность моего кабинета в школе</c:v>
                </c:pt>
                <c:pt idx="2">
                  <c:v>отсутствие Интернета в кабинете</c:v>
                </c:pt>
                <c:pt idx="3">
                  <c:v>отсутствие техподдержки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31.9</c:v>
                </c:pt>
                <c:pt idx="1">
                  <c:v>42</c:v>
                </c:pt>
                <c:pt idx="2">
                  <c:v>23.2</c:v>
                </c:pt>
                <c:pt idx="3" formatCode="d\-mmm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22496"/>
        <c:axId val="137324032"/>
      </c:barChart>
      <c:catAx>
        <c:axId val="13732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324032"/>
        <c:crosses val="autoZero"/>
        <c:auto val="1"/>
        <c:lblAlgn val="ctr"/>
        <c:lblOffset val="100"/>
        <c:noMultiLvlLbl val="0"/>
      </c:catAx>
      <c:valAx>
        <c:axId val="13732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32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7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8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5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02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9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3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6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C581-3F43-4C98-8374-72437AC9B6B0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C8D0-889C-43BE-AE66-739D8BD62A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98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3398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Городской круглый стол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>
                <a:solidFill>
                  <a:schemeClr val="tx2"/>
                </a:solidFill>
              </a:rPr>
              <a:t>Использование цифровых образовательных ресурсов в образовательном процессе: опыт, проблемы, перспективы»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Десногорск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апреля 2019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Анализ анкетирования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Определение </a:t>
            </a:r>
            <a:r>
              <a:rPr lang="ru-RU" sz="3200" dirty="0">
                <a:solidFill>
                  <a:schemeClr val="tx2"/>
                </a:solidFill>
              </a:rPr>
              <a:t>степени использования </a:t>
            </a:r>
            <a:r>
              <a:rPr lang="ru-RU" sz="3200" dirty="0" smtClean="0">
                <a:solidFill>
                  <a:schemeClr val="tx2"/>
                </a:solidFill>
              </a:rPr>
              <a:t>электронных образовательных ресурсов педагогами </a:t>
            </a:r>
            <a:r>
              <a:rPr lang="ru-RU" sz="3200" dirty="0">
                <a:solidFill>
                  <a:schemeClr val="tx2"/>
                </a:solidFill>
              </a:rPr>
              <a:t>общеобразовательных организаций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5013176"/>
            <a:ext cx="4349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Конохова</a:t>
            </a:r>
            <a:r>
              <a:rPr lang="ru-RU" b="1" dirty="0" smtClean="0"/>
              <a:t> О.А., главный специалист, </a:t>
            </a:r>
          </a:p>
          <a:p>
            <a:r>
              <a:rPr lang="ru-RU" b="1" dirty="0" smtClean="0"/>
              <a:t>руководитель методической службы </a:t>
            </a:r>
          </a:p>
          <a:p>
            <a:r>
              <a:rPr lang="ru-RU" b="1" dirty="0" smtClean="0"/>
              <a:t>Комитета по образованию г. Десногорска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044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Всего в анкетировании приняло участие </a:t>
            </a:r>
            <a:r>
              <a:rPr lang="ru-RU" sz="2800" b="1" u="sng" dirty="0" smtClean="0">
                <a:solidFill>
                  <a:schemeClr val="tx2"/>
                </a:solidFill>
              </a:rPr>
              <a:t>69 педагогов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МБОУ «СШ №1» – </a:t>
            </a:r>
            <a:r>
              <a:rPr lang="ru-RU" sz="2800" b="1" dirty="0" smtClean="0">
                <a:solidFill>
                  <a:schemeClr val="tx2"/>
                </a:solidFill>
              </a:rPr>
              <a:t>18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МБОУ «Средняя школа №2» – </a:t>
            </a:r>
            <a:r>
              <a:rPr lang="ru-RU" sz="2800" b="1" dirty="0" smtClean="0">
                <a:solidFill>
                  <a:schemeClr val="tx2"/>
                </a:solidFill>
              </a:rPr>
              <a:t>19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МБОУ «СШ № 3» – </a:t>
            </a:r>
            <a:r>
              <a:rPr lang="ru-RU" sz="2800" b="1" dirty="0" smtClean="0">
                <a:solidFill>
                  <a:schemeClr val="tx2"/>
                </a:solidFill>
              </a:rPr>
              <a:t>15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МБОУ «СШ № 4» - </a:t>
            </a:r>
            <a:r>
              <a:rPr lang="ru-RU" sz="2800" b="1" dirty="0" smtClean="0">
                <a:solidFill>
                  <a:schemeClr val="tx2"/>
                </a:solidFill>
              </a:rPr>
              <a:t>17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8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85" t="20079" r="21593" b="42545"/>
          <a:stretch/>
        </p:blipFill>
        <p:spPr bwMode="auto">
          <a:xfrm>
            <a:off x="467544" y="836711"/>
            <a:ext cx="8352928" cy="439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445224"/>
            <a:ext cx="806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 видно из диаграммы, стаж большинства педагогов </a:t>
            </a:r>
            <a:r>
              <a:rPr lang="ru-RU" dirty="0" smtClean="0"/>
              <a:t>составляет более </a:t>
            </a:r>
            <a:r>
              <a:rPr lang="ru-RU" dirty="0"/>
              <a:t>30 лет. </a:t>
            </a:r>
          </a:p>
        </p:txBody>
      </p:sp>
    </p:spTree>
    <p:extLst>
      <p:ext uri="{BB962C8B-B14F-4D97-AF65-F5344CB8AC3E}">
        <p14:creationId xmlns:p14="http://schemas.microsoft.com/office/powerpoint/2010/main" val="186835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35883717"/>
              </p:ext>
            </p:extLst>
          </p:nvPr>
        </p:nvGraphicFramePr>
        <p:xfrm>
          <a:off x="827584" y="836712"/>
          <a:ext cx="71287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Самые активные участники анкетирования – учителя начальных классов – </a:t>
            </a:r>
            <a:r>
              <a:rPr lang="ru-RU" b="1" dirty="0"/>
              <a:t>22</a:t>
            </a:r>
            <a:r>
              <a:rPr lang="ru-RU" dirty="0"/>
              <a:t> человека, затем – истории и </a:t>
            </a:r>
            <a:r>
              <a:rPr lang="ru-RU" dirty="0" smtClean="0"/>
              <a:t>обществознания (</a:t>
            </a:r>
            <a:r>
              <a:rPr lang="ru-RU" b="1" dirty="0" smtClean="0"/>
              <a:t>9</a:t>
            </a:r>
            <a:r>
              <a:rPr lang="ru-RU" dirty="0" smtClean="0"/>
              <a:t>) </a:t>
            </a:r>
            <a:r>
              <a:rPr lang="ru-RU" dirty="0"/>
              <a:t>и русского языка и </a:t>
            </a:r>
            <a:r>
              <a:rPr lang="ru-RU" dirty="0" smtClean="0"/>
              <a:t>литературы (</a:t>
            </a:r>
            <a:r>
              <a:rPr lang="ru-RU" b="1" dirty="0" smtClean="0"/>
              <a:t>8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7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236" t="28628" r="20032" b="30815"/>
          <a:stretch/>
        </p:blipFill>
        <p:spPr bwMode="auto">
          <a:xfrm>
            <a:off x="683568" y="332656"/>
            <a:ext cx="7776864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623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Большинство </a:t>
            </a:r>
            <a:r>
              <a:rPr lang="ru-RU" dirty="0" smtClean="0"/>
              <a:t>учителей, принявших участие в анкетировании,</a:t>
            </a:r>
          </a:p>
          <a:p>
            <a:r>
              <a:rPr lang="ru-RU" dirty="0" smtClean="0"/>
              <a:t> имеют первую </a:t>
            </a:r>
            <a:r>
              <a:rPr lang="ru-RU" dirty="0"/>
              <a:t>и </a:t>
            </a:r>
            <a:r>
              <a:rPr lang="ru-RU" dirty="0" smtClean="0"/>
              <a:t>высшую категорию.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39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4862"/>
              </p:ext>
            </p:extLst>
          </p:nvPr>
        </p:nvGraphicFramePr>
        <p:xfrm>
          <a:off x="771023" y="1676075"/>
          <a:ext cx="7416824" cy="4896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21"/>
                <a:gridCol w="1644318"/>
                <a:gridCol w="3072950"/>
                <a:gridCol w="2177735"/>
              </a:tblGrid>
              <a:tr h="322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Выступающий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11273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содержания образования в рамках федерального проекта «Цифровая школа»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анкетирования педагогов по использованию цифровых образовательных ресурсов.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Конохова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Ольга Александровна, главный специалист, руководитель методической службы  Комитета по образованию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128844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№1»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школа №2»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 3»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 4»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и пополнение методического инструментария в рамках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цифровизации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 итогах апробации образовательных онлайн – платформ)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Михеева Юлия Владимировна,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Алейникова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Елена Сергеевна,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Криворотова Галина Николаевна,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Виноградова Людмила Викторовна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5480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 3»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материалов Российской электронной школы (РЭШ) на уроках физики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Зубко Анастасия Андреевна, учитель физики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6442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школа №2»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 образовательного портала ЯКласс для повышения эффективности учебного процесса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Шлёмина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Ирина Викторовна, учитель русского языка и литературы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4831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№1»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 – платформа «Фоксфорд»: возможности и перспективы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Корешкина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Галина Николаевна, учитель физики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  <a:tr h="483167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«СШ № 4»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«Использование сайтов Решу ОГЭ и Решу ЕГЭ при подготовке к экзаменам»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Терзян Татьяна Ивановна, учитель математики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825" marR="5582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6989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Программа</a:t>
            </a:r>
            <a:endParaRPr lang="ru-RU" dirty="0"/>
          </a:p>
          <a:p>
            <a:pPr algn="ctr"/>
            <a:r>
              <a:rPr lang="ru-RU" b="1" dirty="0"/>
              <a:t> </a:t>
            </a:r>
            <a:r>
              <a:rPr lang="ru-RU" dirty="0"/>
              <a:t>городского круглого стола</a:t>
            </a:r>
          </a:p>
          <a:p>
            <a:pPr algn="ctr"/>
            <a:r>
              <a:rPr lang="ru-RU" b="1" dirty="0"/>
              <a:t>«Использование цифровых образовательных ресурсов в образовательном процессе: опыт, проблемы, перспективы»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9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Диаграмма ответов в Формах. Вопрос: 4. Занимаете ли Вы какую-либо административную должность в школе?. Количество ответов: 69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Диаграмма ответов в Формах. Вопрос: 4. Занимаете ли Вы какую-либо административную должность в школе?. Количество ответов: 69&amp;nbsp;ответов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085" t="24851" r="20479" b="32008"/>
          <a:stretch/>
        </p:blipFill>
        <p:spPr bwMode="auto">
          <a:xfrm>
            <a:off x="551356" y="316389"/>
            <a:ext cx="813690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229200"/>
            <a:ext cx="509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87%</a:t>
            </a:r>
            <a:r>
              <a:rPr lang="ru-RU" dirty="0"/>
              <a:t> - не занимают административной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267304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244" t="43340" r="20797" b="16302"/>
          <a:stretch/>
        </p:blipFill>
        <p:spPr bwMode="auto">
          <a:xfrm>
            <a:off x="827584" y="692696"/>
            <a:ext cx="748883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653136"/>
            <a:ext cx="526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94,2 %</a:t>
            </a:r>
            <a:r>
              <a:rPr lang="ru-RU" dirty="0"/>
              <a:t> имеют высшее педагогическое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11543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282" t="26044" r="20478" b="34911"/>
          <a:stretch/>
        </p:blipFill>
        <p:spPr bwMode="auto">
          <a:xfrm>
            <a:off x="683568" y="692696"/>
            <a:ext cx="770485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085184"/>
            <a:ext cx="467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Большинство </a:t>
            </a:r>
            <a:r>
              <a:rPr lang="ru-RU" b="1" dirty="0"/>
              <a:t>78,3 %</a:t>
            </a:r>
            <a:r>
              <a:rPr lang="ru-RU" dirty="0"/>
              <a:t> - опытные пользователи.</a:t>
            </a:r>
          </a:p>
        </p:txBody>
      </p:sp>
    </p:spTree>
    <p:extLst>
      <p:ext uri="{BB962C8B-B14F-4D97-AF65-F5344CB8AC3E}">
        <p14:creationId xmlns:p14="http://schemas.microsoft.com/office/powerpoint/2010/main" val="116762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767" t="27038" r="21592" b="33200"/>
          <a:stretch/>
        </p:blipFill>
        <p:spPr bwMode="auto">
          <a:xfrm>
            <a:off x="971600" y="548680"/>
            <a:ext cx="712879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157192"/>
            <a:ext cx="510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11%</a:t>
            </a:r>
            <a:r>
              <a:rPr lang="ru-RU" dirty="0"/>
              <a:t> </a:t>
            </a:r>
            <a:r>
              <a:rPr lang="ru-RU" dirty="0" smtClean="0"/>
              <a:t>педагогов оплачивали </a:t>
            </a:r>
            <a:r>
              <a:rPr lang="ru-RU" dirty="0"/>
              <a:t>курсы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34798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0833673"/>
              </p:ext>
            </p:extLst>
          </p:nvPr>
        </p:nvGraphicFramePr>
        <p:xfrm>
          <a:off x="1475656" y="1028804"/>
          <a:ext cx="5739130" cy="40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085184"/>
            <a:ext cx="831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Большинству педагогов доступны Компьютер, видеопроектор и выход в Интернет.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10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Укажите, какие технические средства и ресурсы ИКТ доступны в Вашей школе </a:t>
            </a:r>
          </a:p>
        </p:txBody>
      </p:sp>
    </p:spTree>
    <p:extLst>
      <p:ext uri="{BB962C8B-B14F-4D97-AF65-F5344CB8AC3E}">
        <p14:creationId xmlns:p14="http://schemas.microsoft.com/office/powerpoint/2010/main" val="252772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75166456"/>
              </p:ext>
            </p:extLst>
          </p:nvPr>
        </p:nvGraphicFramePr>
        <p:xfrm>
          <a:off x="1043608" y="404664"/>
          <a:ext cx="6682740" cy="401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0131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Большинство педагогов не устраивает качество Интернета в школе,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b="1" dirty="0"/>
              <a:t>9%</a:t>
            </a:r>
            <a:r>
              <a:rPr lang="ru-RU" dirty="0"/>
              <a:t> нет доступа к </a:t>
            </a:r>
            <a:r>
              <a:rPr lang="ru-RU" dirty="0" smtClean="0"/>
              <a:t>Интернет.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03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Напишите, пожалуйста, что лично Вы вкладываете в понятие электронный образовательный ресурс: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268759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Это </a:t>
            </a:r>
            <a:r>
              <a:rPr lang="ru-RU" sz="2400" b="1" dirty="0">
                <a:solidFill>
                  <a:schemeClr val="tx2"/>
                </a:solidFill>
              </a:rPr>
              <a:t>учебные</a:t>
            </a:r>
            <a:r>
              <a:rPr lang="ru-RU" sz="2400" dirty="0">
                <a:solidFill>
                  <a:schemeClr val="tx2"/>
                </a:solidFill>
              </a:rPr>
              <a:t> материалы, которые воспроизводятся с помощью </a:t>
            </a:r>
            <a:r>
              <a:rPr lang="ru-RU" sz="2400" b="1" dirty="0">
                <a:solidFill>
                  <a:schemeClr val="tx2"/>
                </a:solidFill>
              </a:rPr>
              <a:t>электронных</a:t>
            </a:r>
            <a:r>
              <a:rPr lang="ru-RU" sz="2400" dirty="0">
                <a:solidFill>
                  <a:schemeClr val="tx2"/>
                </a:solidFill>
              </a:rPr>
              <a:t> устройств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0" y="2636912"/>
            <a:ext cx="5538192" cy="37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4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408"/>
            <a:ext cx="8784975" cy="65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9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244" t="37376" r="21116" b="21272"/>
          <a:stretch/>
        </p:blipFill>
        <p:spPr bwMode="auto">
          <a:xfrm>
            <a:off x="755576" y="404664"/>
            <a:ext cx="770485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2049" y="472514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 половины педагогов есть небольшой опыт использования ЭОР, у 41 % педагогов  есть достаточный опыт, они проводят уроки с использование ЭОР.</a:t>
            </a:r>
          </a:p>
        </p:txBody>
      </p:sp>
    </p:spTree>
    <p:extLst>
      <p:ext uri="{BB962C8B-B14F-4D97-AF65-F5344CB8AC3E}">
        <p14:creationId xmlns:p14="http://schemas.microsoft.com/office/powerpoint/2010/main" val="1798029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4766832"/>
              </p:ext>
            </p:extLst>
          </p:nvPr>
        </p:nvGraphicFramePr>
        <p:xfrm>
          <a:off x="1187624" y="548680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2403" y="5013176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Самым популярным среди педагогов является платформа Решу ЕГЭ, ОГЭ, </a:t>
            </a:r>
            <a:r>
              <a:rPr lang="ru-RU" b="1" dirty="0" smtClean="0">
                <a:solidFill>
                  <a:schemeClr val="tx2"/>
                </a:solidFill>
              </a:rPr>
              <a:t>ВПР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На втором месте </a:t>
            </a:r>
            <a:r>
              <a:rPr lang="ru-RU" b="1" dirty="0" err="1">
                <a:solidFill>
                  <a:schemeClr val="tx2"/>
                </a:solidFill>
              </a:rPr>
              <a:t>УЧИ.ру</a:t>
            </a:r>
            <a:r>
              <a:rPr lang="ru-RU" b="1" dirty="0">
                <a:solidFill>
                  <a:schemeClr val="tx2"/>
                </a:solidFill>
              </a:rPr>
              <a:t>, далее – РЭШ,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20 </a:t>
            </a:r>
            <a:r>
              <a:rPr lang="ru-RU" b="1" dirty="0">
                <a:solidFill>
                  <a:schemeClr val="tx2"/>
                </a:solidFill>
              </a:rPr>
              <a:t>% педагогов используют </a:t>
            </a:r>
            <a:r>
              <a:rPr lang="ru-RU" b="1" dirty="0" err="1">
                <a:solidFill>
                  <a:schemeClr val="tx2"/>
                </a:solidFill>
              </a:rPr>
              <a:t>Якласс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Фоксфорд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использует 1 </a:t>
            </a:r>
            <a:r>
              <a:rPr lang="ru-RU" b="1" dirty="0" smtClean="0">
                <a:solidFill>
                  <a:schemeClr val="tx2"/>
                </a:solidFill>
              </a:rPr>
              <a:t>педагог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244" t="34195" r="20638" b="23658"/>
          <a:stretch/>
        </p:blipFill>
        <p:spPr bwMode="auto">
          <a:xfrm>
            <a:off x="899592" y="548680"/>
            <a:ext cx="7128792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193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t="27055" r="21361" b="32750"/>
          <a:stretch/>
        </p:blipFill>
        <p:spPr bwMode="auto">
          <a:xfrm>
            <a:off x="933656" y="459744"/>
            <a:ext cx="7333652" cy="396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97152"/>
            <a:ext cx="69633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Для коммуникации с участниками образовательного процесса</a:t>
            </a:r>
            <a:r>
              <a:rPr lang="ru-RU" dirty="0" smtClean="0"/>
              <a:t> – </a:t>
            </a:r>
            <a:r>
              <a:rPr lang="ru-RU" b="1" dirty="0" smtClean="0"/>
              <a:t>41</a:t>
            </a:r>
          </a:p>
          <a:p>
            <a:r>
              <a:rPr lang="ru-RU" dirty="0" smtClean="0"/>
              <a:t>Сетевые сообщества</a:t>
            </a:r>
          </a:p>
          <a:p>
            <a:r>
              <a:rPr lang="ru-RU" b="1" dirty="0" smtClean="0"/>
              <a:t>Для поиска необходимой информации – 59</a:t>
            </a:r>
          </a:p>
          <a:p>
            <a:r>
              <a:rPr lang="ru-RU" dirty="0" smtClean="0"/>
              <a:t>Для повышения квалификации</a:t>
            </a:r>
          </a:p>
          <a:p>
            <a:r>
              <a:rPr lang="ru-RU" dirty="0" smtClean="0"/>
              <a:t>Для работы на интерактивных образовательных платформах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062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85" t="34593" r="20320" b="24056"/>
          <a:stretch/>
        </p:blipFill>
        <p:spPr bwMode="auto">
          <a:xfrm>
            <a:off x="827584" y="476672"/>
            <a:ext cx="770485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0424" y="486916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Большинство педагогов не используют возможности Интернета из-за отсутствия технической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514570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926" t="30616" r="20479" b="28032"/>
          <a:stretch/>
        </p:blipFill>
        <p:spPr bwMode="auto">
          <a:xfrm>
            <a:off x="827584" y="260648"/>
            <a:ext cx="734481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869160"/>
            <a:ext cx="5853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90% </a:t>
            </a:r>
            <a:r>
              <a:rPr lang="ru-RU" sz="2000" b="1" dirty="0" smtClean="0">
                <a:solidFill>
                  <a:schemeClr val="tx2"/>
                </a:solidFill>
              </a:rPr>
              <a:t>педагогов не </a:t>
            </a:r>
            <a:r>
              <a:rPr lang="ru-RU" sz="2000" b="1" dirty="0">
                <a:solidFill>
                  <a:schemeClr val="tx2"/>
                </a:solidFill>
              </a:rPr>
              <a:t>работают с </a:t>
            </a:r>
            <a:r>
              <a:rPr lang="ru-RU" sz="2000" b="1" dirty="0" err="1">
                <a:solidFill>
                  <a:schemeClr val="tx2"/>
                </a:solidFill>
              </a:rPr>
              <a:t>медиатекой</a:t>
            </a:r>
            <a:r>
              <a:rPr lang="ru-RU" sz="2000" b="1" dirty="0">
                <a:solidFill>
                  <a:schemeClr val="tx2"/>
                </a:solidFill>
              </a:rPr>
              <a:t>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851731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926" t="34195" r="20797" b="17694"/>
          <a:stretch/>
        </p:blipFill>
        <p:spPr bwMode="auto">
          <a:xfrm>
            <a:off x="1043608" y="404664"/>
            <a:ext cx="741682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79715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Большинству педагогов оказывается методическая поддержка по работе с </a:t>
            </a:r>
            <a:r>
              <a:rPr lang="ru-RU" sz="2000" b="1" dirty="0" smtClean="0">
                <a:solidFill>
                  <a:schemeClr val="tx2"/>
                </a:solidFill>
              </a:rPr>
              <a:t>ЭОР: </a:t>
            </a:r>
            <a:r>
              <a:rPr lang="ru-RU" sz="2000" b="1" dirty="0">
                <a:solidFill>
                  <a:schemeClr val="tx2"/>
                </a:solidFill>
              </a:rPr>
              <a:t>ШМО и методистом. </a:t>
            </a:r>
          </a:p>
        </p:txBody>
      </p:sp>
    </p:spTree>
    <p:extLst>
      <p:ext uri="{BB962C8B-B14F-4D97-AF65-F5344CB8AC3E}">
        <p14:creationId xmlns:p14="http://schemas.microsoft.com/office/powerpoint/2010/main" val="398047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2703437"/>
              </p:ext>
            </p:extLst>
          </p:nvPr>
        </p:nvGraphicFramePr>
        <p:xfrm>
          <a:off x="1331640" y="404664"/>
          <a:ext cx="6478270" cy="491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461597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Большинство педагогов отмечают положительные эффекты от использования ЭОР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62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Укажите основные факторы, которые мотивируют Вас использовать образовательные онлайн платформы и ЭОР в обучении: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6819585"/>
              </p:ext>
            </p:extLst>
          </p:nvPr>
        </p:nvGraphicFramePr>
        <p:xfrm>
          <a:off x="1382150" y="1412776"/>
          <a:ext cx="6718241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081079" y="486916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70 % педагогов считают, что ЭОР открывает возможности профессионального развития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31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из перечисленного является наиболее важным, на Ваш взгляд, препятствием в использовании образовательных онлайн платформ, ИКТ и ЭОР в обучении: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9221281"/>
              </p:ext>
            </p:extLst>
          </p:nvPr>
        </p:nvGraphicFramePr>
        <p:xfrm>
          <a:off x="899592" y="1268761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515719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70% педагогов считают, что наиболее важным препятствием в использовании ЭОР являются технические проблемы.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30% считают, что использование ЭОР увеличивает время работы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250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7344816" cy="436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941168"/>
            <a:ext cx="7837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50%</a:t>
            </a:r>
            <a:r>
              <a:rPr lang="ru-RU" sz="2000" dirty="0" smtClean="0">
                <a:solidFill>
                  <a:schemeClr val="tx2"/>
                </a:solidFill>
              </a:rPr>
              <a:t> педагогов считают, что ЭОР и традиционные средства одинаковы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по эффективности, </a:t>
            </a:r>
            <a:r>
              <a:rPr lang="ru-RU" sz="2000" b="1" dirty="0" smtClean="0">
                <a:solidFill>
                  <a:schemeClr val="tx2"/>
                </a:solidFill>
              </a:rPr>
              <a:t>40%</a:t>
            </a:r>
            <a:r>
              <a:rPr lang="ru-RU" sz="2000" dirty="0" smtClean="0">
                <a:solidFill>
                  <a:schemeClr val="tx2"/>
                </a:solidFill>
              </a:rPr>
              <a:t> - считают, что ЭОР существенно эффективнее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9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766" t="39960" r="20480" b="15706"/>
          <a:stretch/>
        </p:blipFill>
        <p:spPr bwMode="auto">
          <a:xfrm>
            <a:off x="467544" y="620688"/>
            <a:ext cx="806489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0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93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85" t="27634" r="20956" b="27237"/>
          <a:stretch/>
        </p:blipFill>
        <p:spPr bwMode="auto">
          <a:xfrm>
            <a:off x="1115616" y="260648"/>
            <a:ext cx="727280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444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828" t="38966" r="20538" b="16555"/>
          <a:stretch/>
        </p:blipFill>
        <p:spPr bwMode="auto">
          <a:xfrm>
            <a:off x="755576" y="260648"/>
            <a:ext cx="7560839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247" y="454599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Большинство педагогов положительно относятся к использованию ЭОР в образовательном процессе.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проблема в использовании ЭОР – техническая поддержка (компьютеры, Интернет).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43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44005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07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7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735</Words>
  <Application>Microsoft Office PowerPoint</Application>
  <PresentationFormat>Экран (4:3)</PresentationFormat>
  <Paragraphs>108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Городской круглый стол «Использование цифровых образовательных ресурсов в образовательном процессе: опыт, проблемы, перспективы»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смсчч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тфефа</dc:creator>
  <cp:lastModifiedBy>тфефа</cp:lastModifiedBy>
  <cp:revision>18</cp:revision>
  <dcterms:created xsi:type="dcterms:W3CDTF">2019-03-28T12:54:07Z</dcterms:created>
  <dcterms:modified xsi:type="dcterms:W3CDTF">2019-04-05T06:50:42Z</dcterms:modified>
</cp:coreProperties>
</file>