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1" r:id="rId2"/>
    <p:sldId id="265" r:id="rId3"/>
    <p:sldId id="267" r:id="rId4"/>
    <p:sldId id="268" r:id="rId5"/>
    <p:sldId id="269" r:id="rId6"/>
    <p:sldId id="266" r:id="rId7"/>
    <p:sldId id="270" r:id="rId8"/>
    <p:sldId id="271" r:id="rId9"/>
    <p:sldId id="27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2" d="100"/>
          <a:sy n="72" d="100"/>
        </p:scale>
        <p:origin x="-7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Духовно-нравственное развитие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Патриотизм и гражданственность</c:v>
                </c:pt>
                <c:pt idx="1">
                  <c:v>Ценностное отношение</c:v>
                </c:pt>
                <c:pt idx="2">
                  <c:v>Моральное поведение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83C5-CC83-4B37-AFA7-90B6E76584B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672E-F99C-4572-AD47-7C079E46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8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4359241"/>
            <a:chOff x="1115616" y="2146448"/>
            <a:chExt cx="7165477" cy="34622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586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А.О. Иванова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учитель начальных классов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МБОУ «Средняя школа № 1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6000" y="692696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Моделирование внеурочной деятельности по духовно-нравственному воспитанию личности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57748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Основная педагогическая цель </a:t>
            </a:r>
            <a:r>
              <a:rPr lang="ru-RU" dirty="0"/>
              <a:t>– воспитание нравственного, ответственного, инициативного и компетентного гражданина </a:t>
            </a:r>
            <a:r>
              <a:rPr lang="ru-RU" dirty="0" smtClean="0"/>
              <a:t>России.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задача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духовно – нравственного развития младшего школьника:</a:t>
            </a:r>
            <a:br>
              <a:rPr lang="ru-RU" dirty="0"/>
            </a:br>
            <a:r>
              <a:rPr lang="ru-RU" dirty="0"/>
              <a:t>формирование личностной </a:t>
            </a:r>
            <a:r>
              <a:rPr lang="ru-RU" dirty="0" smtClean="0"/>
              <a:t>культуры.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/>
              <a:t>Духовно-нравственное развитие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62620"/>
              </p:ext>
            </p:extLst>
          </p:nvPr>
        </p:nvGraphicFramePr>
        <p:xfrm>
          <a:off x="683568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1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958428"/>
          </a:xfrm>
        </p:spPr>
        <p:txBody>
          <a:bodyPr/>
          <a:lstStyle/>
          <a:p>
            <a:pPr algn="ctr"/>
            <a:r>
              <a:rPr lang="ru-RU" sz="2800" dirty="0" smtClean="0"/>
              <a:t>Духовно-нравственное развитие</a:t>
            </a:r>
            <a:br>
              <a:rPr lang="ru-RU" sz="2800" dirty="0" smtClean="0"/>
            </a:br>
            <a:r>
              <a:rPr lang="ru-RU" sz="2800" dirty="0" smtClean="0"/>
              <a:t> в начальной школе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3246263" cy="2160240"/>
          </a:xfrm>
          <a:effectLst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484784"/>
            <a:ext cx="6624736" cy="4691063"/>
          </a:xfrm>
        </p:spPr>
        <p:txBody>
          <a:bodyPr/>
          <a:lstStyle/>
          <a:p>
            <a:r>
              <a:rPr lang="ru-RU" sz="2400" dirty="0" smtClean="0"/>
              <a:t>Основная  задача духовно </a:t>
            </a:r>
            <a:r>
              <a:rPr lang="ru-RU" sz="2400" dirty="0"/>
              <a:t>– нравственного развития младшего </a:t>
            </a:r>
            <a:r>
              <a:rPr lang="ru-RU" sz="2400" dirty="0" smtClean="0"/>
              <a:t>школьника - формирование </a:t>
            </a:r>
            <a:r>
              <a:rPr lang="ru-RU" sz="2400" dirty="0"/>
              <a:t>личностной </a:t>
            </a:r>
            <a:r>
              <a:rPr lang="ru-RU" sz="2400" dirty="0" smtClean="0"/>
              <a:t>культуры, морального поведения, которое включает в первую очередь: нравственное самосознание, </a:t>
            </a:r>
            <a:r>
              <a:rPr lang="ru-RU" sz="2400" dirty="0"/>
              <a:t>принятие и формирование собственного отношения к общечеловеческим </a:t>
            </a:r>
            <a:endParaRPr lang="ru-RU" sz="2400" dirty="0" smtClean="0"/>
          </a:p>
          <a:p>
            <a:r>
              <a:rPr lang="ru-RU" sz="2400" dirty="0" smtClean="0"/>
              <a:t>ценностям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4608511" cy="7780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книг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71" y="764704"/>
            <a:ext cx="1393549" cy="216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56371"/>
            <a:ext cx="1347500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1373191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61" y="2373995"/>
            <a:ext cx="1516351" cy="19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4543" y="1484782"/>
            <a:ext cx="53285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огрузиться в другую реальность;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Приобрести опыт, недоступный в жизни;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Оценивать поступки героев,  сопереживать им;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Задумываться </a:t>
            </a:r>
            <a:r>
              <a:rPr lang="ru-RU" sz="2000" dirty="0"/>
              <a:t>над собственным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выбором </a:t>
            </a:r>
            <a:r>
              <a:rPr lang="ru-RU" sz="2000" dirty="0"/>
              <a:t>в нравственной дилемме.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6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Внеурочная деятельность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 духовно-нравственному направлению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«Волшебный мир книг»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1259632" y="3501008"/>
            <a:ext cx="4932548" cy="13681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Достижение результатов освоения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основной образовательной программы по Литературному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чтению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2987824" y="4725144"/>
            <a:ext cx="5760640" cy="1440160"/>
          </a:xfrm>
        </p:spPr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ru-RU" sz="2000" b="1" dirty="0"/>
              <a:t>Д</a:t>
            </a:r>
            <a:r>
              <a:rPr lang="ru-RU" sz="2000" b="1" dirty="0" smtClean="0"/>
              <a:t>остижение личностных </a:t>
            </a:r>
            <a:r>
              <a:rPr lang="ru-RU" sz="2000" b="1" dirty="0"/>
              <a:t>и метапредметных результатов. Ребенок должен  научиться действовать, чувствовать, принимать решения и др.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1628800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Раскрыть </a:t>
            </a:r>
            <a:r>
              <a:rPr lang="ru-RU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перед детьми мир нравственно-эстетических ценностей и духовной культуры, накопленных предыдущими поколениями; выработать художественный вкус, формировать культуру чувств, </a:t>
            </a:r>
            <a:r>
              <a:rPr lang="ru-RU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поведения, общения. </a:t>
            </a:r>
            <a:endParaRPr lang="ru-RU" sz="20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Чтение поэмы А.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 «Звенигород»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7776864" cy="7920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Обсуждение. Анализ. Характеристика героев. Главная мысль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99592" y="1628800"/>
            <a:ext cx="3680148" cy="453650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рисунков на понравившийся сюжет.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60032" y="1628800"/>
            <a:ext cx="4041775" cy="64807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Открытка ветерану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18787"/>
            <a:ext cx="2952328" cy="1660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34494"/>
            <a:ext cx="2952328" cy="1660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20888"/>
            <a:ext cx="1886754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45564"/>
            <a:ext cx="2376264" cy="133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6" y="3945557"/>
            <a:ext cx="2513752" cy="141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85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2016224" cy="2009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ru-RU" sz="3600" b="1" dirty="0" smtClean="0"/>
              <a:t>Чтение произведений </a:t>
            </a:r>
            <a:r>
              <a:rPr lang="ru-RU" sz="3600" b="1" dirty="0" err="1" smtClean="0"/>
              <a:t>Е.Пермяка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4752528" cy="49574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тношения между друзьями.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132856"/>
            <a:ext cx="3824164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или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и мои друзья».</a:t>
            </a: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4608512" cy="1224136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окружающему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Поделка «Скворечник».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апреля – день птиц.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9993"/>
          <a:stretch/>
        </p:blipFill>
        <p:spPr>
          <a:xfrm>
            <a:off x="5724128" y="2780928"/>
            <a:ext cx="2880320" cy="3338114"/>
          </a:xfrm>
        </p:spPr>
      </p:pic>
    </p:spTree>
    <p:extLst>
      <p:ext uri="{BB962C8B-B14F-4D97-AF65-F5344CB8AC3E}">
        <p14:creationId xmlns:p14="http://schemas.microsoft.com/office/powerpoint/2010/main" val="23377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412776"/>
            <a:ext cx="52213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Спасибо за </a:t>
            </a:r>
          </a:p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внимание!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91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227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Wingdings</vt:lpstr>
      <vt:lpstr>Calibri</vt:lpstr>
      <vt:lpstr>Comic Sans MS</vt:lpstr>
      <vt:lpstr>1_Тема Office</vt:lpstr>
      <vt:lpstr>Презентация PowerPoint</vt:lpstr>
      <vt:lpstr>Презентация PowerPoint</vt:lpstr>
      <vt:lpstr>Духовно-нравственное развитие</vt:lpstr>
      <vt:lpstr>Духовно-нравственное развитие  в начальной школе</vt:lpstr>
      <vt:lpstr>Мир книг</vt:lpstr>
      <vt:lpstr>Внеурочная деятельность по духовно-нравственному направлению «Волшебный мир книг» </vt:lpstr>
      <vt:lpstr>Чтение поэмы А. Барто «Звенигород»</vt:lpstr>
      <vt:lpstr>Чтение произведений Е.Пермяка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анна</cp:lastModifiedBy>
  <cp:revision>66</cp:revision>
  <dcterms:created xsi:type="dcterms:W3CDTF">2014-07-06T18:18:01Z</dcterms:created>
  <dcterms:modified xsi:type="dcterms:W3CDTF">2019-04-28T11:33:54Z</dcterms:modified>
</cp:coreProperties>
</file>