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5" r:id="rId3"/>
    <p:sldId id="266" r:id="rId4"/>
    <p:sldId id="279" r:id="rId5"/>
    <p:sldId id="280" r:id="rId6"/>
    <p:sldId id="272" r:id="rId7"/>
    <p:sldId id="277" r:id="rId8"/>
    <p:sldId id="256" r:id="rId9"/>
    <p:sldId id="257" r:id="rId10"/>
    <p:sldId id="258" r:id="rId11"/>
    <p:sldId id="259" r:id="rId12"/>
    <p:sldId id="281" r:id="rId13"/>
    <p:sldId id="27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8BD-E09A-4F82-AE09-F32661F6426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3588-DE3B-426B-A6A6-FBA25F1E6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1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3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5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2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5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2345-2478-4C8B-80D3-207667EC30A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CCFA-9E26-4A74-8074-DD17BF8BC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3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Семейная экономика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Авторы:          Свиридова Ксения, 6а класс                                               </a:t>
            </a:r>
          </a:p>
          <a:p>
            <a:r>
              <a:rPr lang="ru-RU" dirty="0"/>
              <a:t>Моисеева Арина, 6а класс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Научный руководитель: Прищепа Любовь Александровна</a:t>
            </a:r>
          </a:p>
          <a:p>
            <a:r>
              <a:rPr lang="ru-RU" dirty="0"/>
              <a:t>МБОУ «СШ № 4», г. Десногорска Смоленской области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272"/>
            <a:ext cx="8784976" cy="65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- В нашей семье забывают отключать ненужные электроприборы от питания, а ведь они в режиме ожидания потребляют электричество.</a:t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/>
              <a:t> Тариф – 2,53 руб./кВт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Экономия составит 34,64 рубля за месяц.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 В нашей семье выключают свет, когда выходят из комнаты.</a:t>
            </a: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5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89794"/>
              </p:ext>
            </p:extLst>
          </p:nvPr>
        </p:nvGraphicFramePr>
        <p:xfrm>
          <a:off x="251520" y="836712"/>
          <a:ext cx="8064897" cy="4824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0651"/>
                <a:gridCol w="2142687"/>
                <a:gridCol w="1649672"/>
                <a:gridCol w="2021887"/>
              </a:tblGrid>
              <a:tr h="1669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Потребление энергии в режиме ожидания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 значение времени нахождения прибора в режиме ожидания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Экономия за месяц,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Микроволновая печь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5 </a:t>
                      </a:r>
                      <a:r>
                        <a:rPr lang="ru-RU" sz="1400">
                          <a:effectLst/>
                        </a:rPr>
                        <a:t>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Принтер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Телевизор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 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Электроплита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21,5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Выключенный компьютер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Вт/час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центр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Монитор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 Вт/час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Домашний телефон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2,01 Вт/час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Зарядка телефона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0,14 Вт/час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5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>- В нашей семье закрывают кран во время чистки зубов. </a:t>
            </a:r>
            <a:r>
              <a:rPr lang="ru-RU" sz="1650" dirty="0" smtClean="0"/>
              <a:t>Я попросила родителей один раз не закрывать кран, чтобы посмотреть, сколько мы экономим.</a:t>
            </a:r>
            <a:br>
              <a:rPr lang="ru-RU" sz="1650" dirty="0" smtClean="0"/>
            </a:br>
            <a:r>
              <a:rPr lang="ru-RU" sz="1650" dirty="0" smtClean="0"/>
              <a:t>Я буду использовать тариф для горячей воды – 88,9, для холодной – 32,95.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/>
            </a:r>
            <a:br>
              <a:rPr lang="ru-RU" sz="1650" dirty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/>
              <a:t/>
            </a:r>
            <a:br>
              <a:rPr lang="en-US" sz="1650" dirty="0"/>
            </a:br>
            <a:r>
              <a:rPr lang="ru-RU" sz="1650" dirty="0" smtClean="0">
                <a:solidFill>
                  <a:srgbClr val="C00000"/>
                </a:solidFill>
              </a:rPr>
              <a:t>Экономия составит 40,8 рублей за месяц. 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1650" dirty="0" smtClean="0"/>
              <a:t> </a:t>
            </a: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>Мы используем утюг с терморегулятором. Гладим сначала вещи,</a:t>
            </a:r>
            <a: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</a:rPr>
              <a:t> требуемые более низких температур.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ru-RU" sz="1650" dirty="0" smtClean="0"/>
              <a:t/>
            </a:r>
            <a:br>
              <a:rPr lang="ru-RU" sz="1650" dirty="0" smtClean="0"/>
            </a:br>
            <a:endParaRPr lang="ru-RU" sz="165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66370"/>
              </p:ext>
            </p:extLst>
          </p:nvPr>
        </p:nvGraphicFramePr>
        <p:xfrm>
          <a:off x="539552" y="1124744"/>
          <a:ext cx="7089775" cy="3597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1565"/>
                <a:gridCol w="1317625"/>
                <a:gridCol w="1170305"/>
                <a:gridCol w="1073785"/>
                <a:gridCol w="1186815"/>
                <a:gridCol w="1249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Объем воды, если держать кран открытым, м</a:t>
                      </a:r>
                      <a:r>
                        <a:rPr lang="ru-RU" sz="1250" baseline="30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Затраты на воду, если держать кран открытым,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Объем воды, если держать кран закрытым,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 м</a:t>
                      </a:r>
                      <a:r>
                        <a:rPr lang="ru-RU" sz="125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Затраты на воду, если держать кран закрытым,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Экономия за месяц,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Итого: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Горячая – 0,005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Холодная – 0,003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0,44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0,003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0,002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0,27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0,07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0,2*2*30 =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Мама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Горячая – 0,004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Холодная – 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0,36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0,002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0,18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0,03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0,25*2*30 = 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Папа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Горячая – 0,003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Холодная – 0,003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0,27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0,001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0,0015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0,09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0,05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0,23*2*30 = 13,8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s://www.vsevse.ru/photo_item/618/photo_large/photo6797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9" y="4895005"/>
            <a:ext cx="2675255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588010"/>
            <a:ext cx="6400800" cy="3081349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Ознакомились со способами экономии семейного бюджета.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Проверили некоторые из способов экономии семейного бюджета.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Убедились в том, что соблюдая элементарные правила экономии можно перераспределить расходы в своём семейном бюджете.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Составлен буклет, содержащий советы по экономному расходованию электроэнергии и воды.</a:t>
            </a:r>
            <a:endParaRPr lang="ru-RU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856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Социальная значимость  проекта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Экономика – </a:t>
            </a:r>
            <a:r>
              <a:rPr lang="ru-RU" dirty="0" err="1" smtClean="0">
                <a:solidFill>
                  <a:schemeClr val="tx2"/>
                </a:solidFill>
              </a:rPr>
              <a:t>неотъемлимая</a:t>
            </a:r>
            <a:r>
              <a:rPr lang="ru-RU" dirty="0" smtClean="0">
                <a:solidFill>
                  <a:schemeClr val="tx2"/>
                </a:solidFill>
              </a:rPr>
              <a:t> часть </a:t>
            </a:r>
            <a:r>
              <a:rPr lang="ru-RU" dirty="0" err="1" smtClean="0">
                <a:solidFill>
                  <a:schemeClr val="tx2"/>
                </a:solidFill>
              </a:rPr>
              <a:t>часть</a:t>
            </a:r>
            <a:r>
              <a:rPr lang="ru-RU" dirty="0" smtClean="0">
                <a:solidFill>
                  <a:schemeClr val="tx2"/>
                </a:solidFill>
              </a:rPr>
              <a:t> жизни человека.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доходом разживаются, а расходом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Цель работы:</a:t>
            </a:r>
            <a:r>
              <a:rPr lang="ru-RU" dirty="0"/>
              <a:t> проверить реальность экономии семейного бюджета.</a:t>
            </a:r>
          </a:p>
          <a:p>
            <a:r>
              <a:rPr lang="ru-RU" u="sng" dirty="0"/>
              <a:t>Гипотеза</a:t>
            </a:r>
            <a:r>
              <a:rPr lang="ru-RU" dirty="0"/>
              <a:t>: </a:t>
            </a:r>
            <a:r>
              <a:rPr lang="ru-RU" dirty="0" smtClean="0"/>
              <a:t>рациональное ведение домашнего хозяйства способствует экономному расходованию семейного бюджета.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u="sng" dirty="0"/>
              <a:t>Задачи работы: </a:t>
            </a:r>
            <a:endParaRPr lang="ru-RU" dirty="0"/>
          </a:p>
          <a:p>
            <a:pPr lvl="0"/>
            <a:r>
              <a:rPr lang="ru-RU" u="sng" dirty="0"/>
              <a:t> </a:t>
            </a:r>
            <a:r>
              <a:rPr lang="ru-RU" dirty="0"/>
              <a:t>Определить понятия: экономика, бюджет, изучить источники доходов и расходов семьи ;</a:t>
            </a:r>
          </a:p>
          <a:p>
            <a:pPr lvl="0"/>
            <a:r>
              <a:rPr lang="ru-RU" dirty="0"/>
              <a:t>Просчитать возможную экономию коммунальных платежей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Объект исследования</a:t>
            </a:r>
            <a:r>
              <a:rPr lang="ru-RU" dirty="0"/>
              <a:t>: семейная экономика.</a:t>
            </a:r>
          </a:p>
          <a:p>
            <a:r>
              <a:rPr lang="ru-RU" u="sng" dirty="0"/>
              <a:t>Предмет исследования</a:t>
            </a:r>
            <a:r>
              <a:rPr lang="ru-RU" dirty="0"/>
              <a:t>: сведения об экономике семьи, коммунальные платежи.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Экономика-</a:t>
            </a: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Сфера жизни общества, система общественных связей  возникающих между людьми в процессе производства, обмена и потребления всего необходимого для жизни человека и общества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Бюджет –</a:t>
            </a:r>
          </a:p>
          <a:p>
            <a:pPr marL="0" indent="0">
              <a:buNone/>
            </a:pPr>
            <a:r>
              <a:rPr lang="ru-RU" dirty="0" smtClean="0"/>
              <a:t>Роспись доходов и расходов</a:t>
            </a:r>
          </a:p>
          <a:p>
            <a:pPr marL="0" indent="0">
              <a:buNone/>
            </a:pPr>
            <a:r>
              <a:rPr lang="ru-RU" dirty="0" smtClean="0"/>
              <a:t>Семейный бюджет – финансовый план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Заработная плата;</a:t>
            </a:r>
          </a:p>
          <a:p>
            <a:r>
              <a:rPr lang="ru-RU" dirty="0" smtClean="0"/>
              <a:t>Пенсия;</a:t>
            </a:r>
          </a:p>
          <a:p>
            <a:r>
              <a:rPr lang="ru-RU" dirty="0" smtClean="0"/>
              <a:t>Стипендия;</a:t>
            </a:r>
          </a:p>
          <a:p>
            <a:r>
              <a:rPr lang="ru-RU" dirty="0" smtClean="0"/>
              <a:t>Пособия;</a:t>
            </a:r>
          </a:p>
          <a:p>
            <a:r>
              <a:rPr lang="ru-RU" dirty="0" smtClean="0"/>
              <a:t>Предпринимательская деятельность;</a:t>
            </a:r>
          </a:p>
          <a:p>
            <a:r>
              <a:rPr lang="ru-RU" dirty="0" smtClean="0"/>
              <a:t>Операции с денежными средствами на финансовом рынке и т.д.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Личные потребительские;</a:t>
            </a:r>
          </a:p>
          <a:p>
            <a:r>
              <a:rPr lang="ru-RU" dirty="0" smtClean="0"/>
              <a:t>Налоги и другие обязательные платежи;</a:t>
            </a:r>
          </a:p>
          <a:p>
            <a:r>
              <a:rPr lang="ru-RU" dirty="0" smtClean="0"/>
              <a:t>Денежные накопления и сбережения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5536" y="980728"/>
          <a:ext cx="8352928" cy="40440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7943"/>
                <a:gridCol w="1956920"/>
                <a:gridCol w="1690651"/>
                <a:gridCol w="393301"/>
                <a:gridCol w="2897873"/>
                <a:gridCol w="1116240"/>
              </a:tblGrid>
              <a:tr h="1811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Доход семьи в 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 семьи в 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Заработная плата папы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Питание (вкл. питание в школе)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Заработная плата мамы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Квартплата и коммунальные платежи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43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</a:t>
                      </a:r>
                      <a:r>
                        <a:rPr lang="ru-RU" sz="1100" dirty="0" smtClean="0">
                          <a:effectLst/>
                        </a:rPr>
                        <a:t>алоги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</a:t>
                      </a:r>
                      <a:r>
                        <a:rPr lang="ru-RU" sz="1100" dirty="0" smtClean="0">
                          <a:effectLst/>
                        </a:rPr>
                        <a:t>дежда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Досуг (вкл. праздничные подарки)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4000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Транспортные расходы( проезд, обществ. трансп., такси, эксплуатация авто)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7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Непредвиденные расходы (различные ремонты, лекарственные средства, штрафы)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836296" cy="504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Семейный бюджет доходов и расходов</a:t>
            </a: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8640960" cy="1104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 семейный бюджет построен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правильно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как наши доходы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только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полностью покрывают наши расходы, но и остается излишек равный 48500. Так как у нашей семьи остаются излишки, мы можем позволить себе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год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всей семьей летает на отдых. Путевка в среднем на семью стоит 150000 рублей. Получается, что на отдых мы сможем накопить за 150000/48500 =  месяца. А если семейные бюджет построен не правильно, возможно нужно найти дополнительный заработок или открыть малый семейный бизнес.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FFC000"/>
                </a:solidFill>
              </a:rPr>
              <a:t>Расходы коммунальных услуг</a:t>
            </a:r>
            <a:endParaRPr lang="ru-RU" sz="2500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620687"/>
          <a:ext cx="8280920" cy="54726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5290"/>
                <a:gridCol w="1388951"/>
                <a:gridCol w="1388951"/>
                <a:gridCol w="1278106"/>
                <a:gridCol w="1278106"/>
                <a:gridCol w="1261516"/>
              </a:tblGrid>
              <a:tr h="348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Виды услуг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коммунальных услуг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Сентябрь 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Октябрь 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Ноябрь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Декабрь 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Январь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2018г.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Холодная 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431,65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(13,1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411,88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(12,5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401,99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(12,2 м</a:t>
                      </a:r>
                      <a:r>
                        <a:rPr lang="ru-RU" sz="1300" baseline="30000" dirty="0">
                          <a:effectLst/>
                        </a:rPr>
                        <a:t>3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342,68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(10,4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471,19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(14,3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Горячая 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911,23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(10,3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933,45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(10,5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885,71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(10,0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808,99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(9,1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969,01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(10,9 м</a:t>
                      </a:r>
                      <a:r>
                        <a:rPr lang="ru-RU" sz="1300" baseline="30000">
                          <a:effectLst/>
                        </a:rPr>
                        <a:t>3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Отопление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458,98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458,98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458,98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458,98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458,98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Электроэнергия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1006,94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(398 кВт/ч)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1057,54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(418 кВт/ч)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1044,89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(413 кВт/ч)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976,58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(386 кВт/ч)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981,64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(388 кВт/ч)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Домашний телефон+ Интернет+ Телевидение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711,5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749,4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784,7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Кварт. плата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3964,72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3866,52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3772,87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3522,18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4056,06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741368"/>
          </a:xfrm>
        </p:spPr>
        <p:txBody>
          <a:bodyPr>
            <a:noAutofit/>
          </a:bodyPr>
          <a:lstStyle/>
          <a:p>
            <a:pPr algn="l"/>
            <a:r>
              <a:rPr lang="en-US" sz="165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1650" dirty="0">
                <a:solidFill>
                  <a:schemeClr val="accent6">
                    <a:lumMod val="75000"/>
                  </a:schemeClr>
                </a:solidFill>
              </a:rPr>
              <a:t>Наша семья должна заняться установкой специального счетчика, разделяющего дневной и ночной расход электроэнергии</a:t>
            </a:r>
            <a:r>
              <a:rPr lang="ru-RU" sz="1650" dirty="0"/>
              <a:t>. Тарифы на ночной расход электроэнергии в несколько раз ниже. В этом случае стирку и зарядку гаджетов можно будет откладывать на время после 23:00 и платить меньше.</a:t>
            </a:r>
            <a:br>
              <a:rPr lang="ru-RU" sz="1650" dirty="0"/>
            </a:br>
            <a:r>
              <a:rPr lang="ru-RU" sz="1650" dirty="0">
                <a:solidFill>
                  <a:schemeClr val="accent6">
                    <a:lumMod val="75000"/>
                  </a:schemeClr>
                </a:solidFill>
              </a:rPr>
              <a:t>- Можно поменять лампы накаливания на светодиодные. 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ru-RU" sz="1650" dirty="0" smtClean="0"/>
              <a:t>Тариф – 2,53 руб./кВт</a:t>
            </a:r>
            <a:br>
              <a:rPr lang="ru-RU" sz="1650" dirty="0" smtClean="0"/>
            </a:br>
            <a:r>
              <a:rPr lang="ru-RU" sz="1650" dirty="0"/>
              <a:t>60 – ваттная лампочка стоит примерно 15 </a:t>
            </a:r>
            <a:r>
              <a:rPr lang="ru-RU" sz="1650" dirty="0" smtClean="0"/>
              <a:t>рублей. </a:t>
            </a:r>
            <a:r>
              <a:rPr lang="ru-RU" sz="1650" dirty="0"/>
              <a:t>Такая же примерно по яркости </a:t>
            </a:r>
            <a:r>
              <a:rPr lang="ru-RU" sz="1650" dirty="0" smtClean="0"/>
              <a:t>светодиодная </a:t>
            </a:r>
            <a:r>
              <a:rPr lang="ru-RU" sz="1650" dirty="0"/>
              <a:t>лампа стоит 82 рубля</a:t>
            </a:r>
            <a:r>
              <a:rPr lang="ru-RU" sz="1650" dirty="0" smtClean="0"/>
              <a:t>. </a:t>
            </a:r>
            <a:r>
              <a:rPr lang="ru-RU" sz="1650" dirty="0"/>
              <a:t>за стоимость одной светодиодной лампы мы можем купить примерно  5  лампочек и обеспечим себя примерно на 5000 часов вперед. Светодиодная лампа работает 30000 часов, что в 6 раз больше, чем лампа накаливания. Поэтому по цене выигрывает светодиодная лампа</a:t>
            </a:r>
            <a:r>
              <a:rPr lang="ru-RU" sz="1650" dirty="0" smtClean="0"/>
              <a:t>. </a:t>
            </a:r>
            <a:br>
              <a:rPr lang="ru-RU" sz="1650" dirty="0" smtClean="0"/>
            </a:br>
            <a:r>
              <a:rPr lang="ru-RU" sz="1650" dirty="0" smtClean="0"/>
              <a:t>60*5 </a:t>
            </a:r>
            <a:r>
              <a:rPr lang="ru-RU" sz="1650" dirty="0"/>
              <a:t>= 300 Вт = 0,3 </a:t>
            </a:r>
            <a:r>
              <a:rPr lang="ru-RU" sz="1650" dirty="0" smtClean="0"/>
              <a:t>кВт электроэнергии </a:t>
            </a:r>
            <a:r>
              <a:rPr lang="ru-RU" sz="1650" dirty="0"/>
              <a:t>потребляет лампа 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/>
              <a:t>накаливания </a:t>
            </a:r>
            <a:r>
              <a:rPr lang="ru-RU" sz="1650" dirty="0"/>
              <a:t>за день</a:t>
            </a:r>
            <a:r>
              <a:rPr lang="ru-RU" sz="1650" dirty="0" smtClean="0"/>
              <a:t>.</a:t>
            </a:r>
            <a:r>
              <a:rPr lang="ru-RU" sz="1650" dirty="0"/>
              <a:t/>
            </a:r>
            <a:br>
              <a:rPr lang="ru-RU" sz="1650" dirty="0"/>
            </a:br>
            <a:r>
              <a:rPr lang="ru-RU" sz="1650" dirty="0"/>
              <a:t>0,3*2,53 = 0,76 </a:t>
            </a:r>
            <a:r>
              <a:rPr lang="ru-RU" sz="1650" dirty="0" smtClean="0"/>
              <a:t>рубля</a:t>
            </a:r>
            <a:r>
              <a:rPr lang="ru-RU" sz="1650" dirty="0"/>
              <a:t/>
            </a:r>
            <a:br>
              <a:rPr lang="ru-RU" sz="1650" dirty="0"/>
            </a:br>
            <a:r>
              <a:rPr lang="ru-RU" sz="1650" dirty="0"/>
              <a:t>7*5 = 35 Вт = 0,035 кВт электроэнергии потребляет 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/>
              <a:t>светодиодная </a:t>
            </a:r>
            <a:r>
              <a:rPr lang="ru-RU" sz="1650" dirty="0"/>
              <a:t>лампа за день</a:t>
            </a:r>
            <a:r>
              <a:rPr lang="ru-RU" sz="1650" dirty="0" smtClean="0"/>
              <a:t>.</a:t>
            </a:r>
            <a:br>
              <a:rPr lang="ru-RU" sz="1650" dirty="0" smtClean="0"/>
            </a:br>
            <a:r>
              <a:rPr lang="ru-RU" sz="1650" dirty="0" smtClean="0"/>
              <a:t>0,035*2,53 </a:t>
            </a:r>
            <a:r>
              <a:rPr lang="ru-RU" sz="1650" dirty="0"/>
              <a:t>= 0,09 </a:t>
            </a:r>
            <a:r>
              <a:rPr lang="ru-RU" sz="1650" dirty="0" smtClean="0"/>
              <a:t>рубля</a:t>
            </a:r>
            <a:r>
              <a:rPr lang="ru-RU" sz="1650" dirty="0"/>
              <a:t/>
            </a:r>
            <a:br>
              <a:rPr lang="ru-RU" sz="1650" dirty="0"/>
            </a:br>
            <a:r>
              <a:rPr lang="ru-RU" sz="1650" dirty="0"/>
              <a:t>Для большей наглядности подсчитаем стоимость 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/>
              <a:t>электроэнергии</a:t>
            </a:r>
            <a:r>
              <a:rPr lang="ru-RU" sz="1650" dirty="0"/>
              <a:t>, потребляемой этими лампочками, за месяц:</a:t>
            </a:r>
            <a:br>
              <a:rPr lang="ru-RU" sz="1650" dirty="0"/>
            </a:br>
            <a:r>
              <a:rPr lang="ru-RU" sz="1650" dirty="0"/>
              <a:t>0,76*30 = 22,8 рубля 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/>
              <a:t>0,09*30 </a:t>
            </a:r>
            <a:r>
              <a:rPr lang="ru-RU" sz="1650" dirty="0"/>
              <a:t>= 2,7 рубля – стоимость электроэнергии, 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 smtClean="0"/>
              <a:t>потребляемой </a:t>
            </a:r>
            <a:r>
              <a:rPr lang="ru-RU" sz="1650" dirty="0"/>
              <a:t>светодиодной лампой за месяц.</a:t>
            </a:r>
            <a:br>
              <a:rPr lang="ru-RU" sz="1650" dirty="0"/>
            </a:br>
            <a:r>
              <a:rPr lang="ru-RU" sz="1650" dirty="0"/>
              <a:t>22,8 – 2,7 = 20.1 рубля.</a:t>
            </a:r>
            <a:br>
              <a:rPr lang="ru-RU" sz="1650" dirty="0"/>
            </a:br>
            <a:r>
              <a:rPr lang="ru-RU" sz="1650" dirty="0">
                <a:solidFill>
                  <a:srgbClr val="C00000"/>
                </a:solidFill>
              </a:rPr>
              <a:t>Экономия составит 20,1 рубля.</a:t>
            </a:r>
            <a:r>
              <a:rPr lang="ru-RU" sz="1650" dirty="0"/>
              <a:t/>
            </a:r>
            <a:br>
              <a:rPr lang="ru-RU" sz="1650" dirty="0"/>
            </a:br>
            <a:r>
              <a:rPr lang="ru-RU" sz="1650" dirty="0"/>
              <a:t>82/20,1 = 4 месяца.</a:t>
            </a:r>
            <a:br>
              <a:rPr lang="ru-RU" sz="1650" dirty="0"/>
            </a:br>
            <a:r>
              <a:rPr lang="ru-RU" sz="1650" dirty="0"/>
              <a:t>Получается, что  уже через 4 месяца светодиодная лампа полностью окупит себя за счет сэкономленной энергии, а дальше будет экономить наши деньги.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Рисунок 6" descr="https://rulend.ru/images/products/58/85/65/5885659_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9" t="16186" b="12341"/>
          <a:stretch/>
        </p:blipFill>
        <p:spPr bwMode="auto">
          <a:xfrm>
            <a:off x="5868144" y="2564904"/>
            <a:ext cx="2111300" cy="3636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6813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Получается, что  уже через 4 месяца светодиодная лампа полностью окупит себя за счет сэкономленной энергии, а дальше будет экономить наши деньги.</a:t>
            </a:r>
            <a:br>
              <a:rPr lang="ru-RU" sz="1800" dirty="0" smtClean="0"/>
            </a:br>
            <a:r>
              <a:rPr lang="ru-RU" sz="1800" dirty="0" smtClean="0"/>
              <a:t>Сколько </a:t>
            </a:r>
            <a:r>
              <a:rPr lang="ru-RU" sz="1800" dirty="0"/>
              <a:t>денег сэкономит наша семья за один </a:t>
            </a:r>
            <a:r>
              <a:rPr lang="ru-RU" sz="1800" dirty="0" smtClean="0"/>
              <a:t>год?</a:t>
            </a:r>
            <a:br>
              <a:rPr lang="ru-RU" sz="1800" dirty="0" smtClean="0"/>
            </a:br>
            <a:r>
              <a:rPr lang="ru-RU" sz="1800" dirty="0" smtClean="0"/>
              <a:t>Для </a:t>
            </a:r>
            <a:r>
              <a:rPr lang="ru-RU" sz="1800" dirty="0"/>
              <a:t>освещения нашей квартиры необходимо 15 ламп, стоимость которых составляет 15*82 = 1230 рублей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>20,1*15 = 301,5 рублей – общая экономия за месяц при замене всех ламп на светодиодные.</a:t>
            </a:r>
            <a:br>
              <a:rPr lang="ru-RU" sz="1800" dirty="0"/>
            </a:br>
            <a:r>
              <a:rPr lang="ru-RU" sz="1800" dirty="0"/>
              <a:t>301,5*12 = 3618 рублей – общая экономия за год при замене всех ламп на светодиодные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 В нашей семье следят, чтобы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диаметр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кастрюли соответствовал диаметру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конфорки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электроплиты, ведь в ином случае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электричество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тратится впустую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 В нашей квартире холодильник стоит 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прохладном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месте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подальше от батарей 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прямых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солнечных лучей, чтобы он не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расходовал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лишнюю электроэнергию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 Моя мама старается загружать стиральную 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посудомоечную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машины полностью, что помогает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экономить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воду и электроэнергию и выбирает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экономичный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режим.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5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5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50" dirty="0"/>
              <a:t/>
            </a:r>
            <a:br>
              <a:rPr lang="ru-RU" sz="1650" dirty="0"/>
            </a:br>
            <a:r>
              <a:rPr lang="ru-RU" sz="1650" dirty="0"/>
              <a:t/>
            </a:r>
            <a:br>
              <a:rPr lang="ru-RU" sz="1650" dirty="0"/>
            </a:br>
            <a:endParaRPr lang="ru-RU" sz="1650" dirty="0"/>
          </a:p>
        </p:txBody>
      </p:sp>
      <p:pic>
        <p:nvPicPr>
          <p:cNvPr id="3" name="Рисунок 2" descr="http://www.onlinetrade.ru/img/news/miele_xx_7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2407" b="4918"/>
          <a:stretch/>
        </p:blipFill>
        <p:spPr bwMode="auto">
          <a:xfrm>
            <a:off x="4427984" y="1988840"/>
            <a:ext cx="3312368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www.102mastera-ekb.ru/wp-content/uploads/2016/12/baraban-ne-krutitsya-v-stiralno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4487"/>
          <a:stretch/>
        </p:blipFill>
        <p:spPr bwMode="auto">
          <a:xfrm>
            <a:off x="5436096" y="4437112"/>
            <a:ext cx="3168352" cy="2269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7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764</Words>
  <Application>Microsoft Office PowerPoint</Application>
  <PresentationFormat>Экран (4:3)</PresentationFormat>
  <Paragraphs>256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Семейная экономика </vt:lpstr>
      <vt:lpstr>Не доходом разживаются, а расходом</vt:lpstr>
      <vt:lpstr>Презентация PowerPoint</vt:lpstr>
      <vt:lpstr>понятия</vt:lpstr>
      <vt:lpstr>Презентация PowerPoint</vt:lpstr>
      <vt:lpstr>Семейный бюджет доходов и расходов</vt:lpstr>
      <vt:lpstr>Расходы коммунальных услуг</vt:lpstr>
      <vt:lpstr>- Наша семья должна заняться установкой специального счетчика, разделяющего дневной и ночной расход электроэнергии. Тарифы на ночной расход электроэнергии в несколько раз ниже. В этом случае стирку и зарядку гаджетов можно будет откладывать на время после 23:00 и платить меньше. - Можно поменять лампы накаливания на светодиодные.  Тариф – 2,53 руб./кВт 60 – ваттная лампочка стоит примерно 15 рублей. Такая же примерно по яркости светодиодная лампа стоит 82 рубля. за стоимость одной светодиодной лампы мы можем купить примерно  5  лампочек и обеспечим себя примерно на 5000 часов вперед. Светодиодная лампа работает 30000 часов, что в 6 раз больше, чем лампа накаливания. Поэтому по цене выигрывает светодиодная лампа.  60*5 = 300 Вт = 0,3 кВт электроэнергии потребляет лампа  накаливания за день. 0,3*2,53 = 0,76 рубля 7*5 = 35 Вт = 0,035 кВт электроэнергии потребляет  светодиодная лампа за день. 0,035*2,53 = 0,09 рубля Для большей наглядности подсчитаем стоимость  электроэнергии, потребляемой этими лампочками, за месяц: 0,76*30 = 22,8 рубля  0,09*30 = 2,7 рубля – стоимость электроэнергии,  потребляемой светодиодной лампой за месяц. 22,8 – 2,7 = 20.1 рубля. Экономия составит 20,1 рубля. 82/20,1 = 4 месяца. Получается, что  уже через 4 месяца светодиодная лампа полностью окупит себя за счет сэкономленной энергии, а дальше будет экономить наши деньги. </vt:lpstr>
      <vt:lpstr>Получается, что  уже через 4 месяца светодиодная лампа полностью окупит себя за счет сэкономленной энергии, а дальше будет экономить наши деньги. Сколько денег сэкономит наша семья за один год? Для освещения нашей квартиры необходимо 15 ламп, стоимость которых составляет 15*82 = 1230 рублей. 20,1*15 = 301,5 рублей – общая экономия за месяц при замене всех ламп на светодиодные. 301,5*12 = 3618 рублей – общая экономия за год при замене всех ламп на светодиодные. - В нашей семье следят, чтобы диаметр  кастрюли соответствовал диаметру конфорки  электроплиты, ведь в ином случае  электричество тратится впустую.  - В нашей квартире холодильник стоит в  прохладном месте, подальше от батарей и  прямых солнечных лучей, чтобы он не  расходовал лишнюю электроэнергию.  - Моя мама старается загружать стиральную и  посудомоечную машины полностью, что помогает  экономить воду и электроэнергию и выбирает  экономичный режим.     </vt:lpstr>
      <vt:lpstr>- В нашей семье забывают отключать ненужные электроприборы от питания, а ведь они в режиме ожидания потребляют электричество.  Тариф – 2,53 руб./кВт                       Экономия составит 34,64 рубля за месяц.  - В нашей семье выключают свет, когда выходят из комнаты.  </vt:lpstr>
      <vt:lpstr>   - В нашей семье закрывают кран во время чистки зубов. Я попросила родителей один раз не закрывать кран, чтобы посмотреть, сколько мы экономим. Я буду использовать тариф для горячей воды – 88,9, для холодной – 32,95.                    Экономия составит 40,8 рублей за месяц.   - Мы используем утюг с терморегулятором. Гладим сначала вещи,  требуемые более низких температур.     </vt:lpstr>
      <vt:lpstr>Выводы:</vt:lpstr>
      <vt:lpstr>Социальная значимость  проекта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Наша семья должна заняться установкой специального счетчика, разделяющего дневной и ночной расход электроэнергии. Тарифы на ночной расход электроэнергии в несколько раз ниже. В этом случае стирку и зарядку гаджетов можно будет откладывать на время после 23:00 и платить меньше. - Можно поменять лампы накаливания на светодиодные.  Тариф – 2,53 руб./кВт 60 – ваттная лампочка стоит примерно 15 рублей. Такая же примерно по яркости светодиодная лампа стоит 82 рубля.</dc:title>
  <dc:creator>Victor</dc:creator>
  <cp:lastModifiedBy>Пользователь Windows</cp:lastModifiedBy>
  <cp:revision>34</cp:revision>
  <cp:lastPrinted>2018-03-17T17:41:54Z</cp:lastPrinted>
  <dcterms:created xsi:type="dcterms:W3CDTF">2018-03-12T16:39:09Z</dcterms:created>
  <dcterms:modified xsi:type="dcterms:W3CDTF">2018-05-02T22:29:57Z</dcterms:modified>
</cp:coreProperties>
</file>