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77" r:id="rId2"/>
    <p:sldId id="274" r:id="rId3"/>
    <p:sldId id="275" r:id="rId4"/>
    <p:sldId id="272" r:id="rId5"/>
    <p:sldId id="278" r:id="rId6"/>
    <p:sldId id="288" r:id="rId7"/>
    <p:sldId id="287" r:id="rId8"/>
    <p:sldId id="289" r:id="rId9"/>
    <p:sldId id="259" r:id="rId10"/>
    <p:sldId id="279" r:id="rId11"/>
    <p:sldId id="280" r:id="rId12"/>
    <p:sldId id="282" r:id="rId13"/>
    <p:sldId id="281" r:id="rId14"/>
    <p:sldId id="267" r:id="rId15"/>
    <p:sldId id="260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126" d="100"/>
          <a:sy n="126" d="100"/>
        </p:scale>
        <p:origin x="121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0D911-AFEA-449B-A291-DD42848776C8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3BDA6-CE50-4927-A7FC-8D164A718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29B3-4939-4830-A8A8-ACF44910BF07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CCB6-0628-4C17-9B1A-1BC36CD4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69151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Муниципальное</a:t>
            </a:r>
            <a:r>
              <a:rPr lang="ru-RU" sz="2400" b="1" i="1" u="sng" dirty="0" smtClean="0"/>
              <a:t> </a:t>
            </a:r>
            <a:r>
              <a:rPr lang="ru-RU" sz="2400" b="1" i="1" u="sng" dirty="0" smtClean="0">
                <a:solidFill>
                  <a:schemeClr val="bg1"/>
                </a:solidFill>
              </a:rPr>
              <a:t>бюджетное образовательное учреждение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785794"/>
            <a:ext cx="23476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</a:rPr>
              <a:t>“</a:t>
            </a:r>
            <a:r>
              <a:rPr lang="ru-RU" b="1" i="1" u="sng" dirty="0" smtClean="0">
                <a:solidFill>
                  <a:schemeClr val="bg1"/>
                </a:solidFill>
              </a:rPr>
              <a:t> Средняя школа</a:t>
            </a:r>
            <a:r>
              <a:rPr lang="en-US" b="1" i="1" u="sng" dirty="0" smtClean="0">
                <a:solidFill>
                  <a:schemeClr val="bg1"/>
                </a:solidFill>
              </a:rPr>
              <a:t> </a:t>
            </a:r>
            <a:r>
              <a:rPr lang="ru-RU" b="1" i="1" u="sng" dirty="0" smtClean="0">
                <a:solidFill>
                  <a:schemeClr val="bg1"/>
                </a:solidFill>
              </a:rPr>
              <a:t>№ 3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438" y="1214422"/>
            <a:ext cx="536762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</a:rPr>
              <a:t>муниципального образования </a:t>
            </a:r>
            <a:r>
              <a:rPr lang="en-US" b="1" i="1" u="sng" dirty="0" smtClean="0">
                <a:solidFill>
                  <a:schemeClr val="bg1"/>
                </a:solidFill>
              </a:rPr>
              <a:t>“</a:t>
            </a:r>
            <a:r>
              <a:rPr lang="ru-RU" b="1" i="1" u="sng" dirty="0" smtClean="0">
                <a:solidFill>
                  <a:schemeClr val="bg1"/>
                </a:solidFill>
              </a:rPr>
              <a:t> город Десногорск</a:t>
            </a:r>
            <a:r>
              <a:rPr lang="en-US" b="1" i="1" u="sng" dirty="0" smtClean="0">
                <a:solidFill>
                  <a:schemeClr val="bg1"/>
                </a:solidFill>
              </a:rPr>
              <a:t>”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714488"/>
            <a:ext cx="23406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Смоленской области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2285992"/>
            <a:ext cx="2590774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5400" b="1" i="1" u="sng" dirty="0" smtClean="0">
                <a:solidFill>
                  <a:schemeClr val="bg1"/>
                </a:solidFill>
              </a:rPr>
              <a:t>Проект</a:t>
            </a:r>
            <a:endParaRPr lang="ru-RU" sz="5400" b="1" i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9247" y="3571876"/>
            <a:ext cx="21447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i="1" u="sng" dirty="0" smtClean="0">
                <a:solidFill>
                  <a:schemeClr val="bg1"/>
                </a:solidFill>
              </a:rPr>
              <a:t>Ученицы 9 класса 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000504"/>
            <a:ext cx="357186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ru-RU" b="1" i="1" u="sng" dirty="0" smtClean="0">
                <a:solidFill>
                  <a:schemeClr val="bg1"/>
                </a:solidFill>
              </a:rPr>
              <a:t>Семененко Ангелины Сергеевны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5174" y="4429132"/>
            <a:ext cx="50788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i="1" u="sng" dirty="0" smtClean="0">
                <a:solidFill>
                  <a:schemeClr val="bg1"/>
                </a:solidFill>
              </a:rPr>
              <a:t>Руководитель проекта</a:t>
            </a:r>
            <a:r>
              <a:rPr lang="en-US" b="1" i="1" u="sng" dirty="0" smtClean="0">
                <a:solidFill>
                  <a:schemeClr val="bg1"/>
                </a:solidFill>
              </a:rPr>
              <a:t>:</a:t>
            </a:r>
            <a:r>
              <a:rPr lang="ru-RU" b="1" i="1" u="sng" dirty="0" smtClean="0">
                <a:solidFill>
                  <a:schemeClr val="bg1"/>
                </a:solidFill>
              </a:rPr>
              <a:t> учитель математики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5105" y="4857760"/>
            <a:ext cx="29888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Износова Ольга Евгеньевна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86454"/>
            <a:ext cx="15438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Г. Десногорск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6286520"/>
            <a:ext cx="8114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2018г.</a:t>
            </a:r>
            <a:endParaRPr lang="ru-RU" b="1" i="1" u="sng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  <p:bldP spid="13" grpId="0" build="p" animBg="1"/>
      <p:bldP spid="14" grpId="0" build="p" animBg="1"/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7290" y="0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симметрии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-214338"/>
          <a:ext cx="9143999" cy="745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/>
                <a:gridCol w="4786346"/>
                <a:gridCol w="2571735"/>
              </a:tblGrid>
              <a:tr h="79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Вид симметрии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67945" marT="67945" marB="679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67945" marT="67945" marB="67945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dirty="0"/>
                    </a:p>
                  </a:txBody>
                  <a:tcPr/>
                </a:tc>
              </a:tr>
              <a:tr h="130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Лучевая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Расположение частей тела, позволяющее разделить его на 2 равные, зеркально отражающие друг друга половины в нескольких плоскостях.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Билатеральная (осевая)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Расположение частей тела, позволяющее разделить его на две равные, зеркально отражающие друг друга половины лишь одной плоскостью. Эта плоскость носит название оси симметрии.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0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Центральная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Симметрия относительно точки. Предполагает, что по обе стороны от точки, на одинаковых расстояниях находится какой либо предмет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0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Зеркальная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Зеркальная симметрия в архитектуре и природе. Отражение прибрежных зданий. Оптическое отражение в реке прибрежных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деревьев.Отражение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свечи в зеркале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45" marR="9525" marT="9525" marB="952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Лучевая симметр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7148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илатеральная (осевая) симметр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857364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Центральная симметр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643314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еркальная симметри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786454"/>
            <a:ext cx="171451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018-05-01 13_50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018-05-01 13_48_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77" y="0"/>
            <a:ext cx="9168977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018-05-01 13_54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50" y="-285776"/>
            <a:ext cx="9189850" cy="7143776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86050" y="357166"/>
            <a:ext cx="357190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71736" y="50004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Модульный урок </a:t>
            </a:r>
            <a:endParaRPr lang="ru-RU" sz="32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 теперь мой дорогой друг!</a:t>
            </a:r>
          </a:p>
          <a:p>
            <a:pPr algn="ctr"/>
            <a:r>
              <a:rPr lang="ru-RU" sz="2800" b="1" i="1" dirty="0" smtClean="0"/>
              <a:t>Ты узнал, что такое симметрия и   изучил ее разновидности, и </a:t>
            </a:r>
          </a:p>
          <a:p>
            <a:pPr algn="ctr"/>
            <a:r>
              <a:rPr lang="ru-RU" sz="2800" b="1" i="1" dirty="0" smtClean="0"/>
              <a:t>какие объекты, обладающие симметрией, мы встречаем в нашем городе.</a:t>
            </a:r>
          </a:p>
          <a:p>
            <a:pPr algn="ctr"/>
            <a:r>
              <a:rPr lang="ru-RU" sz="2800" b="1" i="1" dirty="0" smtClean="0"/>
              <a:t>А теперь постарайся закрепить изученный материал</a:t>
            </a:r>
            <a:r>
              <a:rPr lang="en-US" sz="2800" b="1" i="1" dirty="0" smtClean="0"/>
              <a:t>: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найди в городе или придумай свои примеры 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i="1" u="sng" dirty="0" smtClean="0">
                <a:solidFill>
                  <a:schemeClr val="bg1"/>
                </a:solidFill>
              </a:rPr>
              <a:t>Осевой симметрии</a:t>
            </a:r>
            <a:r>
              <a:rPr lang="en-US" sz="2800" b="1" i="1" u="sng" dirty="0" smtClean="0">
                <a:solidFill>
                  <a:schemeClr val="bg1"/>
                </a:solidFill>
              </a:rPr>
              <a:t>;</a:t>
            </a:r>
            <a:endParaRPr lang="ru-RU" sz="2800" b="1" i="1" u="sng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i="1" u="sng" dirty="0" smtClean="0">
                <a:solidFill>
                  <a:schemeClr val="bg1"/>
                </a:solidFill>
              </a:rPr>
              <a:t>Центральной симметрии</a:t>
            </a:r>
            <a:r>
              <a:rPr lang="en-US" sz="2800" b="1" i="1" u="sng" dirty="0" smtClean="0">
                <a:solidFill>
                  <a:schemeClr val="bg1"/>
                </a:solidFill>
              </a:rPr>
              <a:t>;</a:t>
            </a:r>
            <a:endParaRPr lang="ru-RU" sz="2800" b="1" i="1" u="sng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800" b="1" i="1" u="sng" dirty="0" smtClean="0">
                <a:solidFill>
                  <a:schemeClr val="bg1"/>
                </a:solidFill>
              </a:rPr>
              <a:t>Зеркальной симметрии.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783102">
            <a:off x="-206907" y="2547134"/>
            <a:ext cx="964413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8800" b="1" i="1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Время творить</a:t>
            </a:r>
            <a:endParaRPr lang="ru-RU" sz="8800" b="1" i="1" u="sng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4572000" y="2500306"/>
            <a:ext cx="155448" cy="9144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0100" y="2571744"/>
            <a:ext cx="757242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000372"/>
            <a:ext cx="8429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u="sng" cap="none" spc="0" dirty="0" smtClean="0">
                <a:ln w="50800"/>
                <a:solidFill>
                  <a:schemeClr val="bg1"/>
                </a:solidFill>
                <a:effectLst/>
                <a:latin typeface="Calibri" pitchFamily="34" charset="0"/>
              </a:rPr>
              <a:t>Спасибо за внимание</a:t>
            </a:r>
            <a:endParaRPr lang="ru-RU" sz="5400" b="1" i="1" u="sng" cap="none" spc="0" dirty="0">
              <a:ln w="50800"/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14290"/>
            <a:ext cx="6643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</a:t>
            </a:r>
            <a:r>
              <a:rPr lang="ru-RU" dirty="0" smtClean="0"/>
              <a:t>Стоять перед доской и рисуя на ней мелом разные фигуры, я вдруг был </a:t>
            </a:r>
          </a:p>
          <a:p>
            <a:r>
              <a:rPr lang="ru-RU" dirty="0" smtClean="0"/>
              <a:t>поражен мыслью</a:t>
            </a:r>
            <a:r>
              <a:rPr lang="en-US" dirty="0" smtClean="0"/>
              <a:t>: </a:t>
            </a:r>
            <a:r>
              <a:rPr lang="ru-RU" dirty="0" smtClean="0"/>
              <a:t>почему симметрия приятна глазу</a:t>
            </a:r>
            <a:r>
              <a:rPr lang="en-US" dirty="0" smtClean="0"/>
              <a:t>?</a:t>
            </a:r>
            <a:r>
              <a:rPr lang="ru-RU" dirty="0" smtClean="0"/>
              <a:t> Что такое симметрия</a:t>
            </a:r>
            <a:r>
              <a:rPr lang="en-US" dirty="0" smtClean="0"/>
              <a:t>?</a:t>
            </a:r>
          </a:p>
          <a:p>
            <a:r>
              <a:rPr lang="ru-RU" dirty="0" smtClean="0"/>
              <a:t>Это врожденное чувство, отвечал я сам себе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                                                                             </a:t>
            </a:r>
            <a:r>
              <a:rPr lang="ru-RU" dirty="0" smtClean="0"/>
              <a:t>         </a:t>
            </a:r>
            <a:r>
              <a:rPr lang="en-US" dirty="0" smtClean="0"/>
              <a:t>  </a:t>
            </a:r>
            <a:r>
              <a:rPr lang="ru-RU" dirty="0" smtClean="0"/>
              <a:t>Л.Н. Толстой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071678"/>
            <a:ext cx="67151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симметрия.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– симметрия вокруг нас.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выяснить, как проявляется симметрия вокруг нас.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000372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bg1"/>
                </a:solidFill>
              </a:rPr>
              <a:t>Задачи</a:t>
            </a:r>
            <a:endParaRPr lang="ru-RU" sz="3200" b="1" i="1" u="sng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786190"/>
            <a:ext cx="621507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Дать общее понятие о симметрии, о видах симметрии, симметрии в жизни.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Сделать фотографии всего, что мы можем и проанализировать, симметричны ли они,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найти оси и центры симметрии.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Представить результаты наблюдения в буклете.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c9r9ebE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47414"/>
            <a:ext cx="3643338" cy="4910586"/>
          </a:xfrm>
          <a:prstGeom prst="rect">
            <a:avLst/>
          </a:prstGeom>
        </p:spPr>
      </p:pic>
      <p:pic>
        <p:nvPicPr>
          <p:cNvPr id="10" name="Рисунок 9" descr="Толст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2300274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108643"/>
          <a:ext cx="9144032" cy="4749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00858"/>
                <a:gridCol w="1785950"/>
                <a:gridCol w="857224"/>
              </a:tblGrid>
              <a:tr h="97339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Подготовительный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 выполнения</a:t>
                      </a:r>
                      <a:endParaRPr lang="ru-RU" dirty="0"/>
                    </a:p>
                  </a:txBody>
                  <a:tcPr/>
                </a:tc>
              </a:tr>
              <a:tr h="1323547">
                <a:tc>
                  <a:txBody>
                    <a:bodyPr/>
                    <a:lstStyle/>
                    <a:p>
                      <a:pPr marL="265430"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Подготовка необходимых материалов: </a:t>
                      </a:r>
                      <a:br>
                        <a:rPr lang="ru-RU" sz="1800" dirty="0">
                          <a:latin typeface="Times New Roman"/>
                          <a:ea typeface="Times New Roman"/>
                        </a:rPr>
                      </a:b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список информационных источников, презентация проекта, брошюра для родителей, памятки по тематике исследования, критерии для оценки работ и т.п.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05.10.2017</a:t>
                      </a:r>
                    </a:p>
                  </a:txBody>
                  <a:tcPr marL="73025" marR="73025" marT="73025" marB="73025" anchor="ctr"/>
                </a:tc>
              </a:tr>
              <a:tr h="739510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Определить время занятий в компьютерном классе и библиотеке.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12.10.2017</a:t>
                      </a:r>
                    </a:p>
                  </a:txBody>
                  <a:tcPr marL="73025" marR="73025" marT="73025" marB="73025" anchor="ctr"/>
                </a:tc>
              </a:tr>
              <a:tr h="1323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Подготовить необходимые книги: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Вейль Г.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Симметрия.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Гончарова С.Г.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Кукин Г.П. Конструктор «В мире симметрии» //Математика в школе. – 1996. - № 3. – С. 60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Учитель,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19.10.2017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3240" y="500042"/>
            <a:ext cx="2714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86578"/>
                <a:gridCol w="1357322"/>
                <a:gridCol w="1000100"/>
              </a:tblGrid>
              <a:tr h="108670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Подготовительный этап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Сроки выполнения</a:t>
                      </a:r>
                      <a:endParaRPr lang="ru-RU" sz="2000" dirty="0"/>
                    </a:p>
                  </a:txBody>
                  <a:tcPr/>
                </a:tc>
              </a:tr>
              <a:tr h="1046916">
                <a:tc>
                  <a:txBody>
                    <a:bodyPr/>
                    <a:lstStyle/>
                    <a:p>
                      <a:pPr algn="just"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Сделать закладки для необходимых Интернет-ресурсов или сохранить ссылки  или на отдельной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веб-страничке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для быстрого доступа учеников к ресурсам.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Учитель,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26.10.2017</a:t>
                      </a:r>
                    </a:p>
                  </a:txBody>
                  <a:tcPr marL="73025" marR="73025" marT="73025" marB="73025" anchor="ctr"/>
                </a:tc>
              </a:tr>
              <a:tr h="1020342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Проверить доступность книг, 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DVD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CD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 дисков к использованию в классе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09.11.2017</a:t>
                      </a:r>
                    </a:p>
                  </a:txBody>
                  <a:tcPr marL="73025" marR="73025" marT="73025" marB="73025" anchor="ctr"/>
                </a:tc>
              </a:tr>
              <a:tr h="832867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Определить в расписании время для консультаций и занятие для завершения работы над проектом.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16.11.2017</a:t>
                      </a:r>
                    </a:p>
                  </a:txBody>
                  <a:tcPr marL="73025" marR="73025" marT="73025" marB="73025" anchor="ctr"/>
                </a:tc>
              </a:tr>
              <a:tr h="832867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Обсудить необходимое оборудование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Учитель,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учащийся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23.11.2017</a:t>
                      </a:r>
                    </a:p>
                  </a:txBody>
                  <a:tcPr marL="73025" marR="73025" marT="73025" marB="73025" anchor="ctr"/>
                </a:tc>
              </a:tr>
              <a:tr h="750541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Определить, как ученик собирает и где хранит результаты работы  и способы проверки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07.12.2017</a:t>
                      </a:r>
                    </a:p>
                  </a:txBody>
                  <a:tcPr marL="73025" marR="73025" marT="73025" marB="73025" anchor="ctr"/>
                </a:tc>
              </a:tr>
              <a:tr h="750541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Подготовить веб-сайт, где будет работать ученик.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14.12.2017</a:t>
                      </a:r>
                    </a:p>
                  </a:txBody>
                  <a:tcPr marL="73025" marR="73025" marT="73025" marB="73025" anchor="ctr"/>
                </a:tc>
              </a:tr>
              <a:tr h="5372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720850"/>
          <a:ext cx="9144000" cy="51371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00826"/>
                <a:gridCol w="1785950"/>
                <a:gridCol w="857224"/>
              </a:tblGrid>
              <a:tr h="3893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415"/>
                        </a:spcAft>
                      </a:pPr>
                      <a:r>
                        <a:rPr lang="ru-RU" sz="1800" b="1" i="0" dirty="0">
                          <a:latin typeface="Times New Roman"/>
                        </a:rPr>
                        <a:t>Основной этап</a:t>
                      </a:r>
                      <a:endParaRPr lang="ru-RU" sz="1800" b="1" i="1" dirty="0">
                        <a:latin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Ответственные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Сроки выполнения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Провести анализ собранного материала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Учащийся, 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21.12.2017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Разработать план действия проекта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28.12.2017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Сделать фотографии симметричных объектов в городе 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Учащийся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11.01.2018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Сфотографировать учащихся за работой</a:t>
                      </a:r>
                      <a:r>
                        <a:rPr lang="en-US" sz="180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18.01.2018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Обсудить с учащимися формы представления полученных результатов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25.01.2018</a:t>
                      </a:r>
                    </a:p>
                  </a:txBody>
                  <a:tcPr marL="73025" marR="73025" marT="73025" marB="73025" anchor="ctr"/>
                </a:tc>
              </a:tr>
              <a:tr h="3893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Оценить проделанную работу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учитель</a:t>
                      </a:r>
                    </a:p>
                  </a:txBody>
                  <a:tcPr marL="73025" marR="73025" marT="73025" marB="730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01.02.2018</a:t>
                      </a:r>
                    </a:p>
                  </a:txBody>
                  <a:tcPr marL="73025" marR="73025" marT="73025" marB="73025" anchor="ctr"/>
                </a:tc>
              </a:tr>
            </a:tbl>
          </a:graphicData>
        </a:graphic>
      </p:graphicFrame>
      <p:pic>
        <p:nvPicPr>
          <p:cNvPr id="4" name="Рисунок 3" descr="what-is-the-difference-between-life-and-health-insurance-which-do-i--1904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2621549" cy="1674106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VUZ1Tob4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19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SZMbKnge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981259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mWK2zFlX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3406" y="-583407"/>
            <a:ext cx="3500438" cy="466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LPN0u4-hV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1500" y="28575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AcrZE2z0Z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380259"/>
            <a:ext cx="4643438" cy="347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DhUqyKGf7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43501" y="-571501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3286116" y="2928934"/>
            <a:ext cx="228601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Пособие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4952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ru-RU" b="1" dirty="0" smtClean="0">
                <a:solidFill>
                  <a:schemeClr val="bg1"/>
                </a:solidFill>
              </a:rPr>
              <a:t> Если отойти от привычного представления о симметрии как свойстве,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непременно связанно с нашим внешним обликом, то можно найти немало фигур симметричных в том или ином отношении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А.С. Компанец.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2071678"/>
            <a:ext cx="5708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ru-RU" b="1" dirty="0" smtClean="0">
                <a:solidFill>
                  <a:schemeClr val="bg1"/>
                </a:solidFill>
              </a:rPr>
              <a:t>Все формы похожи и ни одна не одинакова с другой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так весь хор их указывает  на тайный закон…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И.В Гёте.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21495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</a:t>
            </a:r>
            <a:r>
              <a:rPr lang="ru-RU" b="1" dirty="0" smtClean="0">
                <a:solidFill>
                  <a:schemeClr val="bg1"/>
                </a:solidFill>
              </a:rPr>
              <a:t>… быть прекрасным значит быть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симметричным и соразмерным.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  <a:r>
              <a:rPr lang="ru-RU" b="1" dirty="0" smtClean="0">
                <a:solidFill>
                  <a:schemeClr val="bg1"/>
                </a:solidFill>
              </a:rPr>
              <a:t>     Платон.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3429000"/>
            <a:ext cx="238125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ё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714488"/>
            <a:ext cx="2071701" cy="2860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4214818"/>
            <a:ext cx="4346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 </a:t>
            </a:r>
            <a:r>
              <a:rPr lang="ru-RU" b="1" dirty="0" smtClean="0">
                <a:solidFill>
                  <a:schemeClr val="bg1"/>
                </a:solidFill>
              </a:rPr>
              <a:t>Легко отыскать примеры прекрасного 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но как трудно объяснить,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почему они прекрасны.  Платон.</a:t>
            </a:r>
          </a:p>
        </p:txBody>
      </p:sp>
    </p:spTree>
    <p:extLst>
      <p:ext uri="{BB962C8B-B14F-4D97-AF65-F5344CB8AC3E}">
        <p14:creationId xmlns:p14="http://schemas.microsoft.com/office/powerpoint/2010/main" val="882789811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7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                       Симметрия.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                 Общая информация.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71612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 </a:t>
            </a:r>
            <a:r>
              <a:rPr lang="en-US" dirty="0" smtClean="0"/>
              <a:t>“</a:t>
            </a:r>
            <a:r>
              <a:rPr lang="ru-RU" dirty="0" smtClean="0"/>
              <a:t>симметрия</a:t>
            </a:r>
            <a:r>
              <a:rPr lang="en-US" dirty="0" smtClean="0"/>
              <a:t>” </a:t>
            </a:r>
            <a:r>
              <a:rPr lang="ru-RU" dirty="0" smtClean="0"/>
              <a:t>по-гречески означает  </a:t>
            </a:r>
            <a:r>
              <a:rPr lang="en-US" dirty="0" smtClean="0"/>
              <a:t>“ </a:t>
            </a:r>
            <a:r>
              <a:rPr lang="ru-RU" dirty="0" smtClean="0"/>
              <a:t>соразмерность, пропорциональность,</a:t>
            </a:r>
          </a:p>
          <a:p>
            <a:r>
              <a:rPr lang="ru-RU" dirty="0" smtClean="0"/>
              <a:t>одинаковость в расположении частей </a:t>
            </a:r>
            <a:r>
              <a:rPr lang="en-US" dirty="0" smtClean="0"/>
              <a:t>“</a:t>
            </a:r>
            <a:endParaRPr lang="ru-RU" dirty="0" smtClean="0"/>
          </a:p>
          <a:p>
            <a:r>
              <a:rPr lang="ru-RU" dirty="0" smtClean="0"/>
              <a:t>Математически строгое представление о симметрии сформировалось сравнительно </a:t>
            </a:r>
          </a:p>
          <a:p>
            <a:r>
              <a:rPr lang="ru-RU" dirty="0" smtClean="0"/>
              <a:t>недавно – в 19 веке. В наиболее простой трактовке современное определение симметрии выглядит примерно так</a:t>
            </a:r>
            <a:r>
              <a:rPr lang="en-US" dirty="0" smtClean="0"/>
              <a:t>:</a:t>
            </a:r>
            <a:r>
              <a:rPr lang="ru-RU" dirty="0" smtClean="0"/>
              <a:t> симметричным называется такой объект, который можно как-то изменять, получая в результате то же, с чего начали.</a:t>
            </a:r>
          </a:p>
          <a:p>
            <a:r>
              <a:rPr lang="ru-RU" dirty="0" smtClean="0"/>
              <a:t>Симметрия является фундаментальным свойством слагалось в течение десятков, сотен, тысяч поколений. В древности слово </a:t>
            </a:r>
            <a:r>
              <a:rPr lang="en-US" dirty="0" smtClean="0"/>
              <a:t>“</a:t>
            </a:r>
            <a:r>
              <a:rPr lang="ru-RU" dirty="0" smtClean="0"/>
              <a:t>симметрия</a:t>
            </a:r>
            <a:r>
              <a:rPr lang="en-US" dirty="0" smtClean="0"/>
              <a:t>” </a:t>
            </a:r>
            <a:r>
              <a:rPr lang="ru-RU" dirty="0" smtClean="0"/>
              <a:t>употреблялось в значении 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гармония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красота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Действительно, в переводе с греческого это слово означает </a:t>
            </a:r>
            <a:r>
              <a:rPr lang="en-US" dirty="0" smtClean="0"/>
              <a:t>“</a:t>
            </a:r>
            <a:r>
              <a:rPr lang="ru-RU" dirty="0" smtClean="0"/>
              <a:t>соразмерность, пропорциональность, одинаковость в расположении частей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643446"/>
            <a:ext cx="3929090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675</Words>
  <Application>Microsoft Office PowerPoint</Application>
  <PresentationFormat>Экран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DJ-Zaveruha@yandex.ru</dc:creator>
  <cp:lastModifiedBy>iznosova.olga</cp:lastModifiedBy>
  <cp:revision>41</cp:revision>
  <dcterms:created xsi:type="dcterms:W3CDTF">2018-04-20T13:14:33Z</dcterms:created>
  <dcterms:modified xsi:type="dcterms:W3CDTF">2018-05-02T12:01:08Z</dcterms:modified>
</cp:coreProperties>
</file>