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6" r:id="rId3"/>
    <p:sldId id="287" r:id="rId4"/>
    <p:sldId id="260" r:id="rId5"/>
    <p:sldId id="289" r:id="rId6"/>
    <p:sldId id="288" r:id="rId7"/>
    <p:sldId id="265" r:id="rId8"/>
    <p:sldId id="259" r:id="rId9"/>
    <p:sldId id="295" r:id="rId10"/>
    <p:sldId id="279" r:id="rId11"/>
    <p:sldId id="302" r:id="rId12"/>
    <p:sldId id="300" r:id="rId13"/>
    <p:sldId id="304" r:id="rId14"/>
    <p:sldId id="296" r:id="rId15"/>
    <p:sldId id="294" r:id="rId16"/>
    <p:sldId id="301" r:id="rId17"/>
    <p:sldId id="299" r:id="rId18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6F5CB"/>
    <a:srgbClr val="FAFAE6"/>
    <a:srgbClr val="F0F0B6"/>
    <a:srgbClr val="2A486C"/>
    <a:srgbClr val="497BC5"/>
    <a:srgbClr val="39F20E"/>
    <a:srgbClr val="D8E3F0"/>
    <a:srgbClr val="0024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80925" autoAdjust="0"/>
  </p:normalViewPr>
  <p:slideViewPr>
    <p:cSldViewPr>
      <p:cViewPr>
        <p:scale>
          <a:sx n="100" d="100"/>
          <a:sy n="100" d="100"/>
        </p:scale>
        <p:origin x="666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24EE-32B3-4BCB-8F8A-AA696905EE38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606CA-D752-4852-A3F2-A342D0951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04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DB22B-0ACA-44FF-B07A-75FA2DD2A997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6793E-B976-4503-827E-96053888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1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644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 способ    измерения высоты   предмета   картинно   описан у Жюля Верна в известном романе «Таинственный остров»,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опубликованный в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1874 году. В книге повествуется о событиях, происходящих на вымышленном острове, где остановился капитан Немо на своей подводной лодке «Наутилус». Основными персонажами являются пятеро американцев, которые оказываются на необитаемом острове в Южном полушарии. </a:t>
            </a: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«-Сегодня нам надо измерить высоту площадки Дальней скалы, - сказал инженер.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понадобится для этого инструмент? – спросил Герберт.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не понадобится. Мы будем действовать несколько иначе, обратившись к не менее простому и точному способу.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Юноша, стараясь научиться, возможно, большему, последовал за инженером, который спустился с гранитной стены до окраины берега.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Взяв прямой шест, длиной 12 футов, инженер измерил его возможно точнее, сравнивая со своим ростом, который был хорошо ему известен. Герберт нёс за ним отвес, вручённый ему инженером: просто камень, привязанный к концу верёвки. Не доходя футов 500 до гранитной стены, поднимавшейся отвесно, инженер воткнул шест фута на два в песок и, прочно укрепив его, поставил вертикально с помощью отвеса. Затем он отошёл от шеста на такое расстояние, чтобы лёжа на песке, можно было на одной прямой линии видеть и конец шеста, и край гребня. Эту точку он тщательно отметил колышком.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 расстояния были измерены. Расстояние от колышка до палки равнялось 15 футам, а от палки до скалы 485 футам.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«-Тебе знакомы зачатки геометрии? – спросил он Герберта, поднимаясь с земли.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-Помнишь свойства подобных треугольников?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-Их сходственные стороны пропорциональны.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-Правильно. Так вот: сейчас я построю 2 подобных прямоугольных треугольника. У меньшего одним катетом, будет отвесный шест, другим – расстояние от колышка до основания шеста; гипотенуза же – мой луч зрения. У другого треугольника катетами будут: отвесная стена, высоту которой мы хотим определить, и расстояние от колышка до основания этой стены; гипотенуза же – мой луч зрения, совпадающий с направлением гипотенузы первого треугольника.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35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 лесорубов»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измерения высоты деревьев, доступ к которым невозможен, лесорубы используют следующий способ.  Для этого нужно совместить ручку и блокнот перпендикулярно друг другу, при этом длина ручки и сторона блокнота должны быть равны. Встать так, что бы при установке блокнота перед глазами, край ручки и верхушка дерева совмещались. Отметить это место. Отходить от него пока ручка в два раза меньше края блокнота вновь не совместится с верхушкой дерева. Измерить расстояние между этими двумя точками (на рисунке-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C) и прибавить к нему свой рост – получим высоту дерева.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рисунке треугольники MNF и BAF подобны, а так как MN= NF то и BA= AF, AF= H. Треугольники DEC и BAC так же подобны, значит 2BA= AC= 2H. AF= H, AC= 2H, значит FC= H. Рост человека - h. H+h - искомая высота(Приложение 3).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Высотомеры, основанные на принципе подобия треугольников (высотомеры: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Фаустмана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Вейзе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маятниковый высотомер, измерение вы­сот мерной вилкой).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61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Применяются в навигации (для измерения высоты полета), в таксации (для измерения высоты деревьев)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Такса́ция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(от 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taxatio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«оценка, определение стоимости») — отрасль лесохозяйственных знаний, занимающаяся способами определения объема срубленных и растущих деревьев..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98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09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Приборы? Секстант????</a:t>
            </a:r>
            <a:r>
              <a:rPr lang="en-US" dirty="0" smtClean="0"/>
              <a:t> </a:t>
            </a:r>
            <a:r>
              <a:rPr lang="ru-RU" dirty="0" smtClean="0"/>
              <a:t>Геодезия!!!!!!!!!!!</a:t>
            </a:r>
            <a:r>
              <a:rPr lang="ru-RU" baseline="0" dirty="0" smtClean="0"/>
              <a:t> приборы, судоходство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 чисел. Рассказы о математике/ И.Я.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Депман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М.: Детская литература, 1975 г.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   Геометрия, 7-9: учеб. 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общеобразоват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учреждений/ Л.С.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Атанасян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В.Ф. Бутузов, С.Б. Кадомцев и др. – М.: Просвещение, 2006 г.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   Изучение  геометрии  в  7-9 классах:  Метод. рекомендации к учеб.:  Кн. для  учителя/    Л.С.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Атанасян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В.Ф. Бутузов, Ю.А. Глазков и др. – М.: Просвещение, 1997 г.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     Таинственный остров/ Жюль Верн – М.: Комсомольская правда, 2007 г.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     Живой учебник геометрии/ Я.И. Перельман – М.: АСТ МОСКВА, 2009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540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1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Цель:                                                                                                                                                                             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 области применения подобия треугольников в жизни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1.Изучить научную литературу по данной теме.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2.Показать применение подобие треугольников на примере измерительных работ.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Гипотеза.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помощью подобия треугольников можно выполнять измерения реальных объектов.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исследования: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поиск, анализ, математическое моделирование.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и цели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применяется подобие в жизни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Рассмотреть решение задач на местности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7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15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15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44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 признак подобия треугольников</a:t>
            </a:r>
            <a:br>
              <a:rPr lang="ru-RU" dirty="0" smtClean="0"/>
            </a:br>
            <a:r>
              <a:rPr lang="ru-RU" dirty="0" smtClean="0"/>
              <a:t>(для измерения ширины реки)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68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39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легкий и самый древний способ – который греческий мудрец Фалес за шесть веков до нашей эры определил в Египте высоту пирамиды. Он воспользовался ее тенью. Жрецы и Фараон, собравшиеся у подножья высочайшей пирамиды, озадаченно смотрели на северного пришельца, отгадывающего по тени высоту огромного сооружения. Фалес выбрал день, и час когда его тень ровнялась его росту, тогда и высота пирамиды должна соответствовать ее высоте.</a:t>
            </a:r>
          </a:p>
          <a:p>
            <a:endParaRPr lang="ru-RU" dirty="0" smtClean="0"/>
          </a:p>
          <a:p>
            <a:r>
              <a:rPr lang="ru-RU" dirty="0" smtClean="0"/>
              <a:t>Таким образом, можно измерить и высоту дерева.</a:t>
            </a:r>
          </a:p>
          <a:p>
            <a:r>
              <a:rPr lang="ru-RU" dirty="0" smtClean="0"/>
              <a:t>Определил</a:t>
            </a:r>
            <a:r>
              <a:rPr lang="ru-RU" baseline="0" dirty="0" smtClean="0"/>
              <a:t> по двум углам. Треугольники равнобедренные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98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 этот способ не всегда можно применить. Чтоб не дожидаться когда ваша тень станет равна вашему росту можно поступить проще.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793E-B976-4503-827E-9605388846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62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046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28" y="198884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6F5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alibri" panose="020F0502020204030204" pitchFamily="34" charset="0"/>
              <a:buChar char="Δ"/>
              <a:defRPr/>
            </a:lvl1pPr>
            <a:lvl2pPr marL="742950" indent="-285750">
              <a:buSzPct val="79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10972800" cy="4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i="1" kern="1200">
          <a:solidFill>
            <a:srgbClr val="F0F0B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Calibri" panose="020F0502020204030204" pitchFamily="34" charset="0"/>
        <a:buChar char="Δ"/>
        <a:defRPr sz="2800" kern="1200">
          <a:solidFill>
            <a:srgbClr val="F6F5C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0F0B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0F0B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F0F0B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F0F0B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73388">
            <a:off x="1887339" y="3294901"/>
            <a:ext cx="2135469" cy="2135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07198">
            <a:off x="743670" y="3189386"/>
            <a:ext cx="2135469" cy="21354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149388">
            <a:off x="1683847" y="5260329"/>
            <a:ext cx="2135469" cy="213546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8390">
            <a:off x="513508" y="5176415"/>
            <a:ext cx="2135469" cy="2135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ПОДОБИЕ ТРЕУГОЛЬНИКОВ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59791" y="1776205"/>
            <a:ext cx="5346299" cy="17526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Подобие </a:t>
            </a:r>
            <a:r>
              <a:rPr lang="ru-RU" dirty="0"/>
              <a:t>красоты</a:t>
            </a:r>
          </a:p>
          <a:p>
            <a:pPr fontAlgn="base"/>
            <a:r>
              <a:rPr lang="ru-RU" dirty="0"/>
              <a:t>Порой не замечаем мы, </a:t>
            </a:r>
          </a:p>
          <a:p>
            <a:pPr fontAlgn="base"/>
            <a:r>
              <a:rPr lang="ru-RU" dirty="0"/>
              <a:t>Мы говорим </a:t>
            </a:r>
            <a:r>
              <a:rPr lang="ru-RU" dirty="0" smtClean="0"/>
              <a:t>«Подобен </a:t>
            </a:r>
            <a:r>
              <a:rPr lang="ru-RU" dirty="0"/>
              <a:t>Божеству», </a:t>
            </a:r>
          </a:p>
          <a:p>
            <a:pPr fontAlgn="base"/>
            <a:r>
              <a:rPr lang="ru-RU" dirty="0"/>
              <a:t>Подразумевая идеал. </a:t>
            </a:r>
          </a:p>
          <a:p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99856" y="4365104"/>
            <a:ext cx="705678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6F5C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rgbClr val="FAFAE6"/>
                </a:solidFill>
              </a:rPr>
              <a:t>Подготовили ученицы </a:t>
            </a:r>
            <a:r>
              <a:rPr lang="en-US" sz="2600" dirty="0" smtClean="0">
                <a:solidFill>
                  <a:srgbClr val="FAFAE6"/>
                </a:solidFill>
              </a:rPr>
              <a:t> </a:t>
            </a:r>
            <a:r>
              <a:rPr lang="ru-RU" sz="2600" dirty="0" smtClean="0">
                <a:solidFill>
                  <a:srgbClr val="FAFAE6"/>
                </a:solidFill>
              </a:rPr>
              <a:t>8</a:t>
            </a:r>
            <a:r>
              <a:rPr lang="en-US" sz="2600" dirty="0" smtClean="0">
                <a:solidFill>
                  <a:srgbClr val="FAFAE6"/>
                </a:solidFill>
              </a:rPr>
              <a:t> </a:t>
            </a:r>
            <a:r>
              <a:rPr lang="ru-RU" sz="2600" dirty="0" smtClean="0">
                <a:solidFill>
                  <a:srgbClr val="FAFAE6"/>
                </a:solidFill>
              </a:rPr>
              <a:t> Б класса</a:t>
            </a:r>
            <a:r>
              <a:rPr lang="en-US" sz="2600" dirty="0" smtClean="0">
                <a:solidFill>
                  <a:srgbClr val="FAFAE6"/>
                </a:solidFill>
              </a:rPr>
              <a:t>:</a:t>
            </a:r>
          </a:p>
          <a:p>
            <a:r>
              <a:rPr lang="en-US" sz="2600" dirty="0">
                <a:solidFill>
                  <a:srgbClr val="FAFAE6"/>
                </a:solidFill>
              </a:rPr>
              <a:t> </a:t>
            </a:r>
            <a:r>
              <a:rPr lang="en-US" sz="2600" dirty="0" smtClean="0">
                <a:solidFill>
                  <a:srgbClr val="FAFAE6"/>
                </a:solidFill>
              </a:rPr>
              <a:t>                              </a:t>
            </a:r>
            <a:r>
              <a:rPr lang="ru-RU" sz="2600" i="1" dirty="0" err="1" smtClean="0">
                <a:solidFill>
                  <a:srgbClr val="FAFAE6"/>
                </a:solidFill>
              </a:rPr>
              <a:t>Черина</a:t>
            </a:r>
            <a:r>
              <a:rPr lang="ru-RU" sz="2600" i="1" dirty="0" smtClean="0">
                <a:solidFill>
                  <a:srgbClr val="FAFAE6"/>
                </a:solidFill>
              </a:rPr>
              <a:t> Екатерина и Подрез Мария</a:t>
            </a:r>
          </a:p>
          <a:p>
            <a:r>
              <a:rPr lang="ru-RU" sz="2600" dirty="0" smtClean="0">
                <a:solidFill>
                  <a:srgbClr val="FAFAE6"/>
                </a:solidFill>
              </a:rPr>
              <a:t>Преподаватель: </a:t>
            </a:r>
            <a:endParaRPr lang="en-US" sz="2600" dirty="0" smtClean="0">
              <a:solidFill>
                <a:srgbClr val="FAFAE6"/>
              </a:solidFill>
            </a:endParaRPr>
          </a:p>
          <a:p>
            <a:r>
              <a:rPr lang="en-US" sz="2600" dirty="0" smtClean="0">
                <a:solidFill>
                  <a:srgbClr val="FAFAE6"/>
                </a:solidFill>
              </a:rPr>
              <a:t>                               </a:t>
            </a:r>
            <a:r>
              <a:rPr lang="ru-RU" sz="2600" i="1" dirty="0" smtClean="0">
                <a:solidFill>
                  <a:srgbClr val="FAFAE6"/>
                </a:solidFill>
              </a:rPr>
              <a:t>Земляных Светлана Сергеевна</a:t>
            </a:r>
            <a:endParaRPr lang="ru-RU" sz="2600" i="1" dirty="0">
              <a:solidFill>
                <a:srgbClr val="FAFAE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60824">
            <a:off x="9516083" y="-123248"/>
            <a:ext cx="2857143" cy="2857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98128">
            <a:off x="8587398" y="1857024"/>
            <a:ext cx="2857143" cy="28571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90122">
            <a:off x="51986" y="4125669"/>
            <a:ext cx="2135468" cy="21354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2976">
            <a:off x="6767408" y="903513"/>
            <a:ext cx="3240468" cy="32404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24803">
            <a:off x="2364842" y="4280301"/>
            <a:ext cx="2135469" cy="2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944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9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высоты </a:t>
            </a:r>
            <a:r>
              <a:rPr lang="ru-RU" dirty="0"/>
              <a:t>предмета </a:t>
            </a:r>
            <a:r>
              <a:rPr lang="ru-RU" dirty="0" smtClean="0"/>
              <a:t>с помощью шеста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268759"/>
            <a:ext cx="8275277" cy="5451643"/>
          </a:xfrm>
          <a:prstGeom prst="rect">
            <a:avLst/>
          </a:prstGeom>
          <a:ln w="9525">
            <a:solidFill>
              <a:srgbClr val="FAFAE6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9707" y="1544627"/>
            <a:ext cx="1845844" cy="2832642"/>
          </a:xfrm>
          <a:prstGeom prst="rect">
            <a:avLst/>
          </a:prstGeom>
          <a:ln w="9525">
            <a:solidFill>
              <a:srgbClr val="FAFAE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92344" y="4812771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ADE</a:t>
            </a:r>
            <a:r>
              <a:rPr lang="ru-RU" sz="3200" dirty="0" smtClean="0">
                <a:solidFill>
                  <a:schemeClr val="bg1"/>
                </a:solidFill>
              </a:rPr>
              <a:t> ~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ABC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H=ED*AB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05" b="98381" l="2941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714" y="960481"/>
            <a:ext cx="2485564" cy="3009483"/>
          </a:xfrm>
          <a:prstGeom prst="rect">
            <a:avLst/>
          </a:prstGeom>
          <a:ln w="9525">
            <a:noFill/>
          </a:ln>
        </p:spPr>
      </p:pic>
      <p:sp>
        <p:nvSpPr>
          <p:cNvPr id="11" name="Правая фигурная скобка 10"/>
          <p:cNvSpPr/>
          <p:nvPr/>
        </p:nvSpPr>
        <p:spPr>
          <a:xfrm>
            <a:off x="1271464" y="1484784"/>
            <a:ext cx="576064" cy="2664296"/>
          </a:xfrm>
          <a:prstGeom prst="rightBrace">
            <a:avLst>
              <a:gd name="adj1" fmla="val 35593"/>
              <a:gd name="adj2" fmla="val 49226"/>
            </a:avLst>
          </a:prstGeom>
          <a:ln w="381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47528" y="2432211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endParaRPr lang="ru-RU" sz="48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4900" y="5724545"/>
            <a:ext cx="69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AD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68408" y="5796553"/>
            <a:ext cx="1080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454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9882" y="2132856"/>
            <a:ext cx="272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A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en-US" sz="3600" dirty="0" smtClean="0">
                <a:solidFill>
                  <a:schemeClr val="bg1"/>
                </a:solidFill>
              </a:rPr>
              <a:t>      BC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    BC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высоты расположения скворечника </a:t>
            </a:r>
            <a:br>
              <a:rPr lang="ru-RU" dirty="0"/>
            </a:br>
            <a:r>
              <a:rPr lang="ru-RU" dirty="0"/>
              <a:t>на дереве с помощью шеста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95" y="1944446"/>
            <a:ext cx="6899122" cy="3883771"/>
          </a:xfrm>
          <a:ln w="15875">
            <a:solidFill>
              <a:srgbClr val="F6F5C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8663" y="2378227"/>
            <a:ext cx="3475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41890" y="2733021"/>
            <a:ext cx="7303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926239" y="2733020"/>
            <a:ext cx="770161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55606" y="2354241"/>
            <a:ext cx="87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=&gt;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1341" y="3684543"/>
            <a:ext cx="125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3260" y="3524815"/>
            <a:ext cx="171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 </a:t>
            </a:r>
            <a:r>
              <a:rPr lang="en-US" sz="2400" dirty="0" smtClean="0">
                <a:solidFill>
                  <a:schemeClr val="bg1"/>
                </a:solidFill>
              </a:rPr>
              <a:t>x 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3600" dirty="0" smtClean="0">
                <a:solidFill>
                  <a:schemeClr val="bg1"/>
                </a:solidFill>
              </a:rPr>
              <a:t>BC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037240" y="4124979"/>
            <a:ext cx="15232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4152" y="4956880"/>
            <a:ext cx="125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6071" y="4797152"/>
            <a:ext cx="21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100 </a:t>
            </a:r>
            <a:r>
              <a:rPr lang="en-US" sz="2400" dirty="0" smtClean="0">
                <a:solidFill>
                  <a:schemeClr val="bg1"/>
                </a:solidFill>
              </a:rPr>
              <a:t>x </a:t>
            </a:r>
            <a:r>
              <a:rPr lang="en-US" sz="3600" dirty="0" smtClean="0">
                <a:solidFill>
                  <a:schemeClr val="bg1"/>
                </a:solidFill>
              </a:rPr>
              <a:t>690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3600" dirty="0" smtClean="0">
                <a:solidFill>
                  <a:schemeClr val="bg1"/>
                </a:solidFill>
              </a:rPr>
              <a:t>220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770051" y="5397316"/>
            <a:ext cx="15232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37322" y="5085184"/>
            <a:ext cx="163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3600" dirty="0" smtClean="0">
                <a:solidFill>
                  <a:srgbClr val="F6F5CB"/>
                </a:solidFill>
              </a:rPr>
              <a:t>314</a:t>
            </a:r>
            <a:r>
              <a:rPr lang="en-US" sz="2400" dirty="0" smtClean="0">
                <a:solidFill>
                  <a:srgbClr val="F6F5CB"/>
                </a:solidFill>
              </a:rPr>
              <a:t> </a:t>
            </a:r>
            <a:r>
              <a:rPr lang="ru-RU" sz="2400" dirty="0" smtClean="0">
                <a:solidFill>
                  <a:srgbClr val="F6F5CB"/>
                </a:solidFill>
              </a:rPr>
              <a:t>см</a:t>
            </a:r>
            <a:endParaRPr lang="en-US" sz="2400" dirty="0" smtClean="0">
              <a:solidFill>
                <a:srgbClr val="F6F5CB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56629" y="1486525"/>
            <a:ext cx="319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Δ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en-US" sz="3600" dirty="0" smtClean="0">
                <a:solidFill>
                  <a:prstClr val="white"/>
                </a:solidFill>
              </a:rPr>
              <a:t>A</a:t>
            </a:r>
            <a:r>
              <a:rPr lang="en-US" sz="2800" dirty="0" smtClean="0">
                <a:solidFill>
                  <a:prstClr val="white"/>
                </a:solidFill>
              </a:rPr>
              <a:t>1</a:t>
            </a:r>
            <a:r>
              <a:rPr lang="en-US" sz="3600" dirty="0" smtClean="0">
                <a:solidFill>
                  <a:prstClr val="white"/>
                </a:solidFill>
              </a:rPr>
              <a:t>BC</a:t>
            </a:r>
            <a:r>
              <a:rPr lang="en-US" sz="2800" dirty="0" smtClean="0">
                <a:solidFill>
                  <a:prstClr val="white"/>
                </a:solidFill>
              </a:rPr>
              <a:t>1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r>
              <a:rPr lang="ru-RU" sz="3600" dirty="0">
                <a:solidFill>
                  <a:prstClr val="white"/>
                </a:solidFill>
              </a:rPr>
              <a:t>~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l-GR" sz="2800" dirty="0">
                <a:solidFill>
                  <a:prstClr val="white"/>
                </a:solidFill>
              </a:rPr>
              <a:t>Δ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ABC</a:t>
            </a:r>
            <a:r>
              <a:rPr lang="ru-RU" sz="3600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48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 лесорубов для определения высоты деревьев, доступ к которым невозможен</a:t>
            </a:r>
            <a:endParaRPr lang="ru-RU" dirty="0"/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>
            <a:off x="2451526" y="2484614"/>
            <a:ext cx="175577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 flipV="1">
            <a:off x="3035726" y="1359077"/>
            <a:ext cx="0" cy="11255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3081763" y="1403011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 dirty="0">
                <a:solidFill>
                  <a:srgbClr val="FAFAE6"/>
                </a:solidFill>
              </a:rPr>
              <a:t>2</a:t>
            </a:r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7" name="TextBox 60"/>
          <p:cNvSpPr txBox="1">
            <a:spLocks noChangeArrowheads="1"/>
          </p:cNvSpPr>
          <p:nvPr/>
        </p:nvSpPr>
        <p:spPr bwMode="auto">
          <a:xfrm>
            <a:off x="2495976" y="212214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270551" y="2530652"/>
            <a:ext cx="207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AFAE6"/>
                </a:solidFill>
              </a:rPr>
              <a:t>Две дощечки</a:t>
            </a:r>
          </a:p>
        </p:txBody>
      </p: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3575476" y="2077699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 dirty="0">
                <a:solidFill>
                  <a:srgbClr val="FAFAE6"/>
                </a:solidFill>
              </a:rPr>
              <a:t>2</a:t>
            </a:r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 rot="10800000">
            <a:off x="4962674" y="2717140"/>
            <a:ext cx="854075" cy="898525"/>
          </a:xfrm>
          <a:prstGeom prst="rect">
            <a:avLst/>
          </a:prstGeom>
          <a:solidFill>
            <a:srgbClr val="FED672"/>
          </a:solidFill>
          <a:ln w="38100" algn="ctr">
            <a:miter lim="800000"/>
            <a:headEnd/>
            <a:tailEnd/>
          </a:ln>
          <a:effectLst/>
          <a:scene3d>
            <a:camera prst="legacyObliqueTopRight">
              <a:rot lat="0" lon="20399999" rev="0"/>
            </a:camera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ED672"/>
            </a:extrusionClr>
            <a:contourClr>
              <a:srgbClr val="FED672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 rot="10800000">
            <a:off x="6942286" y="2679556"/>
            <a:ext cx="854075" cy="898525"/>
          </a:xfrm>
          <a:prstGeom prst="rect">
            <a:avLst/>
          </a:prstGeom>
          <a:solidFill>
            <a:srgbClr val="FED672"/>
          </a:solidFill>
          <a:ln w="38100" algn="ctr">
            <a:miter lim="800000"/>
            <a:headEnd/>
            <a:tailEnd/>
          </a:ln>
          <a:effectLst/>
          <a:scene3d>
            <a:camera prst="legacyObliqueTopRight">
              <a:rot lat="0" lon="20399999" rev="0"/>
            </a:camera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ED672"/>
            </a:extrusionClr>
            <a:contourClr>
              <a:srgbClr val="FED672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flipH="1" flipV="1">
            <a:off x="4737249" y="1637640"/>
            <a:ext cx="1890712" cy="1574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 flipH="1" flipV="1">
            <a:off x="6177111" y="1817027"/>
            <a:ext cx="2295096" cy="103048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5" name="TextBox 60"/>
          <p:cNvSpPr txBox="1">
            <a:spLocks noChangeArrowheads="1"/>
          </p:cNvSpPr>
          <p:nvPr/>
        </p:nvSpPr>
        <p:spPr bwMode="auto">
          <a:xfrm>
            <a:off x="5097611" y="2310224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>
                <a:solidFill>
                  <a:srgbClr val="FAFAE6"/>
                </a:solidFill>
              </a:rPr>
              <a:t>2</a:t>
            </a:r>
            <a:r>
              <a:rPr lang="en-US" sz="2400" b="1">
                <a:solidFill>
                  <a:srgbClr val="FAFAE6"/>
                </a:solidFill>
              </a:rPr>
              <a:t>X</a:t>
            </a:r>
            <a:endParaRPr lang="ru-RU" sz="2400">
              <a:solidFill>
                <a:srgbClr val="FAFAE6"/>
              </a:solidFill>
            </a:endParaRPr>
          </a:p>
        </p:txBody>
      </p:sp>
      <p:sp>
        <p:nvSpPr>
          <p:cNvPr id="16" name="TextBox 60"/>
          <p:cNvSpPr txBox="1">
            <a:spLocks noChangeArrowheads="1"/>
          </p:cNvSpPr>
          <p:nvPr/>
        </p:nvSpPr>
        <p:spPr bwMode="auto">
          <a:xfrm>
            <a:off x="4511824" y="2086387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 dirty="0">
                <a:solidFill>
                  <a:srgbClr val="FAFAE6"/>
                </a:solidFill>
              </a:rPr>
              <a:t>2</a:t>
            </a:r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17" name="TextBox 60"/>
          <p:cNvSpPr txBox="1">
            <a:spLocks noChangeArrowheads="1"/>
          </p:cNvSpPr>
          <p:nvPr/>
        </p:nvSpPr>
        <p:spPr bwMode="auto">
          <a:xfrm>
            <a:off x="7006415" y="2332000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 dirty="0">
                <a:solidFill>
                  <a:srgbClr val="FAFAE6"/>
                </a:solidFill>
              </a:rPr>
              <a:t>2</a:t>
            </a:r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18" name="TextBox 60"/>
          <p:cNvSpPr txBox="1">
            <a:spLocks noChangeArrowheads="1"/>
          </p:cNvSpPr>
          <p:nvPr/>
        </p:nvSpPr>
        <p:spPr bwMode="auto">
          <a:xfrm>
            <a:off x="6627961" y="215080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>
                <a:solidFill>
                  <a:srgbClr val="FAFAE6"/>
                </a:solidFill>
              </a:rPr>
              <a:t>X</a:t>
            </a:r>
            <a:endParaRPr lang="ru-RU" sz="2400" dirty="0">
              <a:solidFill>
                <a:srgbClr val="FAFAE6"/>
              </a:solidFill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 rot="2277437">
            <a:off x="4932693" y="2042453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Угол зрения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 rot="1471592">
            <a:off x="6718363" y="1890782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Угол зрения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5188099" y="3707740"/>
            <a:ext cx="3330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AFAE6"/>
                </a:solidFill>
              </a:rPr>
              <a:t>Блокнот и  карандаш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4933640" y="1817026"/>
            <a:ext cx="29034" cy="184415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351638" y="5366082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367138" y="5774585"/>
            <a:ext cx="9050338" cy="725487"/>
          </a:xfrm>
          <a:custGeom>
            <a:avLst/>
            <a:gdLst>
              <a:gd name="T0" fmla="*/ 96 w 5701"/>
              <a:gd name="T1" fmla="*/ 74 h 404"/>
              <a:gd name="T2" fmla="*/ 472 w 5701"/>
              <a:gd name="T3" fmla="*/ 50 h 404"/>
              <a:gd name="T4" fmla="*/ 960 w 5701"/>
              <a:gd name="T5" fmla="*/ 58 h 404"/>
              <a:gd name="T6" fmla="*/ 992 w 5701"/>
              <a:gd name="T7" fmla="*/ 106 h 404"/>
              <a:gd name="T8" fmla="*/ 1336 w 5701"/>
              <a:gd name="T9" fmla="*/ 138 h 404"/>
              <a:gd name="T10" fmla="*/ 2440 w 5701"/>
              <a:gd name="T11" fmla="*/ 146 h 404"/>
              <a:gd name="T12" fmla="*/ 3024 w 5701"/>
              <a:gd name="T13" fmla="*/ 154 h 404"/>
              <a:gd name="T14" fmla="*/ 3480 w 5701"/>
              <a:gd name="T15" fmla="*/ 122 h 404"/>
              <a:gd name="T16" fmla="*/ 3696 w 5701"/>
              <a:gd name="T17" fmla="*/ 90 h 404"/>
              <a:gd name="T18" fmla="*/ 4072 w 5701"/>
              <a:gd name="T19" fmla="*/ 114 h 404"/>
              <a:gd name="T20" fmla="*/ 4536 w 5701"/>
              <a:gd name="T21" fmla="*/ 122 h 404"/>
              <a:gd name="T22" fmla="*/ 5152 w 5701"/>
              <a:gd name="T23" fmla="*/ 114 h 404"/>
              <a:gd name="T24" fmla="*/ 5216 w 5701"/>
              <a:gd name="T25" fmla="*/ 90 h 404"/>
              <a:gd name="T26" fmla="*/ 5384 w 5701"/>
              <a:gd name="T27" fmla="*/ 58 h 404"/>
              <a:gd name="T28" fmla="*/ 5680 w 5701"/>
              <a:gd name="T29" fmla="*/ 146 h 404"/>
              <a:gd name="T30" fmla="*/ 5640 w 5701"/>
              <a:gd name="T31" fmla="*/ 266 h 404"/>
              <a:gd name="T32" fmla="*/ 5624 w 5701"/>
              <a:gd name="T33" fmla="*/ 314 h 404"/>
              <a:gd name="T34" fmla="*/ 5616 w 5701"/>
              <a:gd name="T35" fmla="*/ 378 h 404"/>
              <a:gd name="T36" fmla="*/ 5488 w 5701"/>
              <a:gd name="T37" fmla="*/ 402 h 404"/>
              <a:gd name="T38" fmla="*/ 4680 w 5701"/>
              <a:gd name="T39" fmla="*/ 362 h 404"/>
              <a:gd name="T40" fmla="*/ 4432 w 5701"/>
              <a:gd name="T41" fmla="*/ 346 h 404"/>
              <a:gd name="T42" fmla="*/ 4160 w 5701"/>
              <a:gd name="T43" fmla="*/ 354 h 404"/>
              <a:gd name="T44" fmla="*/ 4040 w 5701"/>
              <a:gd name="T45" fmla="*/ 394 h 404"/>
              <a:gd name="T46" fmla="*/ 3264 w 5701"/>
              <a:gd name="T47" fmla="*/ 378 h 404"/>
              <a:gd name="T48" fmla="*/ 3224 w 5701"/>
              <a:gd name="T49" fmla="*/ 322 h 404"/>
              <a:gd name="T50" fmla="*/ 3072 w 5701"/>
              <a:gd name="T51" fmla="*/ 274 h 404"/>
              <a:gd name="T52" fmla="*/ 2600 w 5701"/>
              <a:gd name="T53" fmla="*/ 306 h 404"/>
              <a:gd name="T54" fmla="*/ 2176 w 5701"/>
              <a:gd name="T55" fmla="*/ 370 h 404"/>
              <a:gd name="T56" fmla="*/ 2000 w 5701"/>
              <a:gd name="T57" fmla="*/ 402 h 404"/>
              <a:gd name="T58" fmla="*/ 1760 w 5701"/>
              <a:gd name="T59" fmla="*/ 394 h 404"/>
              <a:gd name="T60" fmla="*/ 1664 w 5701"/>
              <a:gd name="T61" fmla="*/ 354 h 404"/>
              <a:gd name="T62" fmla="*/ 1560 w 5701"/>
              <a:gd name="T63" fmla="*/ 338 h 404"/>
              <a:gd name="T64" fmla="*/ 1360 w 5701"/>
              <a:gd name="T65" fmla="*/ 354 h 404"/>
              <a:gd name="T66" fmla="*/ 1016 w 5701"/>
              <a:gd name="T67" fmla="*/ 362 h 404"/>
              <a:gd name="T68" fmla="*/ 728 w 5701"/>
              <a:gd name="T69" fmla="*/ 386 h 404"/>
              <a:gd name="T70" fmla="*/ 288 w 5701"/>
              <a:gd name="T71" fmla="*/ 378 h 404"/>
              <a:gd name="T72" fmla="*/ 176 w 5701"/>
              <a:gd name="T73" fmla="*/ 306 h 404"/>
              <a:gd name="T74" fmla="*/ 40 w 5701"/>
              <a:gd name="T75" fmla="*/ 226 h 404"/>
              <a:gd name="T76" fmla="*/ 0 w 5701"/>
              <a:gd name="T77" fmla="*/ 130 h 404"/>
              <a:gd name="T78" fmla="*/ 96 w 5701"/>
              <a:gd name="T79" fmla="*/ 106 h 404"/>
              <a:gd name="T80" fmla="*/ 96 w 5701"/>
              <a:gd name="T81" fmla="*/ 7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01" h="404">
                <a:moveTo>
                  <a:pt x="96" y="74"/>
                </a:moveTo>
                <a:cubicBezTo>
                  <a:pt x="222" y="87"/>
                  <a:pt x="349" y="81"/>
                  <a:pt x="472" y="50"/>
                </a:cubicBezTo>
                <a:cubicBezTo>
                  <a:pt x="547" y="0"/>
                  <a:pt x="840" y="45"/>
                  <a:pt x="960" y="58"/>
                </a:cubicBezTo>
                <a:cubicBezTo>
                  <a:pt x="974" y="72"/>
                  <a:pt x="978" y="92"/>
                  <a:pt x="992" y="106"/>
                </a:cubicBezTo>
                <a:cubicBezTo>
                  <a:pt x="1007" y="121"/>
                  <a:pt x="1313" y="138"/>
                  <a:pt x="1336" y="138"/>
                </a:cubicBezTo>
                <a:cubicBezTo>
                  <a:pt x="1704" y="143"/>
                  <a:pt x="2072" y="143"/>
                  <a:pt x="2440" y="146"/>
                </a:cubicBezTo>
                <a:cubicBezTo>
                  <a:pt x="2635" y="148"/>
                  <a:pt x="2829" y="151"/>
                  <a:pt x="3024" y="154"/>
                </a:cubicBezTo>
                <a:cubicBezTo>
                  <a:pt x="3605" y="141"/>
                  <a:pt x="3238" y="152"/>
                  <a:pt x="3480" y="122"/>
                </a:cubicBezTo>
                <a:cubicBezTo>
                  <a:pt x="3552" y="98"/>
                  <a:pt x="3620" y="96"/>
                  <a:pt x="3696" y="90"/>
                </a:cubicBezTo>
                <a:cubicBezTo>
                  <a:pt x="3803" y="54"/>
                  <a:pt x="3959" y="111"/>
                  <a:pt x="4072" y="114"/>
                </a:cubicBezTo>
                <a:cubicBezTo>
                  <a:pt x="4227" y="118"/>
                  <a:pt x="4381" y="119"/>
                  <a:pt x="4536" y="122"/>
                </a:cubicBezTo>
                <a:cubicBezTo>
                  <a:pt x="4741" y="119"/>
                  <a:pt x="4947" y="119"/>
                  <a:pt x="5152" y="114"/>
                </a:cubicBezTo>
                <a:cubicBezTo>
                  <a:pt x="5175" y="113"/>
                  <a:pt x="5194" y="96"/>
                  <a:pt x="5216" y="90"/>
                </a:cubicBezTo>
                <a:cubicBezTo>
                  <a:pt x="5270" y="75"/>
                  <a:pt x="5328" y="66"/>
                  <a:pt x="5384" y="58"/>
                </a:cubicBezTo>
                <a:cubicBezTo>
                  <a:pt x="5701" y="69"/>
                  <a:pt x="5555" y="21"/>
                  <a:pt x="5680" y="146"/>
                </a:cubicBezTo>
                <a:cubicBezTo>
                  <a:pt x="5671" y="190"/>
                  <a:pt x="5656" y="225"/>
                  <a:pt x="5640" y="266"/>
                </a:cubicBezTo>
                <a:cubicBezTo>
                  <a:pt x="5634" y="282"/>
                  <a:pt x="5624" y="314"/>
                  <a:pt x="5624" y="314"/>
                </a:cubicBezTo>
                <a:cubicBezTo>
                  <a:pt x="5621" y="335"/>
                  <a:pt x="5628" y="360"/>
                  <a:pt x="5616" y="378"/>
                </a:cubicBezTo>
                <a:cubicBezTo>
                  <a:pt x="5603" y="396"/>
                  <a:pt x="5489" y="402"/>
                  <a:pt x="5488" y="402"/>
                </a:cubicBezTo>
                <a:cubicBezTo>
                  <a:pt x="4927" y="395"/>
                  <a:pt x="5006" y="403"/>
                  <a:pt x="4680" y="362"/>
                </a:cubicBezTo>
                <a:cubicBezTo>
                  <a:pt x="4565" y="368"/>
                  <a:pt x="4527" y="370"/>
                  <a:pt x="4432" y="346"/>
                </a:cubicBezTo>
                <a:cubicBezTo>
                  <a:pt x="4341" y="349"/>
                  <a:pt x="4251" y="349"/>
                  <a:pt x="4160" y="354"/>
                </a:cubicBezTo>
                <a:cubicBezTo>
                  <a:pt x="4122" y="356"/>
                  <a:pt x="4078" y="385"/>
                  <a:pt x="4040" y="394"/>
                </a:cubicBezTo>
                <a:cubicBezTo>
                  <a:pt x="3781" y="390"/>
                  <a:pt x="3521" y="404"/>
                  <a:pt x="3264" y="378"/>
                </a:cubicBezTo>
                <a:cubicBezTo>
                  <a:pt x="3241" y="376"/>
                  <a:pt x="3240" y="338"/>
                  <a:pt x="3224" y="322"/>
                </a:cubicBezTo>
                <a:cubicBezTo>
                  <a:pt x="3191" y="289"/>
                  <a:pt x="3115" y="280"/>
                  <a:pt x="3072" y="274"/>
                </a:cubicBezTo>
                <a:cubicBezTo>
                  <a:pt x="2830" y="288"/>
                  <a:pt x="2946" y="297"/>
                  <a:pt x="2600" y="306"/>
                </a:cubicBezTo>
                <a:cubicBezTo>
                  <a:pt x="2472" y="391"/>
                  <a:pt x="2328" y="366"/>
                  <a:pt x="2176" y="370"/>
                </a:cubicBezTo>
                <a:cubicBezTo>
                  <a:pt x="2117" y="380"/>
                  <a:pt x="2059" y="394"/>
                  <a:pt x="2000" y="402"/>
                </a:cubicBezTo>
                <a:cubicBezTo>
                  <a:pt x="1920" y="399"/>
                  <a:pt x="1840" y="401"/>
                  <a:pt x="1760" y="394"/>
                </a:cubicBezTo>
                <a:cubicBezTo>
                  <a:pt x="1732" y="392"/>
                  <a:pt x="1690" y="365"/>
                  <a:pt x="1664" y="354"/>
                </a:cubicBezTo>
                <a:cubicBezTo>
                  <a:pt x="1629" y="339"/>
                  <a:pt x="1603" y="342"/>
                  <a:pt x="1560" y="338"/>
                </a:cubicBezTo>
                <a:cubicBezTo>
                  <a:pt x="1488" y="314"/>
                  <a:pt x="1429" y="351"/>
                  <a:pt x="1360" y="354"/>
                </a:cubicBezTo>
                <a:cubicBezTo>
                  <a:pt x="1245" y="359"/>
                  <a:pt x="1131" y="359"/>
                  <a:pt x="1016" y="362"/>
                </a:cubicBezTo>
                <a:cubicBezTo>
                  <a:pt x="920" y="369"/>
                  <a:pt x="824" y="379"/>
                  <a:pt x="728" y="386"/>
                </a:cubicBezTo>
                <a:cubicBezTo>
                  <a:pt x="581" y="383"/>
                  <a:pt x="434" y="388"/>
                  <a:pt x="288" y="378"/>
                </a:cubicBezTo>
                <a:cubicBezTo>
                  <a:pt x="284" y="378"/>
                  <a:pt x="207" y="314"/>
                  <a:pt x="176" y="306"/>
                </a:cubicBezTo>
                <a:cubicBezTo>
                  <a:pt x="145" y="283"/>
                  <a:pt x="75" y="238"/>
                  <a:pt x="40" y="226"/>
                </a:cubicBezTo>
                <a:cubicBezTo>
                  <a:pt x="27" y="186"/>
                  <a:pt x="9" y="175"/>
                  <a:pt x="0" y="130"/>
                </a:cubicBezTo>
                <a:cubicBezTo>
                  <a:pt x="31" y="120"/>
                  <a:pt x="66" y="121"/>
                  <a:pt x="96" y="106"/>
                </a:cubicBezTo>
                <a:cubicBezTo>
                  <a:pt x="121" y="94"/>
                  <a:pt x="103" y="81"/>
                  <a:pt x="96" y="74"/>
                </a:cubicBezTo>
                <a:close/>
              </a:path>
            </a:pathLst>
          </a:custGeom>
          <a:gradFill rotWithShape="1">
            <a:gsLst>
              <a:gs pos="0">
                <a:srgbClr val="CFAB11">
                  <a:gamma/>
                  <a:shade val="71373"/>
                  <a:invGamma/>
                </a:srgbClr>
              </a:gs>
              <a:gs pos="100000">
                <a:srgbClr val="CFAB11"/>
              </a:gs>
            </a:gsLst>
            <a:lin ang="5400000" scaled="1"/>
          </a:gradFill>
          <a:ln w="38100" cap="flat" cmpd="sng">
            <a:solidFill>
              <a:srgbClr val="BB860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3" name="Line 54"/>
          <p:cNvSpPr>
            <a:spLocks noChangeShapeType="1"/>
          </p:cNvSpPr>
          <p:nvPr/>
        </p:nvSpPr>
        <p:spPr bwMode="auto">
          <a:xfrm>
            <a:off x="1372026" y="2893272"/>
            <a:ext cx="0" cy="3195638"/>
          </a:xfrm>
          <a:prstGeom prst="line">
            <a:avLst/>
          </a:prstGeom>
          <a:noFill/>
          <a:ln w="57150">
            <a:solidFill>
              <a:srgbClr val="BB86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4" name="AutoShape 55"/>
          <p:cNvSpPr>
            <a:spLocks noChangeArrowheads="1"/>
          </p:cNvSpPr>
          <p:nvPr/>
        </p:nvSpPr>
        <p:spPr bwMode="auto">
          <a:xfrm rot="12177992">
            <a:off x="886251" y="2940897"/>
            <a:ext cx="1574800" cy="2293938"/>
          </a:xfrm>
          <a:prstGeom prst="lightningBolt">
            <a:avLst/>
          </a:prstGeom>
          <a:gradFill rotWithShape="1">
            <a:gsLst>
              <a:gs pos="0">
                <a:srgbClr val="24BC41"/>
              </a:gs>
              <a:gs pos="100000">
                <a:srgbClr val="24BC41">
                  <a:gamma/>
                  <a:shade val="66667"/>
                  <a:invGamma/>
                </a:srgbClr>
              </a:gs>
            </a:gsLst>
            <a:lin ang="5400000" scaled="1"/>
          </a:grad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 rot="9024071" flipH="1">
            <a:off x="404444" y="2983760"/>
            <a:ext cx="1528763" cy="2116137"/>
          </a:xfrm>
          <a:prstGeom prst="lightningBolt">
            <a:avLst/>
          </a:prstGeom>
          <a:gradFill rotWithShape="1">
            <a:gsLst>
              <a:gs pos="0">
                <a:srgbClr val="24BC41"/>
              </a:gs>
              <a:gs pos="100000">
                <a:srgbClr val="24BC41">
                  <a:gamma/>
                  <a:shade val="66667"/>
                  <a:invGamma/>
                </a:srgbClr>
              </a:gs>
            </a:gsLst>
            <a:lin ang="5400000" scaled="1"/>
          </a:grad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66" name="AutoShape 58"/>
          <p:cNvSpPr>
            <a:spLocks noChangeArrowheads="1"/>
          </p:cNvSpPr>
          <p:nvPr/>
        </p:nvSpPr>
        <p:spPr bwMode="auto">
          <a:xfrm rot="9024071" flipH="1">
            <a:off x="580657" y="2915497"/>
            <a:ext cx="1482725" cy="2565400"/>
          </a:xfrm>
          <a:prstGeom prst="lightningBolt">
            <a:avLst/>
          </a:prstGeom>
          <a:gradFill rotWithShape="1">
            <a:gsLst>
              <a:gs pos="0">
                <a:srgbClr val="24BC41"/>
              </a:gs>
              <a:gs pos="100000">
                <a:srgbClr val="24BC41">
                  <a:gamma/>
                  <a:shade val="66667"/>
                  <a:invGamma/>
                </a:srgbClr>
              </a:gs>
            </a:gsLst>
            <a:lin ang="5400000" scaled="1"/>
          </a:grad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67" name="AutoShape 57"/>
          <p:cNvSpPr>
            <a:spLocks noChangeArrowheads="1"/>
          </p:cNvSpPr>
          <p:nvPr/>
        </p:nvSpPr>
        <p:spPr bwMode="auto">
          <a:xfrm rot="12177992">
            <a:off x="800526" y="2832947"/>
            <a:ext cx="1250950" cy="2665413"/>
          </a:xfrm>
          <a:prstGeom prst="lightningBolt">
            <a:avLst/>
          </a:prstGeom>
          <a:gradFill rotWithShape="1">
            <a:gsLst>
              <a:gs pos="0">
                <a:srgbClr val="24BC41"/>
              </a:gs>
              <a:gs pos="100000">
                <a:srgbClr val="24BC41">
                  <a:gamma/>
                  <a:shade val="66667"/>
                  <a:invGamma/>
                </a:srgbClr>
              </a:gs>
            </a:gsLst>
            <a:lin ang="5400000" scaled="1"/>
          </a:grad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68" name="Line 59"/>
          <p:cNvSpPr>
            <a:spLocks noChangeShapeType="1"/>
          </p:cNvSpPr>
          <p:nvPr/>
        </p:nvSpPr>
        <p:spPr bwMode="auto">
          <a:xfrm>
            <a:off x="1372026" y="2488460"/>
            <a:ext cx="0" cy="3870325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 rot="16200000" flipH="1" flipV="1">
            <a:off x="3712001" y="4918922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 rot="16200000" flipH="1" flipV="1">
            <a:off x="2969050" y="4941148"/>
            <a:ext cx="7651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3" name="TextBox 60"/>
          <p:cNvSpPr txBox="1">
            <a:spLocks noChangeArrowheads="1"/>
          </p:cNvSpPr>
          <p:nvPr/>
        </p:nvSpPr>
        <p:spPr bwMode="auto">
          <a:xfrm>
            <a:off x="2902376" y="4691394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1372026" y="2669435"/>
            <a:ext cx="2970212" cy="2835275"/>
          </a:xfrm>
          <a:prstGeom prst="line">
            <a:avLst/>
          </a:prstGeom>
          <a:noFill/>
          <a:ln w="28575">
            <a:solidFill>
              <a:srgbClr val="F6F5C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5" name="Line 68"/>
          <p:cNvSpPr>
            <a:spLocks noChangeShapeType="1"/>
          </p:cNvSpPr>
          <p:nvPr/>
        </p:nvSpPr>
        <p:spPr bwMode="auto">
          <a:xfrm rot="16200000" flipH="1" flipV="1">
            <a:off x="6412339" y="4918922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 rot="16200000" flipH="1" flipV="1">
            <a:off x="5871794" y="5099104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191345" y="2094574"/>
            <a:ext cx="7795794" cy="3724462"/>
          </a:xfrm>
          <a:prstGeom prst="line">
            <a:avLst/>
          </a:prstGeom>
          <a:noFill/>
          <a:ln w="28575">
            <a:solidFill>
              <a:srgbClr val="F6F5C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8" name="Line 71"/>
          <p:cNvSpPr>
            <a:spLocks noChangeShapeType="1"/>
          </p:cNvSpPr>
          <p:nvPr/>
        </p:nvSpPr>
        <p:spPr bwMode="auto">
          <a:xfrm flipH="1">
            <a:off x="813226" y="6179397"/>
            <a:ext cx="8596312" cy="47625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9" name="TextBox 60"/>
          <p:cNvSpPr txBox="1">
            <a:spLocks noChangeArrowheads="1"/>
          </p:cNvSpPr>
          <p:nvPr/>
        </p:nvSpPr>
        <p:spPr bwMode="auto">
          <a:xfrm>
            <a:off x="5782101" y="487236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0" name="TextBox 60"/>
          <p:cNvSpPr txBox="1">
            <a:spLocks noChangeArrowheads="1"/>
          </p:cNvSpPr>
          <p:nvPr/>
        </p:nvSpPr>
        <p:spPr bwMode="auto">
          <a:xfrm>
            <a:off x="6277401" y="5321632"/>
            <a:ext cx="404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1" name="TextBox 60"/>
          <p:cNvSpPr txBox="1">
            <a:spLocks noChangeArrowheads="1"/>
          </p:cNvSpPr>
          <p:nvPr/>
        </p:nvSpPr>
        <p:spPr bwMode="auto">
          <a:xfrm>
            <a:off x="3442126" y="4242132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M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2" name="TextBox 60"/>
          <p:cNvSpPr txBox="1">
            <a:spLocks noChangeArrowheads="1"/>
          </p:cNvSpPr>
          <p:nvPr/>
        </p:nvSpPr>
        <p:spPr bwMode="auto">
          <a:xfrm>
            <a:off x="4116813" y="487236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F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3" name="TextBox 60"/>
          <p:cNvSpPr txBox="1">
            <a:spLocks noChangeArrowheads="1"/>
          </p:cNvSpPr>
          <p:nvPr/>
        </p:nvSpPr>
        <p:spPr bwMode="auto">
          <a:xfrm>
            <a:off x="1416476" y="5591507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h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4" name="TextBox 60"/>
          <p:cNvSpPr txBox="1">
            <a:spLocks noChangeArrowheads="1"/>
          </p:cNvSpPr>
          <p:nvPr/>
        </p:nvSpPr>
        <p:spPr bwMode="auto">
          <a:xfrm>
            <a:off x="1011663" y="487236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A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5" name="TextBox 60"/>
          <p:cNvSpPr txBox="1">
            <a:spLocks noChangeArrowheads="1"/>
          </p:cNvSpPr>
          <p:nvPr/>
        </p:nvSpPr>
        <p:spPr bwMode="auto">
          <a:xfrm>
            <a:off x="1011663" y="5772482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K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6" name="TextBox 60"/>
          <p:cNvSpPr txBox="1">
            <a:spLocks noChangeArrowheads="1"/>
          </p:cNvSpPr>
          <p:nvPr/>
        </p:nvSpPr>
        <p:spPr bwMode="auto">
          <a:xfrm>
            <a:off x="1057701" y="2576844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B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7" name="TextBox 60"/>
          <p:cNvSpPr txBox="1">
            <a:spLocks noChangeArrowheads="1"/>
          </p:cNvSpPr>
          <p:nvPr/>
        </p:nvSpPr>
        <p:spPr bwMode="auto">
          <a:xfrm>
            <a:off x="5917038" y="4512007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D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8" name="TextBox 60"/>
          <p:cNvSpPr txBox="1">
            <a:spLocks noChangeArrowheads="1"/>
          </p:cNvSpPr>
          <p:nvPr/>
        </p:nvSpPr>
        <p:spPr bwMode="auto">
          <a:xfrm>
            <a:off x="5917038" y="5321632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E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9" name="TextBox 60"/>
          <p:cNvSpPr txBox="1">
            <a:spLocks noChangeArrowheads="1"/>
          </p:cNvSpPr>
          <p:nvPr/>
        </p:nvSpPr>
        <p:spPr bwMode="auto">
          <a:xfrm>
            <a:off x="6817151" y="487236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C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90" name="TextBox 60"/>
          <p:cNvSpPr txBox="1">
            <a:spLocks noChangeArrowheads="1"/>
          </p:cNvSpPr>
          <p:nvPr/>
        </p:nvSpPr>
        <p:spPr bwMode="auto">
          <a:xfrm>
            <a:off x="1462513" y="3837319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1" name="Line 62"/>
          <p:cNvSpPr>
            <a:spLocks noChangeShapeType="1"/>
          </p:cNvSpPr>
          <p:nvPr/>
        </p:nvSpPr>
        <p:spPr bwMode="auto">
          <a:xfrm flipH="1">
            <a:off x="516363" y="5275225"/>
            <a:ext cx="7955844" cy="51685"/>
          </a:xfrm>
          <a:prstGeom prst="line">
            <a:avLst/>
          </a:prstGeom>
          <a:noFill/>
          <a:ln w="28575">
            <a:solidFill>
              <a:srgbClr val="F6F5C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2" name="TextBox 60"/>
          <p:cNvSpPr txBox="1">
            <a:spLocks noChangeArrowheads="1"/>
          </p:cNvSpPr>
          <p:nvPr/>
        </p:nvSpPr>
        <p:spPr bwMode="auto">
          <a:xfrm>
            <a:off x="2927648" y="5291916"/>
            <a:ext cx="26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N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9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16369" y="5210954"/>
            <a:ext cx="839544" cy="11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91948" y="5204394"/>
            <a:ext cx="865825" cy="11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8451860" y="1793218"/>
            <a:ext cx="3750350" cy="3565525"/>
          </a:xfrm>
          <a:prstGeom prst="wave">
            <a:avLst>
              <a:gd name="adj1" fmla="val 6829"/>
              <a:gd name="adj2" fmla="val 236"/>
            </a:avLst>
          </a:prstGeom>
          <a:solidFill>
            <a:srgbClr val="FFFFFF"/>
          </a:solidFill>
          <a:ln w="28575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8691621" y="1805855"/>
            <a:ext cx="3568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     </a:t>
            </a:r>
            <a:r>
              <a:rPr lang="el-GR" sz="2400" dirty="0" smtClean="0">
                <a:solidFill>
                  <a:srgbClr val="003399"/>
                </a:solidFill>
              </a:rPr>
              <a:t>Δ </a:t>
            </a:r>
            <a:r>
              <a:rPr lang="en-US" sz="2400" dirty="0" smtClean="0">
                <a:solidFill>
                  <a:srgbClr val="003399"/>
                </a:solidFill>
              </a:rPr>
              <a:t>MNF</a:t>
            </a:r>
            <a:r>
              <a:rPr lang="ru-RU" sz="2400" dirty="0" smtClean="0">
                <a:solidFill>
                  <a:srgbClr val="003399"/>
                </a:solidFill>
              </a:rPr>
              <a:t> ~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l-GR" sz="2400" dirty="0" smtClean="0">
                <a:solidFill>
                  <a:srgbClr val="003399"/>
                </a:solidFill>
              </a:rPr>
              <a:t>Δ</a:t>
            </a:r>
            <a:r>
              <a:rPr lang="ru-RU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BAF</a:t>
            </a:r>
          </a:p>
          <a:p>
            <a:r>
              <a:rPr lang="en-US" sz="2400" dirty="0">
                <a:solidFill>
                  <a:srgbClr val="003399"/>
                </a:solidFill>
              </a:rPr>
              <a:t> </a:t>
            </a:r>
            <a:r>
              <a:rPr lang="en-US" sz="2400" dirty="0" smtClean="0">
                <a:solidFill>
                  <a:srgbClr val="003399"/>
                </a:solidFill>
              </a:rPr>
              <a:t>    MN</a:t>
            </a:r>
            <a:r>
              <a:rPr lang="en-US" sz="2400" dirty="0">
                <a:solidFill>
                  <a:srgbClr val="003399"/>
                </a:solidFill>
              </a:rPr>
              <a:t>= </a:t>
            </a:r>
            <a:r>
              <a:rPr lang="en-US" sz="2400" dirty="0" smtClean="0">
                <a:solidFill>
                  <a:srgbClr val="003399"/>
                </a:solidFill>
              </a:rPr>
              <a:t>NF</a:t>
            </a:r>
            <a:r>
              <a:rPr lang="ru-RU" sz="2400" dirty="0" smtClean="0">
                <a:solidFill>
                  <a:srgbClr val="003399"/>
                </a:solidFill>
              </a:rPr>
              <a:t>, </a:t>
            </a:r>
            <a:r>
              <a:rPr lang="en-US" sz="2400" dirty="0" smtClean="0">
                <a:solidFill>
                  <a:srgbClr val="003399"/>
                </a:solidFill>
              </a:rPr>
              <a:t>BA=</a:t>
            </a:r>
            <a:r>
              <a:rPr lang="en-US" sz="2400" dirty="0">
                <a:solidFill>
                  <a:srgbClr val="003399"/>
                </a:solidFill>
              </a:rPr>
              <a:t> </a:t>
            </a:r>
            <a:r>
              <a:rPr lang="en-US" sz="2400" dirty="0" smtClean="0">
                <a:solidFill>
                  <a:srgbClr val="003399"/>
                </a:solidFill>
              </a:rPr>
              <a:t>AF</a:t>
            </a:r>
            <a:r>
              <a:rPr lang="ru-RU" sz="2400" dirty="0" smtClean="0">
                <a:solidFill>
                  <a:srgbClr val="003399"/>
                </a:solidFill>
              </a:rPr>
              <a:t>,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AF</a:t>
            </a:r>
            <a:r>
              <a:rPr lang="en-US" sz="2400" dirty="0">
                <a:solidFill>
                  <a:srgbClr val="C00000"/>
                </a:solidFill>
              </a:rPr>
              <a:t>= 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     </a:t>
            </a:r>
            <a:r>
              <a:rPr lang="el-GR" sz="2400" dirty="0" smtClean="0">
                <a:solidFill>
                  <a:srgbClr val="003399"/>
                </a:solidFill>
              </a:rPr>
              <a:t>Δ </a:t>
            </a:r>
            <a:r>
              <a:rPr lang="en-US" sz="2400" dirty="0" smtClean="0">
                <a:solidFill>
                  <a:srgbClr val="003399"/>
                </a:solidFill>
              </a:rPr>
              <a:t>DEC </a:t>
            </a:r>
            <a:r>
              <a:rPr lang="en-US" sz="2400" dirty="0">
                <a:solidFill>
                  <a:srgbClr val="003399"/>
                </a:solidFill>
              </a:rPr>
              <a:t>~ </a:t>
            </a:r>
            <a:r>
              <a:rPr lang="el-GR" sz="2400" dirty="0">
                <a:solidFill>
                  <a:srgbClr val="003399"/>
                </a:solidFill>
              </a:rPr>
              <a:t>Δ </a:t>
            </a:r>
            <a:r>
              <a:rPr lang="en-US" sz="2400" dirty="0" smtClean="0">
                <a:solidFill>
                  <a:srgbClr val="003399"/>
                </a:solidFill>
              </a:rPr>
              <a:t>BAC</a:t>
            </a:r>
          </a:p>
          <a:p>
            <a:r>
              <a:rPr lang="pt-BR" sz="2400" dirty="0" smtClean="0">
                <a:solidFill>
                  <a:srgbClr val="003399"/>
                </a:solidFill>
              </a:rPr>
              <a:t>     2BA</a:t>
            </a:r>
            <a:r>
              <a:rPr lang="pt-BR" sz="2400" dirty="0">
                <a:solidFill>
                  <a:srgbClr val="003399"/>
                </a:solidFill>
              </a:rPr>
              <a:t>= AC= </a:t>
            </a:r>
            <a:r>
              <a:rPr lang="pt-BR" sz="2400" dirty="0" smtClean="0">
                <a:solidFill>
                  <a:srgbClr val="003399"/>
                </a:solidFill>
              </a:rPr>
              <a:t>2H</a:t>
            </a:r>
          </a:p>
          <a:p>
            <a:endParaRPr lang="pt-BR" sz="2400" dirty="0" smtClean="0">
              <a:solidFill>
                <a:srgbClr val="003399"/>
              </a:solidFill>
            </a:endParaRPr>
          </a:p>
          <a:p>
            <a:r>
              <a:rPr lang="pt-BR" sz="2400" dirty="0" smtClean="0">
                <a:solidFill>
                  <a:srgbClr val="C00000"/>
                </a:solidFill>
              </a:rPr>
              <a:t>AF</a:t>
            </a:r>
            <a:r>
              <a:rPr lang="pt-BR" sz="2400" dirty="0">
                <a:solidFill>
                  <a:srgbClr val="C00000"/>
                </a:solidFill>
              </a:rPr>
              <a:t>= H, </a:t>
            </a:r>
            <a:r>
              <a:rPr lang="pt-BR" sz="2400" dirty="0" smtClean="0">
                <a:solidFill>
                  <a:srgbClr val="C00000"/>
                </a:solidFill>
              </a:rPr>
              <a:t>AC</a:t>
            </a:r>
            <a:r>
              <a:rPr lang="pt-BR" sz="2400" dirty="0">
                <a:solidFill>
                  <a:srgbClr val="C00000"/>
                </a:solidFill>
              </a:rPr>
              <a:t>= </a:t>
            </a:r>
            <a:r>
              <a:rPr lang="pt-BR" sz="2400" dirty="0" smtClean="0">
                <a:solidFill>
                  <a:srgbClr val="C00000"/>
                </a:solidFill>
              </a:rPr>
              <a:t>2H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smtClean="0">
                <a:solidFill>
                  <a:srgbClr val="C00000"/>
                </a:solidFill>
              </a:rPr>
              <a:t>    </a:t>
            </a:r>
            <a:r>
              <a:rPr lang="en-US" sz="2400" dirty="0" smtClean="0">
                <a:solidFill>
                  <a:srgbClr val="C00000"/>
                </a:solidFill>
              </a:rPr>
              <a:t>FC</a:t>
            </a:r>
            <a:r>
              <a:rPr lang="en-US" sz="2400" dirty="0">
                <a:solidFill>
                  <a:srgbClr val="C00000"/>
                </a:solidFill>
              </a:rPr>
              <a:t>= 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</a:p>
          <a:p>
            <a:r>
              <a:rPr lang="ru-RU" sz="2400" dirty="0">
                <a:solidFill>
                  <a:srgbClr val="003399"/>
                </a:solidFill>
              </a:rPr>
              <a:t>Рост человека - h. </a:t>
            </a:r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H+h</a:t>
            </a:r>
            <a:r>
              <a:rPr lang="ru-RU" sz="2400" dirty="0">
                <a:solidFill>
                  <a:srgbClr val="003399"/>
                </a:solidFill>
              </a:rPr>
              <a:t> - </a:t>
            </a:r>
            <a:r>
              <a:rPr lang="ru-RU" sz="2400" dirty="0" smtClean="0">
                <a:solidFill>
                  <a:srgbClr val="003399"/>
                </a:solidFill>
              </a:rPr>
              <a:t>высота дерева</a:t>
            </a:r>
          </a:p>
          <a:p>
            <a:endParaRPr lang="ru-RU" sz="2400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593" y="2182199"/>
            <a:ext cx="68038" cy="146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607683" y="4137352"/>
            <a:ext cx="240845" cy="227751"/>
          </a:xfrm>
          <a:prstGeom prst="rightArrow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95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Высотомеры, основанные на подобии треугольников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Маятниковый высотомер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44" y="2902744"/>
            <a:ext cx="4762500" cy="2495550"/>
          </a:xfr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Высотомер </a:t>
            </a:r>
            <a:r>
              <a:rPr lang="ru-RU" dirty="0" err="1" smtClean="0"/>
              <a:t>Христена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2492896"/>
            <a:ext cx="3176435" cy="3308148"/>
          </a:xfrm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4641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103" y="2584473"/>
            <a:ext cx="5570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ABC </a:t>
            </a:r>
            <a:r>
              <a:rPr lang="ru-RU" sz="3600" dirty="0" smtClean="0">
                <a:solidFill>
                  <a:schemeClr val="bg1"/>
                </a:solidFill>
              </a:rPr>
              <a:t>= </a:t>
            </a:r>
            <a:r>
              <a:rPr lang="ru-RU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CDE = 90</a:t>
            </a:r>
            <a:r>
              <a:rPr lang="en-US" sz="3600" baseline="30000" dirty="0">
                <a:solidFill>
                  <a:schemeClr val="bg1"/>
                </a:solidFill>
              </a:rPr>
              <a:t>o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ACB </a:t>
            </a:r>
            <a:r>
              <a:rPr lang="ru-RU" sz="3600" dirty="0">
                <a:solidFill>
                  <a:schemeClr val="bg1"/>
                </a:solidFill>
              </a:rPr>
              <a:t>= </a:t>
            </a:r>
            <a:r>
              <a:rPr lang="ru-RU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DCE , 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расстояния до недоступной точки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помощью подобных треугольников можно определить ширину реки или озера.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880" y="2204864"/>
            <a:ext cx="6716017" cy="4209334"/>
          </a:xfrm>
          <a:prstGeom prst="rect">
            <a:avLst/>
          </a:prstGeom>
          <a:ln w="12700">
            <a:solidFill>
              <a:srgbClr val="FAFAE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3304553"/>
            <a:ext cx="4258700" cy="178063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135560" y="4384673"/>
            <a:ext cx="425152" cy="2880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7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88"/>
          <a:stretch/>
        </p:blipFill>
        <p:spPr>
          <a:xfrm>
            <a:off x="-228233" y="2988347"/>
            <a:ext cx="3390955" cy="15927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011" y="2467294"/>
            <a:ext cx="2488106" cy="13683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449" y="3714931"/>
            <a:ext cx="2780475" cy="1656000"/>
          </a:xfrm>
          <a:prstGeom prst="rect">
            <a:avLst/>
          </a:prstGeom>
        </p:spPr>
      </p:pic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1483765" y="1836896"/>
            <a:ext cx="2107788" cy="530773"/>
          </a:xfrm>
          <a:prstGeom prst="bentConnector3">
            <a:avLst>
              <a:gd name="adj1" fmla="val 99930"/>
            </a:avLst>
          </a:prstGeom>
          <a:ln w="38100">
            <a:solidFill>
              <a:srgbClr val="F6F5CB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Применение подобия треугольников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575720" y="1844824"/>
            <a:ext cx="0" cy="1656184"/>
          </a:xfrm>
          <a:prstGeom prst="straightConnector1">
            <a:avLst/>
          </a:prstGeom>
          <a:ln w="38100">
            <a:solidFill>
              <a:srgbClr val="F6F5C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256240" y="1844824"/>
            <a:ext cx="0" cy="2047582"/>
          </a:xfrm>
          <a:prstGeom prst="straightConnector1">
            <a:avLst/>
          </a:prstGeom>
          <a:ln w="38100">
            <a:solidFill>
              <a:srgbClr val="F6F5C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1415480" y="1124744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Геометрические приложения</a:t>
            </a:r>
            <a:endParaRPr lang="ru-RU" sz="2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7032104" y="1124744"/>
            <a:ext cx="4550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Практические приложения 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05807" y="2367671"/>
            <a:ext cx="335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Пропорциональные отрезки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прямоугольном   треугольнике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3767349" y="2086774"/>
            <a:ext cx="177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Средняя линия треугольника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3094197" y="547056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Свойство медиан треугольника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7490997" y="3923764"/>
            <a:ext cx="42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Определение высоты заданного объекта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6816080" y="4369410"/>
            <a:ext cx="48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Определение расстояния до недоступной точки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575720" y="1586409"/>
            <a:ext cx="0" cy="258415"/>
          </a:xfrm>
          <a:prstGeom prst="line">
            <a:avLst/>
          </a:prstGeom>
          <a:ln w="38100">
            <a:solidFill>
              <a:srgbClr val="F6F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>
            <a:off x="6372040" y="2258370"/>
            <a:ext cx="2752222" cy="1469857"/>
          </a:xfrm>
          <a:prstGeom prst="bentConnector3">
            <a:avLst>
              <a:gd name="adj1" fmla="val 8940"/>
            </a:avLst>
          </a:prstGeom>
          <a:ln w="38100">
            <a:solidFill>
              <a:srgbClr val="F6F5CB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H="1" flipV="1">
            <a:off x="3575018" y="1843868"/>
            <a:ext cx="2107788" cy="530773"/>
          </a:xfrm>
          <a:prstGeom prst="bentConnector3">
            <a:avLst>
              <a:gd name="adj1" fmla="val 99930"/>
            </a:avLst>
          </a:prstGeom>
          <a:ln w="38100">
            <a:solidFill>
              <a:srgbClr val="F6F5CB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6130" y="4794741"/>
            <a:ext cx="2900350" cy="1817825"/>
          </a:xfrm>
          <a:prstGeom prst="rect">
            <a:avLst/>
          </a:prstGeom>
          <a:ln w="12700">
            <a:solidFill>
              <a:srgbClr val="FAFAE6"/>
            </a:solidFill>
          </a:ln>
        </p:spPr>
      </p:pic>
      <p:grpSp>
        <p:nvGrpSpPr>
          <p:cNvPr id="33" name="Группа 32"/>
          <p:cNvGrpSpPr/>
          <p:nvPr/>
        </p:nvGrpSpPr>
        <p:grpSpPr>
          <a:xfrm>
            <a:off x="8585162" y="1841820"/>
            <a:ext cx="2920505" cy="2091236"/>
            <a:chOff x="5627945" y="2115341"/>
            <a:chExt cx="6158765" cy="441000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5960" y="2115341"/>
              <a:ext cx="5906042" cy="4410002"/>
            </a:xfrm>
            <a:prstGeom prst="rect">
              <a:avLst/>
            </a:prstGeom>
            <a:effectLst/>
          </p:spPr>
        </p:pic>
        <p:sp>
          <p:nvSpPr>
            <p:cNvPr id="36" name="Правая фигурная скобка 35"/>
            <p:cNvSpPr/>
            <p:nvPr/>
          </p:nvSpPr>
          <p:spPr>
            <a:xfrm flipH="1">
              <a:off x="6168005" y="3524575"/>
              <a:ext cx="504057" cy="2481142"/>
            </a:xfrm>
            <a:prstGeom prst="rightBrace">
              <a:avLst>
                <a:gd name="adj1" fmla="val 35593"/>
                <a:gd name="adj2" fmla="val 73205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TextBox 45"/>
            <p:cNvSpPr txBox="1"/>
            <p:nvPr/>
          </p:nvSpPr>
          <p:spPr>
            <a:xfrm>
              <a:off x="5627945" y="5243892"/>
              <a:ext cx="1022864" cy="778848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h1</a:t>
              </a:r>
              <a:endPara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38" name="TextBox 46"/>
            <p:cNvSpPr txBox="1"/>
            <p:nvPr/>
          </p:nvSpPr>
          <p:spPr>
            <a:xfrm>
              <a:off x="7876410" y="4498344"/>
              <a:ext cx="1192683" cy="778848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l</a:t>
              </a:r>
              <a:r>
                <a:rPr lang="en-US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1</a:t>
              </a:r>
              <a:endPara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39" name="Правая фигурная скобка 38"/>
            <p:cNvSpPr/>
            <p:nvPr/>
          </p:nvSpPr>
          <p:spPr>
            <a:xfrm rot="5400000" flipH="1" flipV="1">
              <a:off x="8420735" y="3863737"/>
              <a:ext cx="504057" cy="3713360"/>
            </a:xfrm>
            <a:prstGeom prst="rightBrace">
              <a:avLst>
                <a:gd name="adj1" fmla="val 35593"/>
                <a:gd name="adj2" fmla="val 37208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0" name="Правая фигурная скобка 39"/>
            <p:cNvSpPr/>
            <p:nvPr/>
          </p:nvSpPr>
          <p:spPr>
            <a:xfrm flipH="1">
              <a:off x="9334012" y="4401057"/>
              <a:ext cx="434394" cy="956588"/>
            </a:xfrm>
            <a:prstGeom prst="rightBrace">
              <a:avLst>
                <a:gd name="adj1" fmla="val 19260"/>
                <a:gd name="adj2" fmla="val 4303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2" name="TextBox 49"/>
            <p:cNvSpPr txBox="1"/>
            <p:nvPr/>
          </p:nvSpPr>
          <p:spPr>
            <a:xfrm>
              <a:off x="8593571" y="4143251"/>
              <a:ext cx="1122281" cy="778848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h</a:t>
              </a:r>
              <a:r>
                <a:rPr lang="en-US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2</a:t>
              </a:r>
              <a:endPara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43" name="TextBox 50"/>
            <p:cNvSpPr txBox="1"/>
            <p:nvPr/>
          </p:nvSpPr>
          <p:spPr>
            <a:xfrm>
              <a:off x="10859196" y="5459588"/>
              <a:ext cx="927514" cy="778848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l</a:t>
              </a:r>
              <a:r>
                <a:rPr lang="en-US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2</a:t>
              </a:r>
              <a:endPara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44" name="Правая фигурная скобка 43"/>
            <p:cNvSpPr/>
            <p:nvPr/>
          </p:nvSpPr>
          <p:spPr>
            <a:xfrm rot="16200000" flipH="1">
              <a:off x="10481112" y="4702198"/>
              <a:ext cx="216024" cy="1526921"/>
            </a:xfrm>
            <a:prstGeom prst="rightBrace">
              <a:avLst>
                <a:gd name="adj1" fmla="val 35593"/>
                <a:gd name="adj2" fmla="val 5820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4630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404664"/>
            <a:ext cx="1558275" cy="2654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ходе работы </a:t>
            </a:r>
            <a:r>
              <a:rPr lang="ru-RU" dirty="0" smtClean="0"/>
              <a:t>мы познакомились </a:t>
            </a:r>
            <a:r>
              <a:rPr lang="ru-RU" dirty="0"/>
              <a:t>со свойствами подобных треугольников.</a:t>
            </a:r>
          </a:p>
          <a:p>
            <a:r>
              <a:rPr lang="ru-RU" dirty="0" smtClean="0"/>
              <a:t>Нашли </a:t>
            </a:r>
            <a:r>
              <a:rPr lang="ru-RU" dirty="0"/>
              <a:t>различные  способы измерения высот, которые основываются на свойствах подобных треугольников.</a:t>
            </a:r>
          </a:p>
          <a:p>
            <a:r>
              <a:rPr lang="ru-RU" dirty="0" smtClean="0"/>
              <a:t>Провели </a:t>
            </a:r>
            <a:r>
              <a:rPr lang="ru-RU" dirty="0"/>
              <a:t>практическую работу по измерению </a:t>
            </a:r>
            <a:r>
              <a:rPr lang="ru-RU" dirty="0" smtClean="0"/>
              <a:t>высоты расположения скворечника на березе </a:t>
            </a:r>
            <a:r>
              <a:rPr lang="ru-RU" dirty="0"/>
              <a:t>с помощью </a:t>
            </a:r>
            <a:r>
              <a:rPr lang="ru-RU" dirty="0" smtClean="0"/>
              <a:t>первого признака </a:t>
            </a:r>
            <a:r>
              <a:rPr lang="ru-RU" dirty="0"/>
              <a:t>подобных треугольников.</a:t>
            </a:r>
          </a:p>
          <a:p>
            <a:r>
              <a:rPr lang="ru-RU" dirty="0" smtClean="0"/>
              <a:t>Систематизировали информацию о практическом применении признаков подобия треугольников.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27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640" y="4077072"/>
            <a:ext cx="6042720" cy="13620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790" y="404664"/>
            <a:ext cx="449642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470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99937" y="4534191"/>
            <a:ext cx="3492063" cy="2323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1224135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Найти области применения подобия треугольников в жизни человека</a:t>
            </a:r>
            <a:r>
              <a:rPr lang="ru-RU" dirty="0" smtClean="0"/>
              <a:t>.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000" y="1988840"/>
            <a:ext cx="109728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1" kern="1200">
                <a:solidFill>
                  <a:srgbClr val="F0F0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9336" y="2988808"/>
            <a:ext cx="9073008" cy="316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alibri" panose="020F0502020204030204" pitchFamily="34" charset="0"/>
              <a:buChar char="Δ"/>
              <a:defRPr sz="2800" kern="1200">
                <a:solidFill>
                  <a:srgbClr val="F6F5C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Изучить литературу по данной теме.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Изучить историю возникновения понятия подобия.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Узнать, где применяется подобие треугольников.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Рассмотреть решение задач на местности по иллюстрациям.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Измерить высоту выбранного объекта при </a:t>
            </a:r>
            <a:r>
              <a:rPr lang="ru-RU" dirty="0" smtClean="0"/>
              <a:t>помощи признаков </a:t>
            </a:r>
            <a:r>
              <a:rPr lang="ru-RU" dirty="0"/>
              <a:t>п</a:t>
            </a:r>
            <a:r>
              <a:rPr lang="ru-RU" dirty="0" smtClean="0"/>
              <a:t>одобия треугольников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449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Гость\Desktop\QN906149_942lo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6" t="4389" b="7821"/>
          <a:stretch/>
        </p:blipFill>
        <p:spPr bwMode="auto">
          <a:xfrm>
            <a:off x="356082" y="1854419"/>
            <a:ext cx="2104341" cy="396514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ость\Desktop\farerskie-ostrova-foto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931832"/>
            <a:ext cx="3593592" cy="234781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ость\Desktop\34562-640x39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6" r="51146"/>
          <a:stretch/>
        </p:blipFill>
        <p:spPr bwMode="auto">
          <a:xfrm>
            <a:off x="3574418" y="2026446"/>
            <a:ext cx="2384742" cy="286076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ость\Desktop\846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84" r="29486" b="2602"/>
          <a:stretch/>
        </p:blipFill>
        <p:spPr bwMode="auto">
          <a:xfrm>
            <a:off x="1841884" y="3233277"/>
            <a:ext cx="1615069" cy="301752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0192" y="4564800"/>
            <a:ext cx="184999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Масштаб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81902" y="4512020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  Масштаб 1: 15</a:t>
            </a:r>
            <a:r>
              <a:rPr lang="en-US" sz="1400" dirty="0" smtClean="0"/>
              <a:t> </a:t>
            </a:r>
            <a:r>
              <a:rPr lang="ru-RU" sz="1400" dirty="0" smtClean="0"/>
              <a:t>000</a:t>
            </a:r>
            <a:r>
              <a:rPr lang="en-US" sz="1400" dirty="0" smtClean="0"/>
              <a:t> </a:t>
            </a:r>
            <a:r>
              <a:rPr lang="ru-RU" sz="1400" dirty="0" smtClean="0"/>
              <a:t>000</a:t>
            </a:r>
            <a:endParaRPr lang="ru-RU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602" y="2067022"/>
            <a:ext cx="2832115" cy="18508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подобия фигур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374" y="1181648"/>
            <a:ext cx="269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Здание и его макет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9286" y="1268760"/>
            <a:ext cx="313105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Географические карты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разного масштаба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6200" y="1144908"/>
            <a:ext cx="380693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Фотографии, отпечатанные с разным увеличением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6460" y="5589240"/>
            <a:ext cx="828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Подобные фигуры – это фигуры </a:t>
            </a:r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динаковой формы, но разных размеров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75919" y="2344620"/>
            <a:ext cx="2424028" cy="2840548"/>
            <a:chOff x="5375919" y="2344620"/>
            <a:chExt cx="2424028" cy="2840548"/>
          </a:xfrm>
        </p:grpSpPr>
        <p:pic>
          <p:nvPicPr>
            <p:cNvPr id="14" name="Picture 6" descr="C:\Users\Гость\Desktop\34562-640x39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341" t="2420"/>
            <a:stretch/>
          </p:blipFill>
          <p:spPr bwMode="auto">
            <a:xfrm>
              <a:off x="5375920" y="2344620"/>
              <a:ext cx="2424027" cy="284054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375919" y="4817343"/>
              <a:ext cx="2424027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Масштаб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56509" y="4792082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Масштаб 1: 6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000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000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56556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подобных треугольников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737" y="1196752"/>
            <a:ext cx="6624736" cy="220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Подобные </a:t>
            </a:r>
            <a:r>
              <a:rPr lang="ru-RU" sz="2000" dirty="0"/>
              <a:t>треугольники — треугольники, у </a:t>
            </a:r>
            <a:r>
              <a:rPr lang="ru-RU" sz="2000" dirty="0" smtClean="0"/>
              <a:t>которых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        </a:t>
            </a:r>
            <a:r>
              <a:rPr lang="ru-RU" sz="2000" dirty="0" smtClean="0"/>
              <a:t>углы соответственно </a:t>
            </a:r>
            <a:r>
              <a:rPr lang="ru-RU" sz="2000" dirty="0"/>
              <a:t>равны, а стороны </a:t>
            </a:r>
            <a:r>
              <a:rPr lang="ru-RU" sz="2000" dirty="0" smtClean="0"/>
              <a:t>одного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         </a:t>
            </a:r>
            <a:r>
              <a:rPr lang="ru-RU" sz="2000" dirty="0" smtClean="0"/>
              <a:t>соответственно пропорциональны сторонам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ru-RU" sz="2000" dirty="0" smtClean="0"/>
              <a:t>другого треугольника.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360041" y="1175792"/>
            <a:ext cx="7137010" cy="5127865"/>
          </a:xfrm>
          <a:prstGeom prst="triangle">
            <a:avLst/>
          </a:prstGeom>
          <a:noFill/>
          <a:ln>
            <a:solidFill>
              <a:srgbClr val="F0F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32511" y="1320087"/>
            <a:ext cx="6193905" cy="4450254"/>
          </a:xfrm>
          <a:prstGeom prst="triangle">
            <a:avLst/>
          </a:prstGeom>
          <a:noFill/>
          <a:ln>
            <a:solidFill>
              <a:srgbClr val="F0F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60564" y="2708920"/>
            <a:ext cx="4320156" cy="20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alibri" panose="020F0502020204030204" pitchFamily="34" charset="0"/>
              <a:buChar char="Δ"/>
              <a:defRPr sz="2800" kern="1200">
                <a:solidFill>
                  <a:srgbClr val="F6F5C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/>
            <a:r>
              <a:rPr lang="ru-RU" sz="1800" dirty="0" smtClean="0"/>
              <a:t>Сходственные (или соответственные) стороны подобных треугольников — стороны, лежащие напротив равных углов.</a:t>
            </a:r>
          </a:p>
          <a:p>
            <a:pPr marL="0" indent="180000"/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41729" y="2494232"/>
            <a:ext cx="3701749" cy="20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alibri" panose="020F0502020204030204" pitchFamily="34" charset="0"/>
              <a:buChar char="Δ"/>
              <a:defRPr sz="2800" kern="1200">
                <a:solidFill>
                  <a:srgbClr val="F6F5C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F0F0B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                 Коэффициентом </a:t>
            </a:r>
          </a:p>
          <a:p>
            <a:pPr marL="0" indent="0">
              <a:buNone/>
            </a:pPr>
            <a:r>
              <a:rPr lang="ru-RU" sz="1800" dirty="0" smtClean="0"/>
              <a:t>             подобия называют</a:t>
            </a:r>
          </a:p>
          <a:p>
            <a:pPr marL="0" indent="0">
              <a:buNone/>
            </a:pPr>
            <a:r>
              <a:rPr lang="ru-RU" sz="1800" dirty="0" smtClean="0"/>
              <a:t>       число k, равное отношению</a:t>
            </a:r>
          </a:p>
          <a:p>
            <a:pPr marL="0" indent="0">
              <a:buNone/>
            </a:pPr>
            <a:r>
              <a:rPr lang="ru-RU" sz="1800" dirty="0" smtClean="0"/>
              <a:t>   сходственных сторон подобных</a:t>
            </a:r>
          </a:p>
          <a:p>
            <a:pPr marL="0" indent="0">
              <a:buNone/>
            </a:pPr>
            <a:r>
              <a:rPr lang="ru-RU" sz="1800" dirty="0" smtClean="0"/>
              <a:t> треугольников.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336" y="1422098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688" y="5950780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6346" y="901630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8895" y="941210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790" y="5804077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2160" y="5770341"/>
            <a:ext cx="49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822" y="3633625"/>
            <a:ext cx="3191561" cy="1878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03116" y="3730730"/>
            <a:ext cx="338437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=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∠ 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=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∠ </a:t>
            </a:r>
            <a:r>
              <a:rPr lang="en-US" sz="36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=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F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62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609600" y="2636912"/>
            <a:ext cx="3505038" cy="2847451"/>
          </a:xfrm>
          <a:prstGeom prst="wedgeRoundRectCallout">
            <a:avLst>
              <a:gd name="adj1" fmla="val -21261"/>
              <a:gd name="adj2" fmla="val 66438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rgbClr val="FAF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156" y="404664"/>
            <a:ext cx="109728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Первый признак подобия треугольников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i="1" dirty="0"/>
              <a:t>два угла </a:t>
            </a:r>
            <a:r>
              <a:rPr lang="ru-RU" dirty="0"/>
              <a:t>одного треугольника соответственно равны </a:t>
            </a:r>
            <a:r>
              <a:rPr lang="ru-RU" i="1" dirty="0"/>
              <a:t>двум </a:t>
            </a:r>
            <a:r>
              <a:rPr lang="ru-RU" i="1" dirty="0" smtClean="0"/>
              <a:t>углам </a:t>
            </a:r>
            <a:r>
              <a:rPr lang="ru-RU" dirty="0" smtClean="0"/>
              <a:t>другого</a:t>
            </a:r>
            <a:r>
              <a:rPr lang="ru-RU" dirty="0"/>
              <a:t>, то такие треугольники подобны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565" y="3076819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=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∠ 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=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B </a:t>
            </a:r>
            <a:r>
              <a:rPr lang="ru-RU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=&gt;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 ~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ABC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2627708"/>
            <a:ext cx="7070576" cy="36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661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7032104" y="3189733"/>
            <a:ext cx="4896544" cy="2281621"/>
          </a:xfrm>
          <a:prstGeom prst="wedgeRectCallout">
            <a:avLst>
              <a:gd name="adj1" fmla="val -20546"/>
              <a:gd name="adj2" fmla="val 92882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Второй признак подобия </a:t>
            </a:r>
            <a:r>
              <a:rPr lang="ru-RU" dirty="0" smtClean="0"/>
              <a:t>треугольников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836" y="1091876"/>
            <a:ext cx="10972800" cy="4785396"/>
          </a:xfrm>
        </p:spPr>
        <p:txBody>
          <a:bodyPr/>
          <a:lstStyle/>
          <a:p>
            <a:r>
              <a:rPr lang="ru-RU" dirty="0" smtClean="0"/>
              <a:t>Если </a:t>
            </a:r>
            <a:r>
              <a:rPr lang="ru-RU" i="1" dirty="0"/>
              <a:t>две стороны </a:t>
            </a:r>
            <a:r>
              <a:rPr lang="ru-RU" dirty="0"/>
              <a:t>одного треугольника пропорциональны </a:t>
            </a:r>
            <a:r>
              <a:rPr lang="ru-RU" i="1" dirty="0" smtClean="0"/>
              <a:t>двум сторонам</a:t>
            </a:r>
            <a:r>
              <a:rPr lang="ru-RU" dirty="0" smtClean="0"/>
              <a:t> </a:t>
            </a:r>
            <a:r>
              <a:rPr lang="ru-RU" dirty="0"/>
              <a:t>другого треугольника и </a:t>
            </a:r>
            <a:r>
              <a:rPr lang="ru-RU" i="1" dirty="0"/>
              <a:t>углы, заключенные между этими </a:t>
            </a:r>
            <a:r>
              <a:rPr lang="ru-RU" i="1" dirty="0" smtClean="0"/>
              <a:t>сторонами</a:t>
            </a:r>
            <a:r>
              <a:rPr lang="ru-RU" dirty="0" smtClean="0"/>
              <a:t>, равны</a:t>
            </a:r>
            <a:r>
              <a:rPr lang="ru-RU" dirty="0"/>
              <a:t>, то такие треугольники подобны.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140" y="3189733"/>
            <a:ext cx="272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A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AB       AC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22" y="2491693"/>
            <a:ext cx="6041279" cy="3876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6548" y="4452034"/>
            <a:ext cx="412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 ~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ABC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6920" y="3435104"/>
            <a:ext cx="412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           , </a:t>
            </a:r>
            <a:r>
              <a:rPr lang="ru-RU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А</a:t>
            </a:r>
            <a:r>
              <a:rPr lang="ru-RU" sz="2800" dirty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= </a:t>
            </a:r>
            <a:r>
              <a:rPr lang="ru-RU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A, </a:t>
            </a:r>
            <a:r>
              <a:rPr lang="en-US" sz="3600" dirty="0" smtClean="0">
                <a:solidFill>
                  <a:schemeClr val="bg1"/>
                </a:solidFill>
              </a:rPr>
              <a:t>=&gt;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0148" y="3789898"/>
            <a:ext cx="8963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74497" y="3789898"/>
            <a:ext cx="8898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076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Третий признак подобия треугольников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i="1" dirty="0"/>
              <a:t>три стороны </a:t>
            </a:r>
            <a:r>
              <a:rPr lang="ru-RU" dirty="0"/>
              <a:t>одного треугольника пропорциональны </a:t>
            </a:r>
            <a:r>
              <a:rPr lang="ru-RU" i="1" dirty="0" smtClean="0"/>
              <a:t>трем сторонам</a:t>
            </a:r>
            <a:r>
              <a:rPr lang="ru-RU" dirty="0" smtClean="0"/>
              <a:t> </a:t>
            </a:r>
            <a:r>
              <a:rPr lang="ru-RU" dirty="0"/>
              <a:t>другого, то такие треугольники подобны.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821" y="2747494"/>
            <a:ext cx="7416824" cy="3442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198" y="3189733"/>
            <a:ext cx="3526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A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1    </a:t>
            </a: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AB       AC       BC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607" y="4452034"/>
            <a:ext cx="412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 ~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ABC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1979" y="3435104"/>
            <a:ext cx="557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            =            , </a:t>
            </a:r>
            <a:r>
              <a:rPr lang="ru-RU" sz="2800" dirty="0" smtClean="0">
                <a:solidFill>
                  <a:schemeClr val="bg1"/>
                </a:solidFill>
              </a:rPr>
              <a:t>∠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А</a:t>
            </a:r>
            <a:r>
              <a:rPr lang="ru-RU" sz="2800" dirty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= </a:t>
            </a:r>
            <a:r>
              <a:rPr lang="ru-RU" sz="2800" dirty="0">
                <a:solidFill>
                  <a:schemeClr val="bg1"/>
                </a:solidFill>
              </a:rPr>
              <a:t>∠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A, </a:t>
            </a:r>
            <a:r>
              <a:rPr lang="en-US" sz="3600" dirty="0" smtClean="0">
                <a:solidFill>
                  <a:schemeClr val="bg1"/>
                </a:solidFill>
              </a:rPr>
              <a:t>=&gt;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25207" y="3789469"/>
            <a:ext cx="8963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09556" y="3789469"/>
            <a:ext cx="8898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99656" y="3789469"/>
            <a:ext cx="8963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3903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Фалес Милетский определил высоту пирамиды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ее тени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Он воткнул длинную палку вертикально в землю и сказал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«Когда тень от этой палки будет той же длины, что и сама палка, тень от пирамиды будет иметь ту же длину, что и высота пирамиды».</a:t>
            </a:r>
            <a:endParaRPr lang="ru-RU" sz="2400" dirty="0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01" y="2913394"/>
            <a:ext cx="8583223" cy="3658111"/>
          </a:xfrm>
          <a:prstGeom prst="rect">
            <a:avLst/>
          </a:prstGeom>
        </p:spPr>
      </p:pic>
      <p:sp>
        <p:nvSpPr>
          <p:cNvPr id="12" name="Правая фигурная скобка 11"/>
          <p:cNvSpPr/>
          <p:nvPr/>
        </p:nvSpPr>
        <p:spPr>
          <a:xfrm>
            <a:off x="7397929" y="3429000"/>
            <a:ext cx="368047" cy="2088232"/>
          </a:xfrm>
          <a:prstGeom prst="rightBrace">
            <a:avLst>
              <a:gd name="adj1" fmla="val 35593"/>
              <a:gd name="adj2" fmla="val 56863"/>
            </a:avLst>
          </a:prstGeom>
          <a:ln w="381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52184" y="429483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r>
              <a:rPr lang="ru-RU" sz="36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-?</a:t>
            </a:r>
            <a:endParaRPr lang="ru-RU" sz="36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00"/>
          <a:stretch/>
        </p:blipFill>
        <p:spPr>
          <a:xfrm>
            <a:off x="9480376" y="2913395"/>
            <a:ext cx="2376264" cy="35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06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ccel="2000" decel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высоты объекта (дерева) по тени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235891"/>
            <a:ext cx="4687206" cy="50734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Измерить </a:t>
            </a:r>
            <a:r>
              <a:rPr lang="ru-RU" sz="2400" dirty="0"/>
              <a:t>тень дерева и вашу собственную. </a:t>
            </a:r>
            <a:endParaRPr lang="en-US" sz="2400" dirty="0" smtClean="0"/>
          </a:p>
          <a:p>
            <a:r>
              <a:rPr lang="ru-RU" sz="2400" dirty="0" smtClean="0"/>
              <a:t>Во </a:t>
            </a:r>
            <a:r>
              <a:rPr lang="ru-RU" sz="2400" dirty="0"/>
              <a:t>сколько раз тень дерева больше вашей</a:t>
            </a:r>
            <a:r>
              <a:rPr lang="ru-RU" sz="2400" dirty="0" smtClean="0"/>
              <a:t>, </a:t>
            </a:r>
            <a:r>
              <a:rPr lang="ru-RU" sz="2400" dirty="0"/>
              <a:t>во столько же раз дерево выше вашего роста. </a:t>
            </a:r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339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0431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231904" y="1412776"/>
            <a:ext cx="6794654" cy="4968551"/>
            <a:chOff x="5735960" y="2115341"/>
            <a:chExt cx="6030820" cy="441000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5960" y="2115341"/>
              <a:ext cx="5906042" cy="4410002"/>
            </a:xfrm>
            <a:prstGeom prst="rect">
              <a:avLst/>
            </a:prstGeom>
            <a:effectLst/>
          </p:spPr>
        </p:pic>
        <p:sp>
          <p:nvSpPr>
            <p:cNvPr id="14" name="Правая фигурная скобка 13"/>
            <p:cNvSpPr/>
            <p:nvPr/>
          </p:nvSpPr>
          <p:spPr>
            <a:xfrm flipH="1">
              <a:off x="6168005" y="3524575"/>
              <a:ext cx="504057" cy="2481142"/>
            </a:xfrm>
            <a:prstGeom prst="rightBrace">
              <a:avLst>
                <a:gd name="adj1" fmla="val 35593"/>
                <a:gd name="adj2" fmla="val 73205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5960" y="5035271"/>
              <a:ext cx="720080" cy="646331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h</a:t>
              </a:r>
              <a:r>
                <a:rPr lang="en-US" sz="2800" b="1" dirty="0" smtClean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1</a:t>
              </a:r>
              <a:endParaRPr lang="ru-RU" sz="2800" b="1" dirty="0">
                <a:ln w="25400">
                  <a:solidFill>
                    <a:srgbClr val="497BC5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76413" y="4853589"/>
              <a:ext cx="720080" cy="646331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l</a:t>
              </a:r>
              <a:r>
                <a:rPr lang="en-US" sz="2800" b="1" dirty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1</a:t>
              </a:r>
              <a:endParaRPr lang="ru-RU" sz="2800" b="1" dirty="0">
                <a:ln w="25400">
                  <a:solidFill>
                    <a:srgbClr val="497BC5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Правая фигурная скобка 16"/>
            <p:cNvSpPr/>
            <p:nvPr/>
          </p:nvSpPr>
          <p:spPr>
            <a:xfrm rot="5400000" flipH="1" flipV="1">
              <a:off x="8420735" y="3863737"/>
              <a:ext cx="504057" cy="3713360"/>
            </a:xfrm>
            <a:prstGeom prst="rightBrace">
              <a:avLst>
                <a:gd name="adj1" fmla="val 35593"/>
                <a:gd name="adj2" fmla="val 37208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 flipH="1">
              <a:off x="9334012" y="4401057"/>
              <a:ext cx="434394" cy="956588"/>
            </a:xfrm>
            <a:prstGeom prst="rightBrace">
              <a:avLst>
                <a:gd name="adj1" fmla="val 19260"/>
                <a:gd name="adj2" fmla="val 4303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83410" y="4279939"/>
              <a:ext cx="720080" cy="646331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h</a:t>
              </a:r>
              <a:r>
                <a:rPr lang="en-US" sz="2800" b="1" dirty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2</a:t>
              </a:r>
              <a:endParaRPr lang="ru-RU" sz="2800" b="1" dirty="0">
                <a:ln w="25400">
                  <a:solidFill>
                    <a:srgbClr val="497BC5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2261" y="5465658"/>
              <a:ext cx="720080" cy="646331"/>
            </a:xfrm>
            <a:prstGeom prst="rect">
              <a:avLst/>
            </a:prstGeom>
            <a:noFill/>
            <a:effectLst>
              <a:outerShdw blurRad="50800" dist="228600" dir="1560000" sx="10000" sy="10000" algn="ctr" rotWithShape="0">
                <a:schemeClr val="accent2">
                  <a:lumMod val="40000"/>
                  <a:lumOff val="60000"/>
                  <a:alpha val="99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l</a:t>
              </a:r>
              <a:r>
                <a:rPr lang="en-US" sz="2800" b="1" dirty="0">
                  <a:ln w="25400">
                    <a:solidFill>
                      <a:srgbClr val="497BC5"/>
                    </a:solidFill>
                    <a:prstDash val="solid"/>
                  </a:ln>
                  <a:solidFill>
                    <a:srgbClr val="FFFFFF"/>
                  </a:solidFill>
                </a:rPr>
                <a:t>2</a:t>
              </a:r>
              <a:endParaRPr lang="ru-RU" sz="2800" b="1" dirty="0">
                <a:ln w="25400">
                  <a:solidFill>
                    <a:srgbClr val="497BC5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 rot="16200000" flipH="1">
              <a:off x="10481112" y="4702198"/>
              <a:ext cx="216024" cy="1526921"/>
            </a:xfrm>
            <a:prstGeom prst="rightBrace">
              <a:avLst>
                <a:gd name="adj1" fmla="val 35593"/>
                <a:gd name="adj2" fmla="val 5820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8124" y="2115341"/>
              <a:ext cx="33186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99"/>
                  </a:solidFill>
                </a:rPr>
                <a:t>h</a:t>
              </a:r>
              <a:r>
                <a:rPr lang="en-US" b="1" dirty="0" smtClean="0">
                  <a:solidFill>
                    <a:srgbClr val="003399"/>
                  </a:solidFill>
                </a:rPr>
                <a:t>1</a:t>
              </a:r>
              <a:r>
                <a:rPr lang="en-US" sz="2400" dirty="0" smtClean="0">
                  <a:solidFill>
                    <a:srgbClr val="003399"/>
                  </a:solidFill>
                </a:rPr>
                <a:t> – </a:t>
              </a:r>
              <a:r>
                <a:rPr lang="ru-RU" sz="2400" dirty="0" smtClean="0">
                  <a:solidFill>
                    <a:srgbClr val="003399"/>
                  </a:solidFill>
                </a:rPr>
                <a:t>высота дерева</a:t>
              </a:r>
            </a:p>
            <a:p>
              <a:r>
                <a:rPr lang="en-US" sz="2400" b="1" dirty="0" smtClean="0">
                  <a:solidFill>
                    <a:srgbClr val="003399"/>
                  </a:solidFill>
                </a:rPr>
                <a:t>h</a:t>
              </a:r>
              <a:r>
                <a:rPr lang="ru-RU" b="1" dirty="0" smtClean="0">
                  <a:solidFill>
                    <a:srgbClr val="003399"/>
                  </a:solidFill>
                </a:rPr>
                <a:t>2</a:t>
              </a:r>
              <a:r>
                <a:rPr lang="en-US" sz="2400" b="1" dirty="0" smtClean="0">
                  <a:solidFill>
                    <a:srgbClr val="003399"/>
                  </a:solidFill>
                </a:rPr>
                <a:t> </a:t>
              </a:r>
              <a:r>
                <a:rPr lang="en-US" sz="2400" dirty="0">
                  <a:solidFill>
                    <a:srgbClr val="003399"/>
                  </a:solidFill>
                </a:rPr>
                <a:t>– </a:t>
              </a:r>
              <a:r>
                <a:rPr lang="ru-RU" sz="2400" dirty="0" smtClean="0">
                  <a:solidFill>
                    <a:srgbClr val="003399"/>
                  </a:solidFill>
                </a:rPr>
                <a:t>рост человека</a:t>
              </a:r>
            </a:p>
            <a:p>
              <a:r>
                <a:rPr lang="en-US" sz="2400" b="1" dirty="0">
                  <a:solidFill>
                    <a:srgbClr val="003399"/>
                  </a:solidFill>
                </a:rPr>
                <a:t>l</a:t>
              </a:r>
              <a:r>
                <a:rPr lang="en-US" b="1" dirty="0" smtClean="0">
                  <a:solidFill>
                    <a:srgbClr val="003399"/>
                  </a:solidFill>
                </a:rPr>
                <a:t>1</a:t>
              </a:r>
              <a:r>
                <a:rPr lang="en-US" sz="2400" dirty="0" smtClean="0">
                  <a:solidFill>
                    <a:srgbClr val="003399"/>
                  </a:solidFill>
                </a:rPr>
                <a:t> </a:t>
              </a:r>
              <a:r>
                <a:rPr lang="en-US" sz="2400" dirty="0">
                  <a:solidFill>
                    <a:srgbClr val="003399"/>
                  </a:solidFill>
                </a:rPr>
                <a:t>– </a:t>
              </a:r>
              <a:r>
                <a:rPr lang="ru-RU" sz="2400" dirty="0" smtClean="0">
                  <a:solidFill>
                    <a:srgbClr val="003399"/>
                  </a:solidFill>
                </a:rPr>
                <a:t>длина тени </a:t>
              </a:r>
              <a:r>
                <a:rPr lang="ru-RU" sz="2400" dirty="0">
                  <a:solidFill>
                    <a:srgbClr val="003399"/>
                  </a:solidFill>
                </a:rPr>
                <a:t>дерева</a:t>
              </a:r>
            </a:p>
            <a:p>
              <a:r>
                <a:rPr lang="en-US" sz="2400" b="1" dirty="0" smtClean="0">
                  <a:solidFill>
                    <a:srgbClr val="003399"/>
                  </a:solidFill>
                </a:rPr>
                <a:t>l</a:t>
              </a:r>
              <a:r>
                <a:rPr lang="ru-RU" b="1" dirty="0" smtClean="0">
                  <a:solidFill>
                    <a:srgbClr val="003399"/>
                  </a:solidFill>
                </a:rPr>
                <a:t>2</a:t>
              </a:r>
              <a:r>
                <a:rPr lang="en-US" sz="2400" b="1" dirty="0" smtClean="0">
                  <a:solidFill>
                    <a:srgbClr val="003399"/>
                  </a:solidFill>
                </a:rPr>
                <a:t> </a:t>
              </a:r>
              <a:r>
                <a:rPr lang="en-US" sz="2400" dirty="0">
                  <a:solidFill>
                    <a:srgbClr val="003399"/>
                  </a:solidFill>
                </a:rPr>
                <a:t>– </a:t>
              </a:r>
              <a:r>
                <a:rPr lang="ru-RU" sz="2400" dirty="0">
                  <a:solidFill>
                    <a:srgbClr val="003399"/>
                  </a:solidFill>
                </a:rPr>
                <a:t>длина тени дерева</a:t>
              </a:r>
            </a:p>
            <a:p>
              <a:endParaRPr lang="ru-RU" sz="2400" dirty="0" smtClean="0">
                <a:solidFill>
                  <a:srgbClr val="003399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2985187"/>
            <a:ext cx="4516630" cy="2099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0062" y="1597442"/>
            <a:ext cx="1219447" cy="1226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854" y="1597442"/>
            <a:ext cx="1226656" cy="1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7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a62bebebb890fdde764439298a65d23a6093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1234</Words>
  <Application>Microsoft Office PowerPoint</Application>
  <PresentationFormat>Произвольный</PresentationFormat>
  <Paragraphs>229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ПОДОБИЕ ТРЕУГОЛЬНИКОВ</vt:lpstr>
      <vt:lpstr>ЦЕЛЬ ПРОЕКТА</vt:lpstr>
      <vt:lpstr>Примеры подобия фигур</vt:lpstr>
      <vt:lpstr>Определение подобных треугольников</vt:lpstr>
      <vt:lpstr>Первый признак подобия треугольников </vt:lpstr>
      <vt:lpstr>Второй признак подобия треугольников </vt:lpstr>
      <vt:lpstr>Третий признак подобия треугольников </vt:lpstr>
      <vt:lpstr>Фалес Милетский определил высоту пирамиды  по ее тени</vt:lpstr>
      <vt:lpstr>Определение высоты объекта (дерева) по тени</vt:lpstr>
      <vt:lpstr>Определение высоты предмета с помощью шеста</vt:lpstr>
      <vt:lpstr>Определение высоты расположения скворечника  на дереве с помощью шеста</vt:lpstr>
      <vt:lpstr>Способ лесорубов для определения высоты деревьев, доступ к которым невозможен</vt:lpstr>
      <vt:lpstr>Высотомеры, основанные на подобии треугольников</vt:lpstr>
      <vt:lpstr>Определение расстояния до недоступной точки</vt:lpstr>
      <vt:lpstr>Применение подобия треугольников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ПОДОБИЕ ТРЕУГОЛЬНИКОВ</dc:title>
  <dc:creator>Гость</dc:creator>
  <cp:lastModifiedBy>1</cp:lastModifiedBy>
  <cp:revision>343</cp:revision>
  <dcterms:created xsi:type="dcterms:W3CDTF">2018-04-06T12:47:13Z</dcterms:created>
  <dcterms:modified xsi:type="dcterms:W3CDTF">2018-05-08T05:58:37Z</dcterms:modified>
</cp:coreProperties>
</file>