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720" y="-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ostehstroy.ru/for-women/sistema-upravleniya-kachestvom-moloka-i-puti-ee-sovershenstvovaniya-na/" TargetMode="External"/><Relationship Id="rId2" Type="http://schemas.openxmlformats.org/officeDocument/2006/relationships/hyperlink" Target="https://gostehstroy.ru/processing/biznes-plan-salona-krasoty-gotovyi-primer-ekonomicheskie-pokazateli-dlya/" TargetMode="External"/><Relationship Id="rId1" Type="http://schemas.openxmlformats.org/officeDocument/2006/relationships/slideLayout" Target="../slideLayouts/slideLayout6.xml"/><Relationship Id="rId6" Type="http://schemas.openxmlformats.org/officeDocument/2006/relationships/hyperlink" Target="https://gostehstroy.ru/earnings/kak-privlech-organizaciyu-k-sotrudnichestvu-chto-luchshe-rabota-s/" TargetMode="External"/><Relationship Id="rId5" Type="http://schemas.openxmlformats.org/officeDocument/2006/relationships/hyperlink" Target="https://gostehstroy.ru/business/chto-mozhno-napisat-o-hohlomskoi-rospisi-hohlomskaya-rospis-po-derevu-ne/" TargetMode="External"/><Relationship Id="rId4" Type="http://schemas.openxmlformats.org/officeDocument/2006/relationships/hyperlink" Target="https://gostehstroy.ru/earnings/torgovaya-set-holidei-klassik-gk-holidei-zapuskaet-novuyu-set/"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sz="4000" b="1" dirty="0"/>
              <a:t>Проблемы управления качеством продукции на российских предприятиях</a:t>
            </a:r>
            <a:endParaRPr lang="ru-RU" sz="4000"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 xmlns:p14="http://schemas.microsoft.com/office/powerpoint/2010/main" val="2314611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Ситуация </a:t>
            </a:r>
            <a:r>
              <a:rPr lang="ru-RU" dirty="0"/>
              <a:t>с решением проблемы качества в России сложная: мотивы фактически еще косвенные; отечественный опыт, накопленный в прошлом, требует полного </a:t>
            </a:r>
            <a:r>
              <a:rPr lang="ru-RU" dirty="0" smtClean="0"/>
              <a:t>переосмысления.</a:t>
            </a:r>
            <a:br>
              <a:rPr lang="ru-RU" dirty="0" smtClean="0"/>
            </a:br>
            <a:r>
              <a:rPr lang="ru-RU" dirty="0" smtClean="0"/>
              <a:t>Поэтому </a:t>
            </a:r>
            <a:r>
              <a:rPr lang="ru-RU" dirty="0"/>
              <a:t>весьма важно, чтобы внедрение стандарта качества проходило в условиях полного осознания всей сложности и полноты проблемы качества, а также места этих стандартов в реформировании предприятий.</a:t>
            </a:r>
          </a:p>
        </p:txBody>
      </p:sp>
    </p:spTree>
    <p:extLst>
      <p:ext uri="{BB962C8B-B14F-4D97-AF65-F5344CB8AC3E}">
        <p14:creationId xmlns="" xmlns:p14="http://schemas.microsoft.com/office/powerpoint/2010/main" val="3327895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fontAlgn="base"/>
            <a:r>
              <a:rPr lang="ru-RU" sz="1600" dirty="0"/>
              <a:t>1. Прежде всего надо честно сказать: начинать нужно с освоения производства товара, пользующегося спросом, то есть производить то, что кто-то купит, а если улучшать этот товар, то число его покупателей будет расти, улучшатся </a:t>
            </a:r>
            <a:r>
              <a:rPr lang="ru-RU" sz="1600" dirty="0">
                <a:hlinkClick r:id="rId2"/>
              </a:rPr>
              <a:t>экономические показатели</a:t>
            </a:r>
            <a:r>
              <a:rPr lang="ru-RU" sz="1600" dirty="0"/>
              <a:t> предприятия и можно будет найти средства для реализации следующих этапов решения проблем качества.</a:t>
            </a:r>
            <a:br>
              <a:rPr lang="ru-RU" sz="1600" dirty="0"/>
            </a:br>
            <a:r>
              <a:rPr lang="ru-RU" sz="1600" dirty="0"/>
              <a:t>Однако товар, пользующийся спросом, это чаще всего </a:t>
            </a:r>
            <a:r>
              <a:rPr lang="ru-RU" sz="1600" dirty="0">
                <a:hlinkClick r:id="rId3"/>
              </a:rPr>
              <a:t>новая продукция</a:t>
            </a:r>
            <a:r>
              <a:rPr lang="ru-RU" sz="1600" dirty="0"/>
              <a:t>. Следовательно, начинать надо с изучения спроса на рынке и его учета при создании и освоении производства новых изделий. Таких, как, например, “газель” горьковского автозавода.</a:t>
            </a:r>
            <a:br>
              <a:rPr lang="ru-RU" sz="1600" dirty="0"/>
            </a:br>
            <a:r>
              <a:rPr lang="ru-RU" sz="1600" dirty="0"/>
              <a:t>2. Нужно иметь дилерскую, </a:t>
            </a:r>
            <a:r>
              <a:rPr lang="ru-RU" sz="1600" dirty="0">
                <a:hlinkClick r:id="rId4"/>
              </a:rPr>
              <a:t>торговую сеть</a:t>
            </a:r>
            <a:r>
              <a:rPr lang="ru-RU" sz="1600" dirty="0"/>
              <a:t> продаж, а также систему продвижения товара и информации о нем. Нет этого – никакое качество продукции не спасет предприятие.</a:t>
            </a:r>
            <a:br>
              <a:rPr lang="ru-RU" sz="1600" dirty="0"/>
            </a:br>
            <a:r>
              <a:rPr lang="ru-RU" sz="1600" dirty="0"/>
              <a:t>Например, Нижегородская фабрика АО “</a:t>
            </a:r>
            <a:r>
              <a:rPr lang="ru-RU" sz="1600" dirty="0">
                <a:hlinkClick r:id="rId5"/>
              </a:rPr>
              <a:t>Хохломская роспись</a:t>
            </a:r>
            <a:r>
              <a:rPr lang="ru-RU" sz="1600" dirty="0"/>
              <a:t>” выпускает продукцию высочайшего качества, но, не имея хорошей </a:t>
            </a:r>
            <a:r>
              <a:rPr lang="ru-RU" sz="1600" dirty="0">
                <a:hlinkClick r:id="rId6"/>
              </a:rPr>
              <a:t>дилерской сети</a:t>
            </a:r>
            <a:r>
              <a:rPr lang="ru-RU" sz="1600" dirty="0"/>
              <a:t>, особенно за рубежом, вынуждена продавать продукцию по ценам в пять-десять раз ниже, чем ее оценивают зарубежные эксперты. В результате предприятие терпит убытки и испытывает финансовые трудности.</a:t>
            </a:r>
            <a:br>
              <a:rPr lang="ru-RU" sz="1600" dirty="0"/>
            </a:br>
            <a:r>
              <a:rPr lang="ru-RU" sz="1600" dirty="0"/>
              <a:t>3. Нужно минимизировать издержки производства. С этой целью необходимо все пересчитать, переосмыслить материально-техническую базу предприятия, отказаться от всего лишнего, провести реструктуризацию. Не сделав этого, начинать борьбу за качество не стоит, так как Предприятие может умереть от другой болезни.</a:t>
            </a:r>
            <a:br>
              <a:rPr lang="ru-RU" sz="1600" dirty="0"/>
            </a:br>
            <a:r>
              <a:rPr lang="ru-RU" sz="1600" dirty="0"/>
              <a:t>Для подтверждения этого примеры не нужны – почти каждое российское предприятие имеет огромные издержки.</a:t>
            </a:r>
            <a:br>
              <a:rPr lang="ru-RU" sz="1600" dirty="0"/>
            </a:br>
            <a:r>
              <a:rPr lang="ru-RU" sz="1600" dirty="0"/>
              <a:t>4. Надо научиться управлять финансами, а это искусство, причем непростое.</a:t>
            </a:r>
            <a:br>
              <a:rPr lang="ru-RU" sz="1600" dirty="0"/>
            </a:br>
            <a:r>
              <a:rPr lang="ru-RU" sz="1600" dirty="0"/>
              <a:t>Прежде всего необходимо отладить бюджетирование. Бесконтрольность в финансах – путь к потерям и банкротству предприятия.</a:t>
            </a:r>
            <a:br>
              <a:rPr lang="ru-RU" sz="1600" dirty="0"/>
            </a:br>
            <a:r>
              <a:rPr lang="ru-RU" sz="1600" dirty="0"/>
              <a:t>Перечисленные факторы успешной деятельности предприятия рассматриваются в различных концепциях качества, но там речь идет об их улучшении. На большинстве российских предприятий эти условия нужно создавать практически с нуля. И только после того, как на предприятии справились с этой задачей, оно может приступать к решению проблемы качества путем создания и сертификации </a:t>
            </a:r>
            <a:r>
              <a:rPr lang="ru-RU" sz="1600"/>
              <a:t>систем </a:t>
            </a:r>
            <a:r>
              <a:rPr lang="ru-RU" sz="1600" smtClean="0"/>
              <a:t>качества.</a:t>
            </a:r>
            <a:r>
              <a:rPr lang="ru-RU" dirty="0"/>
              <a:t/>
            </a:r>
            <a:br>
              <a:rPr lang="ru-RU" dirty="0"/>
            </a:br>
            <a:endParaRPr lang="ru-RU" dirty="0"/>
          </a:p>
        </p:txBody>
      </p:sp>
    </p:spTree>
    <p:extLst>
      <p:ext uri="{BB962C8B-B14F-4D97-AF65-F5344CB8AC3E}">
        <p14:creationId xmlns="" xmlns:p14="http://schemas.microsoft.com/office/powerpoint/2010/main" val="2958441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О Российской системе качества.</a:t>
            </a:r>
            <a:endParaRPr lang="ru-RU" dirty="0"/>
          </a:p>
        </p:txBody>
      </p:sp>
      <p:sp>
        <p:nvSpPr>
          <p:cNvPr id="3" name="Содержимое 2"/>
          <p:cNvSpPr>
            <a:spLocks noGrp="1"/>
          </p:cNvSpPr>
          <p:nvPr>
            <p:ph idx="1"/>
          </p:nvPr>
        </p:nvSpPr>
        <p:spPr>
          <a:xfrm>
            <a:off x="636237" y="1770171"/>
            <a:ext cx="8596668" cy="3880773"/>
          </a:xfrm>
        </p:spPr>
        <p:txBody>
          <a:bodyPr/>
          <a:lstStyle/>
          <a:p>
            <a:r>
              <a:rPr lang="ru-RU" dirty="0" smtClean="0"/>
              <a:t>В целях развития институтов повышения качества российской продукции распоряжением Правительства Российской Федерации от 30.04.2015 № 780-р учреждена некоммерческая организация «Российская система качества».</a:t>
            </a:r>
          </a:p>
          <a:p>
            <a:r>
              <a:rPr lang="ru-RU" dirty="0" smtClean="0"/>
              <a:t>Приоритетными направлениями деятельности организации являются такие отрасли экономики, как пищевая и перерабатывающая промышленность, обрабатывающая промышленность, внутренняя и внешняя торговля.</a:t>
            </a:r>
            <a:endParaRPr lang="ru-RU" dirty="0"/>
          </a:p>
        </p:txBody>
      </p:sp>
      <p:sp>
        <p:nvSpPr>
          <p:cNvPr id="1026" name="AutoShape 2" descr="https://pbs.twimg.com/media/DZjTft4VoAADq29.jpg:lar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pbs.twimg.com/media/DZjTft4VoAADq29.jpg:lar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 name="Содержимое 3" descr="DZjTft4VoAADq29.jpg large.jpg"/>
          <p:cNvPicPr>
            <a:picLocks noChangeAspect="1"/>
          </p:cNvPicPr>
          <p:nvPr/>
        </p:nvPicPr>
        <p:blipFill>
          <a:blip r:embed="rId2"/>
          <a:stretch>
            <a:fillRect/>
          </a:stretch>
        </p:blipFill>
        <p:spPr>
          <a:xfrm>
            <a:off x="3259764" y="4154006"/>
            <a:ext cx="3706116" cy="208322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pPr algn="ctr"/>
            <a:r>
              <a:rPr lang="ru-RU" dirty="0" smtClean="0"/>
              <a:t>Цели </a:t>
            </a:r>
            <a:r>
              <a:rPr lang="ru-RU" dirty="0" err="1" smtClean="0"/>
              <a:t>Роскачества</a:t>
            </a:r>
            <a:endParaRPr lang="ru-RU" dirty="0"/>
          </a:p>
        </p:txBody>
      </p:sp>
      <p:sp>
        <p:nvSpPr>
          <p:cNvPr id="8" name="Содержимое 7"/>
          <p:cNvSpPr>
            <a:spLocks noGrp="1"/>
          </p:cNvSpPr>
          <p:nvPr>
            <p:ph sz="half" idx="2"/>
          </p:nvPr>
        </p:nvSpPr>
        <p:spPr>
          <a:xfrm>
            <a:off x="675745" y="1726059"/>
            <a:ext cx="4185623" cy="4315304"/>
          </a:xfrm>
        </p:spPr>
        <p:txBody>
          <a:bodyPr/>
          <a:lstStyle/>
          <a:p>
            <a:pPr>
              <a:spcBef>
                <a:spcPts val="0"/>
              </a:spcBef>
            </a:pPr>
            <a:r>
              <a:rPr lang="ru-RU" dirty="0" smtClean="0"/>
              <a:t>РАЗВИТИЕ ИНСТИТУТОВ ПОВЫШЕНИЯ КАЧЕСТВА ПРОДУКЦИИ И УСЛУГ НА ОТЕЧЕСТВЕННОМ РЫНКЕ</a:t>
            </a:r>
          </a:p>
          <a:p>
            <a:pPr>
              <a:spcBef>
                <a:spcPts val="0"/>
              </a:spcBef>
            </a:pPr>
            <a:endParaRPr lang="ru-RU" dirty="0" smtClean="0"/>
          </a:p>
          <a:p>
            <a:pPr>
              <a:spcBef>
                <a:spcPts val="0"/>
              </a:spcBef>
            </a:pPr>
            <a:r>
              <a:rPr lang="ru-RU" dirty="0" smtClean="0"/>
              <a:t>ВНЕДРЕНИЕ НАИЛУЧШИХ СИСТЕМ МЕНЕДЖМЕНТА КАЧЕСТВА В ОРГАНИЗАЦИЯХ</a:t>
            </a:r>
            <a:endParaRPr lang="ru-RU" dirty="0"/>
          </a:p>
        </p:txBody>
      </p:sp>
      <p:sp>
        <p:nvSpPr>
          <p:cNvPr id="10" name="Содержимое 9"/>
          <p:cNvSpPr>
            <a:spLocks noGrp="1"/>
          </p:cNvSpPr>
          <p:nvPr>
            <p:ph sz="quarter" idx="4"/>
          </p:nvPr>
        </p:nvSpPr>
        <p:spPr>
          <a:xfrm>
            <a:off x="5088384" y="1736333"/>
            <a:ext cx="4185617" cy="4048019"/>
          </a:xfrm>
        </p:spPr>
        <p:txBody>
          <a:bodyPr/>
          <a:lstStyle/>
          <a:p>
            <a:pPr>
              <a:spcBef>
                <a:spcPts val="0"/>
              </a:spcBef>
            </a:pPr>
            <a:r>
              <a:rPr lang="ru-RU" dirty="0" smtClean="0"/>
              <a:t>ПРОСВЕЩЕНИЕ ПОТРЕБИТЕЛЕЙ В ВОПРОСАХ КАЧЕСТВА ТОВАРОВ И УСЛУГ</a:t>
            </a:r>
          </a:p>
          <a:p>
            <a:pPr>
              <a:spcBef>
                <a:spcPts val="0"/>
              </a:spcBef>
            </a:pPr>
            <a:endParaRPr lang="ru-RU" dirty="0" smtClean="0"/>
          </a:p>
          <a:p>
            <a:pPr>
              <a:spcBef>
                <a:spcPts val="0"/>
              </a:spcBef>
            </a:pPr>
            <a:endParaRPr lang="ru-RU" dirty="0" smtClean="0"/>
          </a:p>
          <a:p>
            <a:pPr>
              <a:spcBef>
                <a:spcPts val="0"/>
              </a:spcBef>
            </a:pPr>
            <a:r>
              <a:rPr lang="ru-RU" dirty="0" smtClean="0"/>
              <a:t>ПРОДВИЖЕНИЕ РОССИЙСКИХ ПРОИЗВОДИТЕЛЕЙ КАЧЕСТВЕННЫХ ТОВАРОВ И УСЛУГ</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77334" y="277402"/>
            <a:ext cx="8596668" cy="1335641"/>
          </a:xfrm>
        </p:spPr>
        <p:txBody>
          <a:bodyPr>
            <a:normAutofit fontScale="90000"/>
          </a:bodyPr>
          <a:lstStyle/>
          <a:p>
            <a:r>
              <a:rPr lang="ru-RU" dirty="0" smtClean="0"/>
              <a:t>Основными задачами в сфере деятельности </a:t>
            </a:r>
            <a:r>
              <a:rPr lang="ru-RU" dirty="0" err="1" smtClean="0"/>
              <a:t>Роскачества</a:t>
            </a:r>
            <a:r>
              <a:rPr lang="ru-RU" dirty="0" smtClean="0"/>
              <a:t> определены:</a:t>
            </a:r>
            <a:endParaRPr lang="ru-RU" dirty="0"/>
          </a:p>
        </p:txBody>
      </p:sp>
      <p:sp>
        <p:nvSpPr>
          <p:cNvPr id="5" name="Текст 4"/>
          <p:cNvSpPr>
            <a:spLocks noGrp="1"/>
          </p:cNvSpPr>
          <p:nvPr>
            <p:ph type="body" idx="1"/>
          </p:nvPr>
        </p:nvSpPr>
        <p:spPr>
          <a:xfrm>
            <a:off x="624374" y="1592494"/>
            <a:ext cx="4173657" cy="801384"/>
          </a:xfrm>
        </p:spPr>
        <p:txBody>
          <a:bodyPr/>
          <a:lstStyle/>
          <a:p>
            <a:r>
              <a:rPr lang="ru-RU" sz="1400" dirty="0" smtClean="0"/>
              <a:t>1. Проведение независимых веерных исследований и объективная оценка качества товаров и услуг, находящихся в обращении на территории Российской Федерации</a:t>
            </a:r>
            <a:endParaRPr lang="ru-RU" sz="1400" dirty="0"/>
          </a:p>
        </p:txBody>
      </p:sp>
      <p:pic>
        <p:nvPicPr>
          <p:cNvPr id="9" name="Содержимое 8" descr="1.jpg"/>
          <p:cNvPicPr>
            <a:picLocks noGrp="1" noChangeAspect="1"/>
          </p:cNvPicPr>
          <p:nvPr>
            <p:ph sz="half" idx="2"/>
          </p:nvPr>
        </p:nvPicPr>
        <p:blipFill>
          <a:blip r:embed="rId2"/>
          <a:stretch>
            <a:fillRect/>
          </a:stretch>
        </p:blipFill>
        <p:spPr>
          <a:xfrm>
            <a:off x="1762481" y="2496146"/>
            <a:ext cx="1124557" cy="1223100"/>
          </a:xfrm>
        </p:spPr>
      </p:pic>
      <p:sp>
        <p:nvSpPr>
          <p:cNvPr id="10" name="Текст 4"/>
          <p:cNvSpPr txBox="1">
            <a:spLocks/>
          </p:cNvSpPr>
          <p:nvPr/>
        </p:nvSpPr>
        <p:spPr>
          <a:xfrm>
            <a:off x="653485" y="3883632"/>
            <a:ext cx="4173657" cy="595901"/>
          </a:xfrm>
          <a:prstGeom prst="rect">
            <a:avLst/>
          </a:prstGeom>
        </p:spPr>
        <p:txBody>
          <a:bodyPr vert="horz" lIns="91440" tIns="45720" rIns="91440" bIns="45720" rtlCol="0" anchor="b">
            <a:noAutofit/>
          </a:bodyPr>
          <a:lstStyle/>
          <a:p>
            <a:pPr lvl="0">
              <a:spcBef>
                <a:spcPts val="1000"/>
              </a:spcBef>
              <a:buClr>
                <a:schemeClr val="accent1"/>
              </a:buClr>
              <a:buSzPct val="80000"/>
            </a:pPr>
            <a:r>
              <a:rPr kumimoji="0" lang="ru-RU"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2. </a:t>
            </a:r>
            <a:r>
              <a:rPr lang="ru-RU" sz="1400" dirty="0" smtClean="0"/>
              <a:t>Просвещение российских граждан по выбору качественных товаров и услуг</a:t>
            </a:r>
            <a:endParaRPr kumimoji="0" lang="ru-RU" sz="1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pic>
        <p:nvPicPr>
          <p:cNvPr id="11" name="Содержимое 8" descr="1.jpg"/>
          <p:cNvPicPr>
            <a:picLocks noChangeAspect="1"/>
          </p:cNvPicPr>
          <p:nvPr/>
        </p:nvPicPr>
        <p:blipFill>
          <a:blip r:embed="rId3"/>
          <a:stretch>
            <a:fillRect/>
          </a:stretch>
        </p:blipFill>
        <p:spPr>
          <a:xfrm>
            <a:off x="1514190" y="4740964"/>
            <a:ext cx="2102314" cy="1146127"/>
          </a:xfrm>
          <a:prstGeom prst="rect">
            <a:avLst/>
          </a:prstGeom>
        </p:spPr>
      </p:pic>
      <p:sp>
        <p:nvSpPr>
          <p:cNvPr id="12" name="Текст 4"/>
          <p:cNvSpPr>
            <a:spLocks noGrp="1"/>
          </p:cNvSpPr>
          <p:nvPr>
            <p:ph type="body" idx="1"/>
          </p:nvPr>
        </p:nvSpPr>
        <p:spPr>
          <a:xfrm>
            <a:off x="5050824" y="1251733"/>
            <a:ext cx="4173657" cy="505147"/>
          </a:xfrm>
        </p:spPr>
        <p:txBody>
          <a:bodyPr/>
          <a:lstStyle/>
          <a:p>
            <a:r>
              <a:rPr lang="ru-RU" sz="1400" dirty="0" smtClean="0"/>
              <a:t>3. Присуждение российского Знака качества</a:t>
            </a:r>
            <a:endParaRPr lang="ru-RU" sz="1400" dirty="0"/>
          </a:p>
        </p:txBody>
      </p:sp>
      <p:pic>
        <p:nvPicPr>
          <p:cNvPr id="17" name="Содержимое 8" descr="1.jpg"/>
          <p:cNvPicPr>
            <a:picLocks noGrp="1" noChangeAspect="1"/>
          </p:cNvPicPr>
          <p:nvPr>
            <p:ph sz="half" idx="2"/>
          </p:nvPr>
        </p:nvPicPr>
        <p:blipFill>
          <a:blip r:embed="rId4"/>
          <a:stretch>
            <a:fillRect/>
          </a:stretch>
        </p:blipFill>
        <p:spPr>
          <a:xfrm>
            <a:off x="6627811" y="2258127"/>
            <a:ext cx="1068728" cy="12231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4"/>
          <p:cNvSpPr txBox="1">
            <a:spLocks/>
          </p:cNvSpPr>
          <p:nvPr/>
        </p:nvSpPr>
        <p:spPr>
          <a:xfrm>
            <a:off x="869241" y="1087348"/>
            <a:ext cx="4173657" cy="801384"/>
          </a:xfrm>
          <a:prstGeom prst="rect">
            <a:avLst/>
          </a:prstGeom>
        </p:spPr>
        <p:txBody>
          <a:bodyPr vert="horz" lIns="91440" tIns="45720" rIns="91440" bIns="45720" rtlCol="0" anchor="b">
            <a:noAutofit/>
          </a:bodyPr>
          <a:lstStyle/>
          <a:p>
            <a:pPr lvl="0">
              <a:spcBef>
                <a:spcPts val="1000"/>
              </a:spcBef>
              <a:buClr>
                <a:schemeClr val="accent1"/>
              </a:buClr>
              <a:buSzPct val="80000"/>
            </a:pPr>
            <a:r>
              <a:rPr kumimoji="0" lang="ru-RU"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4. </a:t>
            </a:r>
            <a:r>
              <a:rPr lang="ru-RU" sz="1400" dirty="0" smtClean="0"/>
              <a:t>Активное сотрудничество с международными организациями по вопросам проведения исследований и информирования российских и иностранных потребителей о качестве товаров</a:t>
            </a:r>
            <a:endParaRPr kumimoji="0" lang="ru-RU" sz="1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pic>
        <p:nvPicPr>
          <p:cNvPr id="8" name="Содержимое 8" descr="1.jpg"/>
          <p:cNvPicPr>
            <a:picLocks noChangeAspect="1"/>
          </p:cNvPicPr>
          <p:nvPr/>
        </p:nvPicPr>
        <p:blipFill>
          <a:blip r:embed="rId2"/>
          <a:stretch>
            <a:fillRect/>
          </a:stretch>
        </p:blipFill>
        <p:spPr>
          <a:xfrm>
            <a:off x="1865223" y="2242475"/>
            <a:ext cx="1124557" cy="1216733"/>
          </a:xfrm>
          <a:prstGeom prst="rect">
            <a:avLst/>
          </a:prstGeom>
        </p:spPr>
      </p:pic>
      <p:sp>
        <p:nvSpPr>
          <p:cNvPr id="9" name="Текст 4"/>
          <p:cNvSpPr txBox="1">
            <a:spLocks/>
          </p:cNvSpPr>
          <p:nvPr/>
        </p:nvSpPr>
        <p:spPr>
          <a:xfrm>
            <a:off x="929173" y="3880206"/>
            <a:ext cx="4173657" cy="801384"/>
          </a:xfrm>
          <a:prstGeom prst="rect">
            <a:avLst/>
          </a:prstGeom>
        </p:spPr>
        <p:txBody>
          <a:bodyPr vert="horz" lIns="91440" tIns="45720" rIns="91440" bIns="45720" rtlCol="0" anchor="b">
            <a:noAutofit/>
          </a:bodyPr>
          <a:lstStyle/>
          <a:p>
            <a:pPr lvl="0">
              <a:spcBef>
                <a:spcPts val="1000"/>
              </a:spcBef>
              <a:buClr>
                <a:schemeClr val="accent1"/>
              </a:buClr>
              <a:buSzPct val="80000"/>
            </a:pPr>
            <a:r>
              <a:rPr lang="ru-RU" sz="1400" dirty="0" smtClean="0">
                <a:solidFill>
                  <a:schemeClr val="tx1">
                    <a:lumMod val="75000"/>
                    <a:lumOff val="25000"/>
                  </a:schemeClr>
                </a:solidFill>
              </a:rPr>
              <a:t>5</a:t>
            </a:r>
            <a:r>
              <a:rPr kumimoji="0" lang="ru-RU"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r>
              <a:rPr lang="ru-RU" sz="1400" dirty="0" smtClean="0"/>
              <a:t>Увеличение продаж качественных товаров и услуг на внутреннем и внешних рынках</a:t>
            </a:r>
            <a:endParaRPr kumimoji="0" lang="ru-RU" sz="1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pic>
        <p:nvPicPr>
          <p:cNvPr id="10" name="Содержимое 8" descr="1.jpg"/>
          <p:cNvPicPr>
            <a:picLocks noChangeAspect="1"/>
          </p:cNvPicPr>
          <p:nvPr/>
        </p:nvPicPr>
        <p:blipFill>
          <a:blip r:embed="rId3"/>
          <a:stretch>
            <a:fillRect/>
          </a:stretch>
        </p:blipFill>
        <p:spPr>
          <a:xfrm>
            <a:off x="1781318" y="4975432"/>
            <a:ext cx="1124557" cy="1089955"/>
          </a:xfrm>
          <a:prstGeom prst="rect">
            <a:avLst/>
          </a:prstGeom>
        </p:spPr>
      </p:pic>
      <p:sp>
        <p:nvSpPr>
          <p:cNvPr id="11" name="Текст 4"/>
          <p:cNvSpPr txBox="1">
            <a:spLocks/>
          </p:cNvSpPr>
          <p:nvPr/>
        </p:nvSpPr>
        <p:spPr>
          <a:xfrm>
            <a:off x="5540558" y="2172983"/>
            <a:ext cx="4173657" cy="801384"/>
          </a:xfrm>
          <a:prstGeom prst="rect">
            <a:avLst/>
          </a:prstGeom>
        </p:spPr>
        <p:txBody>
          <a:bodyPr vert="horz" lIns="91440" tIns="45720" rIns="91440" bIns="45720" rtlCol="0" anchor="b">
            <a:noAutofit/>
          </a:bodyPr>
          <a:lstStyle/>
          <a:p>
            <a:pPr lvl="0">
              <a:spcBef>
                <a:spcPts val="1000"/>
              </a:spcBef>
              <a:buClr>
                <a:schemeClr val="accent1"/>
              </a:buClr>
              <a:buSzPct val="80000"/>
            </a:pPr>
            <a:r>
              <a:rPr lang="ru-RU" sz="1400" noProof="0" dirty="0" smtClean="0">
                <a:solidFill>
                  <a:schemeClr val="tx1">
                    <a:lumMod val="75000"/>
                    <a:lumOff val="25000"/>
                  </a:schemeClr>
                </a:solidFill>
              </a:rPr>
              <a:t>6</a:t>
            </a:r>
            <a:r>
              <a:rPr kumimoji="0" lang="ru-RU" sz="14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r>
              <a:rPr lang="ru-RU" sz="1400" dirty="0" smtClean="0"/>
              <a:t>Поддержка производителей, внедривших системы менеджмента качества и обеспечивающих качество продукции и услуг для потребителей (в том числе через инструмент Премии Правительства Российской Федерации в области качества)</a:t>
            </a:r>
            <a:endParaRPr kumimoji="0" lang="ru-RU" sz="14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pic>
        <p:nvPicPr>
          <p:cNvPr id="12" name="Содержимое 8" descr="1.jpg"/>
          <p:cNvPicPr>
            <a:picLocks noChangeAspect="1"/>
          </p:cNvPicPr>
          <p:nvPr/>
        </p:nvPicPr>
        <p:blipFill>
          <a:blip r:embed="rId4"/>
          <a:stretch>
            <a:fillRect/>
          </a:stretch>
        </p:blipFill>
        <p:spPr>
          <a:xfrm>
            <a:off x="6831320" y="3299032"/>
            <a:ext cx="904868" cy="108995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Зачем Знак качества нужен производителям?</a:t>
            </a:r>
            <a:endParaRPr lang="ru-RU" dirty="0"/>
          </a:p>
        </p:txBody>
      </p:sp>
      <p:sp>
        <p:nvSpPr>
          <p:cNvPr id="7" name="Содержимое 6"/>
          <p:cNvSpPr>
            <a:spLocks noGrp="1"/>
          </p:cNvSpPr>
          <p:nvPr>
            <p:ph idx="1"/>
          </p:nvPr>
        </p:nvSpPr>
        <p:spPr/>
        <p:txBody>
          <a:bodyPr>
            <a:normAutofit/>
          </a:bodyPr>
          <a:lstStyle/>
          <a:p>
            <a:r>
              <a:rPr lang="ru-RU" dirty="0" smtClean="0"/>
              <a:t>НАЛИЧИЕ ЗНАКА ПОВЫШАЕТ ДОВЕРИЕ К ТОВАРУ ПОТРЕБИТЕЛЯ И, КАК СЛЕДСТВИЕ, ПОВЫШАЕТ СПРОС*</a:t>
            </a:r>
          </a:p>
          <a:p>
            <a:endParaRPr lang="ru-RU" dirty="0" smtClean="0"/>
          </a:p>
          <a:p>
            <a:r>
              <a:rPr lang="ru-RU" dirty="0" smtClean="0"/>
              <a:t>РОСКАЧЕСТВО ЗАНИМАЕТСЯ ПРОДВИЖЕНИЕМ НАИБОЛЕЕ КАЧЕСТВЕННЫХ ТОВАРОВ НА РОССИЙСКОМ И МЕЖДУНАРОДНОМ РЫНКАХ</a:t>
            </a:r>
          </a:p>
          <a:p>
            <a:endParaRPr lang="ru-RU" dirty="0" smtClean="0"/>
          </a:p>
          <a:p>
            <a:r>
              <a:rPr lang="ru-RU" dirty="0" smtClean="0"/>
              <a:t>РОСКАЧЕСТВО ПОЗВОЛЯЕТ ПОЛУЧИТЬ ОБЪЕКТИВНУЮ ОЦЕНКУ ТОВАРОВ И СРАВНИТЬ ИХ С КОНКУРЕНТАМИ</a:t>
            </a:r>
          </a:p>
          <a:p>
            <a:endParaRPr lang="ru-RU" dirty="0" smtClean="0"/>
          </a:p>
          <a:p>
            <a:pPr marL="0" indent="0">
              <a:buNone/>
            </a:pPr>
            <a:r>
              <a:rPr lang="ru-RU" dirty="0" smtClean="0"/>
              <a:t>* </a:t>
            </a:r>
            <a:r>
              <a:rPr lang="ru-RU" sz="1400" dirty="0" smtClean="0"/>
              <a:t>Как показывает мировой опыт, спрос на продукцию, промаркированную национальным знаком качества, увеличивается на 20-60%.</a:t>
            </a:r>
            <a:endParaRPr lang="ru-RU"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a:t>
            </a:r>
            <a:r>
              <a:rPr lang="ru-RU" dirty="0" err="1" smtClean="0"/>
              <a:t>Роскачество</a:t>
            </a:r>
            <a:r>
              <a:rPr lang="ru-RU" dirty="0" smtClean="0"/>
              <a:t> помогает покупателю?</a:t>
            </a:r>
            <a:endParaRPr lang="ru-RU" dirty="0"/>
          </a:p>
        </p:txBody>
      </p:sp>
      <p:sp>
        <p:nvSpPr>
          <p:cNvPr id="3" name="Содержимое 2"/>
          <p:cNvSpPr>
            <a:spLocks noGrp="1"/>
          </p:cNvSpPr>
          <p:nvPr>
            <p:ph idx="1"/>
          </p:nvPr>
        </p:nvSpPr>
        <p:spPr>
          <a:xfrm>
            <a:off x="677334" y="1489753"/>
            <a:ext cx="8596668" cy="4551609"/>
          </a:xfrm>
        </p:spPr>
        <p:txBody>
          <a:bodyPr>
            <a:normAutofit lnSpcReduction="10000"/>
          </a:bodyPr>
          <a:lstStyle/>
          <a:p>
            <a:r>
              <a:rPr lang="ru-RU" dirty="0" err="1" smtClean="0"/>
              <a:t>Роскачество</a:t>
            </a:r>
            <a:r>
              <a:rPr lang="ru-RU" dirty="0" smtClean="0"/>
              <a:t> исследует в российских и международных лабораториях товары: от молока до смартфонов;</a:t>
            </a:r>
          </a:p>
          <a:p>
            <a:r>
              <a:rPr lang="ru-RU" dirty="0" smtClean="0"/>
              <a:t>К работе над исследованием привлекает экспертов, учёных, аналитиков, руководителей научных центров;</a:t>
            </a:r>
          </a:p>
          <a:p>
            <a:r>
              <a:rPr lang="ru-RU" dirty="0" smtClean="0"/>
              <a:t>Все данные независимых испытаний, включающие рейтинги, протоколы с показателями и рекомендации экспертов публикуются в открытом доступе на портале </a:t>
            </a:r>
            <a:r>
              <a:rPr lang="en-US" dirty="0" smtClean="0"/>
              <a:t>rskrf.ru</a:t>
            </a:r>
            <a:r>
              <a:rPr lang="ru-RU" dirty="0" smtClean="0"/>
              <a:t>;</a:t>
            </a:r>
          </a:p>
          <a:p>
            <a:r>
              <a:rPr lang="ru-RU" dirty="0" smtClean="0"/>
              <a:t>Не оставляет без внимания случаи нарушений, грубых фальсификаций и обмана;</a:t>
            </a:r>
          </a:p>
          <a:p>
            <a:r>
              <a:rPr lang="ru-RU" dirty="0" smtClean="0"/>
              <a:t>О результатах испытаний информирует торговые сети, производителей, контрольно-надзорные органы;</a:t>
            </a:r>
          </a:p>
          <a:p>
            <a:r>
              <a:rPr lang="ru-RU" dirty="0" smtClean="0"/>
              <a:t>Регулярно публикует новости о том, сколько товаров получили Знак качества, какие товары сняли с полок, а кого из производителей наказали за фальсификат.</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Вывод.</a:t>
            </a:r>
            <a:endParaRPr lang="ru-RU" dirty="0"/>
          </a:p>
        </p:txBody>
      </p:sp>
      <p:sp>
        <p:nvSpPr>
          <p:cNvPr id="3" name="Содержимое 2"/>
          <p:cNvSpPr>
            <a:spLocks noGrp="1"/>
          </p:cNvSpPr>
          <p:nvPr>
            <p:ph idx="1"/>
          </p:nvPr>
        </p:nvSpPr>
        <p:spPr>
          <a:xfrm>
            <a:off x="677334" y="1448657"/>
            <a:ext cx="8596668" cy="4592706"/>
          </a:xfrm>
        </p:spPr>
        <p:txBody>
          <a:bodyPr>
            <a:normAutofit fontScale="92500" lnSpcReduction="10000"/>
          </a:bodyPr>
          <a:lstStyle/>
          <a:p>
            <a:pPr marL="2959100" indent="-1612900">
              <a:buNone/>
            </a:pPr>
            <a:r>
              <a:rPr lang="ru-RU" b="1" dirty="0" smtClean="0"/>
              <a:t>Успешное внедрение контроля качества на предприятии возможно при наличии:</a:t>
            </a:r>
          </a:p>
          <a:p>
            <a:r>
              <a:rPr lang="ru-RU" dirty="0" smtClean="0"/>
              <a:t>Регламентированных ключевых видов деятельности компании, а также при соответствии документационной системы ее реальной деятельности.</a:t>
            </a:r>
          </a:p>
          <a:p>
            <a:r>
              <a:rPr lang="ru-RU" dirty="0" smtClean="0"/>
              <a:t>Процессного управления, в рамках которого четко определены требования к ресурсам, процессуальным входам-выходам, критериям оценки удовлетворенности потребителей и результативности деятельности и фиксации отклонений с выявлением причин и дальнейшим их устранением.</a:t>
            </a:r>
          </a:p>
          <a:p>
            <a:r>
              <a:rPr lang="ru-RU" dirty="0" smtClean="0"/>
              <a:t>Непосредственного участия высших руководителей в процессах планирования, анализа и координации результативности системы.</a:t>
            </a:r>
          </a:p>
          <a:p>
            <a:r>
              <a:rPr lang="ru-RU" dirty="0" smtClean="0"/>
              <a:t>Улучшения показателей эффективности процессов, при наличии повышения удовлетворенности со стороны потребителей и качества продукции.</a:t>
            </a:r>
          </a:p>
          <a:p>
            <a:r>
              <a:rPr lang="ru-RU" dirty="0" smtClean="0"/>
              <a:t>Желания у персонала работать (при наличии должной мотивации и необходимых ресурсов).</a:t>
            </a:r>
          </a:p>
          <a:p>
            <a:r>
              <a:rPr lang="ru-RU" dirty="0" smtClean="0"/>
              <a:t>Улучшения общих показателей работы организации.</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Проблема качества традиционна и остра по многим хорошо известным </a:t>
            </a:r>
            <a:r>
              <a:rPr lang="ru-RU" dirty="0" smtClean="0"/>
              <a:t>причинам:</a:t>
            </a:r>
            <a:endParaRPr lang="ru-RU" dirty="0"/>
          </a:p>
        </p:txBody>
      </p:sp>
      <p:sp>
        <p:nvSpPr>
          <p:cNvPr id="3" name="Объект 2"/>
          <p:cNvSpPr>
            <a:spLocks noGrp="1"/>
          </p:cNvSpPr>
          <p:nvPr>
            <p:ph idx="1"/>
          </p:nvPr>
        </p:nvSpPr>
        <p:spPr/>
        <p:txBody>
          <a:bodyPr/>
          <a:lstStyle/>
          <a:p>
            <a:r>
              <a:rPr lang="ru-RU" sz="2400" dirty="0" smtClean="0"/>
              <a:t>Количественное </a:t>
            </a:r>
            <a:r>
              <a:rPr lang="ru-RU" sz="2400" dirty="0"/>
              <a:t>удовлетворение потребностей по важнейшим видам продукции, необходимой </a:t>
            </a:r>
            <a:r>
              <a:rPr lang="ru-RU" sz="2400" dirty="0" smtClean="0"/>
              <a:t>обществу.</a:t>
            </a:r>
          </a:p>
          <a:p>
            <a:r>
              <a:rPr lang="ru-RU" sz="2400" dirty="0" smtClean="0"/>
              <a:t>Рост конкуренции.</a:t>
            </a:r>
          </a:p>
          <a:p>
            <a:r>
              <a:rPr lang="ru-RU" sz="2400" dirty="0" smtClean="0"/>
              <a:t>Ограниченность </a:t>
            </a:r>
            <a:r>
              <a:rPr lang="ru-RU" sz="2400" dirty="0"/>
              <a:t>мировых сырьевых </a:t>
            </a:r>
            <a:r>
              <a:rPr lang="ru-RU" sz="2400" dirty="0" smtClean="0"/>
              <a:t>ресурсов.</a:t>
            </a:r>
          </a:p>
          <a:p>
            <a:r>
              <a:rPr lang="ru-RU" sz="2400" dirty="0" smtClean="0"/>
              <a:t>Общепризнанное </a:t>
            </a:r>
            <a:r>
              <a:rPr lang="ru-RU" sz="2400" dirty="0"/>
              <a:t>изменение роли качества продукции при оценке ее конкурентоспособности на внутреннем и международном </a:t>
            </a:r>
            <a:r>
              <a:rPr lang="ru-RU" sz="2400" dirty="0" smtClean="0"/>
              <a:t>рынке.</a:t>
            </a:r>
          </a:p>
          <a:p>
            <a:endParaRPr lang="ru-RU" dirty="0"/>
          </a:p>
        </p:txBody>
      </p:sp>
    </p:spTree>
    <p:extLst>
      <p:ext uri="{BB962C8B-B14F-4D97-AF65-F5344CB8AC3E}">
        <p14:creationId xmlns="" xmlns:p14="http://schemas.microsoft.com/office/powerpoint/2010/main" val="328556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fontScale="90000"/>
          </a:bodyPr>
          <a:lstStyle/>
          <a:p>
            <a:r>
              <a:rPr lang="ru-RU" dirty="0"/>
              <a:t>Проблема качества продукции во всем мире рассматривается как наиболее важная, поскольку она определяет престиж конкретных производителей и страны в целом на мировом рынке, а также научно-технический потенциал и степень развития экономики.</a:t>
            </a:r>
          </a:p>
        </p:txBody>
      </p:sp>
    </p:spTree>
    <p:extLst>
      <p:ext uri="{BB962C8B-B14F-4D97-AF65-F5344CB8AC3E}">
        <p14:creationId xmlns="" xmlns:p14="http://schemas.microsoft.com/office/powerpoint/2010/main" val="1421929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t>Качество товара - совокупность свойств, характеристик, </a:t>
            </a:r>
            <a:r>
              <a:rPr lang="ru-RU" sz="2000" dirty="0"/>
              <a:t>обуславливающих их </a:t>
            </a:r>
            <a:r>
              <a:rPr lang="ru-RU" sz="2000" dirty="0" smtClean="0"/>
              <a:t>пригодность </a:t>
            </a:r>
            <a:r>
              <a:rPr lang="ru-RU" sz="2000" dirty="0"/>
              <a:t>удовлетворять определенные потребности населения в соответствии с его назначением.</a:t>
            </a:r>
            <a:br>
              <a:rPr lang="ru-RU" sz="2000" dirty="0"/>
            </a:br>
            <a:endParaRPr lang="ru-RU" sz="2000" dirty="0"/>
          </a:p>
        </p:txBody>
      </p:sp>
      <p:sp>
        <p:nvSpPr>
          <p:cNvPr id="3" name="Объект 2"/>
          <p:cNvSpPr>
            <a:spLocks noGrp="1"/>
          </p:cNvSpPr>
          <p:nvPr>
            <p:ph sz="half" idx="1"/>
          </p:nvPr>
        </p:nvSpPr>
        <p:spPr/>
        <p:txBody>
          <a:bodyPr/>
          <a:lstStyle/>
          <a:p>
            <a:r>
              <a:rPr lang="ru-RU" dirty="0"/>
              <a:t>Качество - одна из основополагающих характеристик товара, которая оказывает решающее влияние на создание потребительских предпочтений и формирование конкурентоспособности.</a:t>
            </a:r>
            <a:br>
              <a:rPr lang="ru-RU" dirty="0"/>
            </a:br>
            <a:r>
              <a:rPr lang="ru-RU" dirty="0"/>
              <a:t/>
            </a:r>
            <a:br>
              <a:rPr lang="ru-RU" dirty="0"/>
            </a:br>
            <a:endParaRPr lang="ru-RU" dirty="0"/>
          </a:p>
        </p:txBody>
      </p:sp>
      <p:sp>
        <p:nvSpPr>
          <p:cNvPr id="4" name="Объект 3"/>
          <p:cNvSpPr>
            <a:spLocks noGrp="1"/>
          </p:cNvSpPr>
          <p:nvPr>
            <p:ph sz="half" idx="2"/>
          </p:nvPr>
        </p:nvSpPr>
        <p:spPr/>
        <p:txBody>
          <a:bodyPr/>
          <a:lstStyle/>
          <a:p>
            <a:r>
              <a:rPr lang="ru-RU" dirty="0"/>
              <a:t>Качество продукции - совокупность технико-экономических и эстетических свойств продукции, обуславливающих ее способность удовлетворять определенные требования в соответствии с </a:t>
            </a:r>
            <a:r>
              <a:rPr lang="ru-RU" dirty="0" smtClean="0"/>
              <a:t>назначением.</a:t>
            </a:r>
            <a:endParaRPr lang="ru-RU" dirty="0"/>
          </a:p>
        </p:txBody>
      </p:sp>
    </p:spTree>
    <p:extLst>
      <p:ext uri="{BB962C8B-B14F-4D97-AF65-F5344CB8AC3E}">
        <p14:creationId xmlns="" xmlns:p14="http://schemas.microsoft.com/office/powerpoint/2010/main" val="203016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a:t> </a:t>
            </a:r>
            <a:r>
              <a:rPr lang="ru-RU" dirty="0" smtClean="0"/>
              <a:t>В </a:t>
            </a:r>
            <a:r>
              <a:rPr lang="ru-RU" sz="3100" dirty="0" smtClean="0"/>
              <a:t>Российской </a:t>
            </a:r>
            <a:r>
              <a:rPr lang="ru-RU" sz="3100" dirty="0"/>
              <a:t>Федерации действуют следующие виды нормативной </a:t>
            </a:r>
            <a:r>
              <a:rPr lang="ru-RU" sz="3100" dirty="0" smtClean="0"/>
              <a:t>документации</a:t>
            </a:r>
            <a:r>
              <a:rPr lang="ru-RU" sz="3100" dirty="0"/>
              <a:t>:</a:t>
            </a:r>
            <a:endParaRPr lang="ru-RU" dirty="0"/>
          </a:p>
        </p:txBody>
      </p:sp>
      <p:sp>
        <p:nvSpPr>
          <p:cNvPr id="6" name="Объект 5"/>
          <p:cNvSpPr>
            <a:spLocks noGrp="1"/>
          </p:cNvSpPr>
          <p:nvPr>
            <p:ph idx="1"/>
          </p:nvPr>
        </p:nvSpPr>
        <p:spPr/>
        <p:txBody>
          <a:bodyPr/>
          <a:lstStyle/>
          <a:p>
            <a:r>
              <a:rPr lang="ru-RU" dirty="0"/>
              <a:t>межгосударственные стандарты РФ (ГОСТ Р), </a:t>
            </a:r>
            <a:endParaRPr lang="ru-RU" dirty="0" smtClean="0"/>
          </a:p>
          <a:p>
            <a:r>
              <a:rPr lang="ru-RU" dirty="0" smtClean="0"/>
              <a:t>отраслевые </a:t>
            </a:r>
            <a:r>
              <a:rPr lang="ru-RU" dirty="0"/>
              <a:t>стандарты (ОСТ), </a:t>
            </a:r>
            <a:endParaRPr lang="ru-RU" dirty="0" smtClean="0"/>
          </a:p>
          <a:p>
            <a:r>
              <a:rPr lang="ru-RU" dirty="0" smtClean="0"/>
              <a:t>стандарты </a:t>
            </a:r>
            <a:r>
              <a:rPr lang="ru-RU" dirty="0"/>
              <a:t>предприятий (СТП), </a:t>
            </a:r>
            <a:endParaRPr lang="ru-RU" dirty="0" smtClean="0"/>
          </a:p>
          <a:p>
            <a:r>
              <a:rPr lang="ru-RU" dirty="0" smtClean="0"/>
              <a:t>региональный стандарт.</a:t>
            </a:r>
            <a:r>
              <a:rPr lang="ru-RU" dirty="0"/>
              <a:t/>
            </a:r>
            <a:br>
              <a:rPr lang="ru-RU" dirty="0"/>
            </a:br>
            <a:r>
              <a:rPr lang="ru-RU" dirty="0"/>
              <a:t/>
            </a:r>
            <a:br>
              <a:rPr lang="ru-RU" dirty="0"/>
            </a:br>
            <a:endParaRPr lang="ru-RU" dirty="0"/>
          </a:p>
        </p:txBody>
      </p:sp>
    </p:spTree>
    <p:extLst>
      <p:ext uri="{BB962C8B-B14F-4D97-AF65-F5344CB8AC3E}">
        <p14:creationId xmlns="" xmlns:p14="http://schemas.microsoft.com/office/powerpoint/2010/main" val="176670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solidFill>
                  <a:srgbClr val="000000"/>
                </a:solidFill>
                <a:latin typeface="Georgia" panose="02040502050405020303" pitchFamily="18" charset="0"/>
              </a:rPr>
              <a:t>Действующий с 1993 г. Закон РФ «О стандартизации» устанавливает правовые основы стандартизации в РФ, а также определяет меры государственной защиты интересов потребителей и государства на основе нормативных документов по </a:t>
            </a:r>
            <a:r>
              <a:rPr lang="ru-RU" sz="2000" dirty="0" smtClean="0">
                <a:solidFill>
                  <a:srgbClr val="000000"/>
                </a:solidFill>
                <a:latin typeface="Georgia" panose="02040502050405020303" pitchFamily="18" charset="0"/>
              </a:rPr>
              <a:t>стандартизации.</a:t>
            </a:r>
            <a:br>
              <a:rPr lang="ru-RU" sz="2000" dirty="0" smtClean="0">
                <a:solidFill>
                  <a:srgbClr val="000000"/>
                </a:solidFill>
                <a:latin typeface="Georgia" panose="02040502050405020303" pitchFamily="18" charset="0"/>
              </a:rPr>
            </a:br>
            <a:r>
              <a:rPr lang="ru-RU" sz="2000" dirty="0">
                <a:solidFill>
                  <a:srgbClr val="000000"/>
                </a:solidFill>
                <a:latin typeface="Georgia" panose="02040502050405020303" pitchFamily="18" charset="0"/>
              </a:rPr>
              <a:t/>
            </a:r>
            <a:br>
              <a:rPr lang="ru-RU" sz="2000" dirty="0">
                <a:solidFill>
                  <a:srgbClr val="000000"/>
                </a:solidFill>
                <a:latin typeface="Georgia" panose="02040502050405020303" pitchFamily="18" charset="0"/>
              </a:rPr>
            </a:br>
            <a:r>
              <a:rPr lang="ru-RU" sz="2000" dirty="0">
                <a:solidFill>
                  <a:srgbClr val="000000"/>
                </a:solidFill>
                <a:latin typeface="Georgia" panose="02040502050405020303" pitchFamily="18" charset="0"/>
              </a:rPr>
              <a:t>Законом установлены требования к нормативным документам по стандартизации на продукцию и услуги, подлежащие в соответствии с законодательством обязательной сертификации.</a:t>
            </a:r>
            <a:br>
              <a:rPr lang="ru-RU" sz="2000" dirty="0">
                <a:solidFill>
                  <a:srgbClr val="000000"/>
                </a:solidFill>
                <a:latin typeface="Georgia" panose="02040502050405020303" pitchFamily="18" charset="0"/>
              </a:rPr>
            </a:br>
            <a:endParaRPr lang="ru-RU" sz="2000" dirty="0"/>
          </a:p>
        </p:txBody>
      </p:sp>
      <p:pic>
        <p:nvPicPr>
          <p:cNvPr id="5" name="Объект 4"/>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560093" y="3492500"/>
            <a:ext cx="3298576" cy="2549525"/>
          </a:xfrm>
        </p:spPr>
      </p:pic>
    </p:spTree>
    <p:extLst>
      <p:ext uri="{BB962C8B-B14F-4D97-AF65-F5344CB8AC3E}">
        <p14:creationId xmlns="" xmlns:p14="http://schemas.microsoft.com/office/powerpoint/2010/main" val="33264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Заголовок 14"/>
          <p:cNvSpPr>
            <a:spLocks noGrp="1"/>
          </p:cNvSpPr>
          <p:nvPr>
            <p:ph type="title"/>
          </p:nvPr>
        </p:nvSpPr>
        <p:spPr>
          <a:xfrm>
            <a:off x="677335" y="609600"/>
            <a:ext cx="8596668" cy="774357"/>
          </a:xfrm>
        </p:spPr>
        <p:txBody>
          <a:bodyPr/>
          <a:lstStyle/>
          <a:p>
            <a:r>
              <a:rPr lang="ru-RU" dirty="0" smtClean="0"/>
              <a:t>Показатели качества.</a:t>
            </a:r>
            <a:endParaRPr lang="ru-RU" dirty="0"/>
          </a:p>
        </p:txBody>
      </p:sp>
      <p:sp>
        <p:nvSpPr>
          <p:cNvPr id="16" name="Текст 15"/>
          <p:cNvSpPr>
            <a:spLocks noGrp="1"/>
          </p:cNvSpPr>
          <p:nvPr>
            <p:ph type="body" idx="1"/>
          </p:nvPr>
        </p:nvSpPr>
        <p:spPr>
          <a:xfrm>
            <a:off x="378941" y="1565189"/>
            <a:ext cx="8895062" cy="4476173"/>
          </a:xfrm>
        </p:spPr>
        <p:txBody>
          <a:bodyPr>
            <a:normAutofit fontScale="92500" lnSpcReduction="10000"/>
          </a:bodyPr>
          <a:lstStyle/>
          <a:p>
            <a:r>
              <a:rPr lang="ru-RU" dirty="0">
                <a:solidFill>
                  <a:srgbClr val="333333"/>
                </a:solidFill>
                <a:latin typeface="Helvetica Neue"/>
              </a:rPr>
              <a:t>Показатели качества являются физическими или нефизическими величинами. Физические величины (длина, масса, плотность) могут измеряться количественно и качественно. Наименование показателя служит качественной характеристикой товара (например, массовая доля сахара в соке). Значение показателя - является результатом количественного и качественного измерения (размера и размерности) например, 12% сахара в соке. </a:t>
            </a:r>
          </a:p>
          <a:p>
            <a:r>
              <a:rPr lang="ru-RU" dirty="0">
                <a:solidFill>
                  <a:srgbClr val="333333"/>
                </a:solidFill>
                <a:latin typeface="Helvetica Neue"/>
              </a:rPr>
              <a:t>Единичные показатели - показатели, предназначенные для выражения простых свойств товара. К ним относятся цвет, форма, целостность, кислотность. Комплексные показатели - показатели, предназначенные для выражения сложных свойств товара. </a:t>
            </a:r>
          </a:p>
          <a:p>
            <a:r>
              <a:rPr lang="ru-RU" dirty="0">
                <a:solidFill>
                  <a:srgbClr val="333333"/>
                </a:solidFill>
                <a:latin typeface="Helvetica Neue"/>
              </a:rPr>
              <a:t>Базовые показатели - показатели, принятые за основу при сравнительной характеристике показательного качества (например, для оценки качества чая - берем определенные показатели, берем ГОСТ и сравниваем эти показатели, затем делаем выводы и заключения).</a:t>
            </a:r>
            <a:br>
              <a:rPr lang="ru-RU" dirty="0">
                <a:solidFill>
                  <a:srgbClr val="333333"/>
                </a:solidFill>
                <a:latin typeface="Helvetica Neue"/>
              </a:rPr>
            </a:br>
            <a:r>
              <a:rPr lang="ru-RU" dirty="0"/>
              <a:t/>
            </a:r>
            <a:br>
              <a:rPr lang="ru-RU" dirty="0"/>
            </a:br>
            <a:endParaRPr lang="ru-RU" dirty="0"/>
          </a:p>
          <a:p>
            <a:endParaRPr lang="ru-RU" dirty="0"/>
          </a:p>
        </p:txBody>
      </p:sp>
    </p:spTree>
    <p:extLst>
      <p:ext uri="{BB962C8B-B14F-4D97-AF65-F5344CB8AC3E}">
        <p14:creationId xmlns="" xmlns:p14="http://schemas.microsoft.com/office/powerpoint/2010/main" val="493663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7"/>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611391" y="3871012"/>
            <a:ext cx="2438400" cy="2438400"/>
          </a:xfrm>
        </p:spPr>
      </p:pic>
      <p:sp>
        <p:nvSpPr>
          <p:cNvPr id="7" name="Rectangle 1"/>
          <p:cNvSpPr>
            <a:spLocks noGrp="1" noChangeArrowheads="1"/>
          </p:cNvSpPr>
          <p:nvPr>
            <p:ph type="title"/>
          </p:nvPr>
        </p:nvSpPr>
        <p:spPr bwMode="auto">
          <a:xfrm>
            <a:off x="815547" y="339092"/>
            <a:ext cx="8030088" cy="3341945"/>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12696"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333333"/>
                </a:solidFill>
                <a:effectLst/>
                <a:latin typeface="Helvetica Neue"/>
              </a:rPr>
              <a:t>Уровень качества товаров - относительная характеристика, определяемая путем сопоставления действительных значений показателей с базовым значением тех же показателей. В качестве базовых показателей приняты регламентированные значения стандартов или других нормативных документов, а так же стандартные образцы, эталоны. </a:t>
            </a:r>
            <a:br>
              <a:rPr kumimoji="0" lang="ru-RU" altLang="ru-RU" sz="1400" b="0" i="0" u="none" strike="noStrike" cap="none" normalizeH="0" baseline="0" dirty="0" smtClean="0">
                <a:ln>
                  <a:noFill/>
                </a:ln>
                <a:solidFill>
                  <a:srgbClr val="333333"/>
                </a:solidFill>
                <a:effectLst/>
                <a:latin typeface="Helvetica Neue"/>
              </a:rPr>
            </a:br>
            <a:r>
              <a:rPr kumimoji="0" lang="ru-RU" altLang="ru-RU" sz="1400" b="0" i="0" u="none" strike="noStrike" cap="none" normalizeH="0" baseline="0" dirty="0" smtClean="0">
                <a:ln>
                  <a:noFill/>
                </a:ln>
                <a:solidFill>
                  <a:srgbClr val="333333"/>
                </a:solidFill>
                <a:effectLst/>
                <a:latin typeface="Helvetica Neue"/>
              </a:rPr>
              <a:t/>
            </a:r>
            <a:br>
              <a:rPr kumimoji="0" lang="ru-RU" altLang="ru-RU" sz="1400" b="0" i="0" u="none" strike="noStrike" cap="none" normalizeH="0" baseline="0" dirty="0" smtClean="0">
                <a:ln>
                  <a:noFill/>
                </a:ln>
                <a:solidFill>
                  <a:srgbClr val="333333"/>
                </a:solidFill>
                <a:effectLst/>
                <a:latin typeface="Helvetica Neue"/>
              </a:rPr>
            </a:br>
            <a:r>
              <a:rPr kumimoji="0" lang="ru-RU" altLang="ru-RU" sz="1400" b="0" i="0" u="none" strike="noStrike" cap="none" normalizeH="0" baseline="0" dirty="0" smtClean="0">
                <a:ln>
                  <a:noFill/>
                </a:ln>
                <a:solidFill>
                  <a:srgbClr val="333333"/>
                </a:solidFill>
                <a:effectLst/>
                <a:latin typeface="Helvetica Neue"/>
              </a:rPr>
              <a:t>Технический уровень качества - относительная сравнительная характеристика технического совершенства товаров, основанная на сравнении действительных значений показателей, характеризующих техническое совершенство, с их базовым показателем, отражающим передовые научно- технические достижения этой области.</a:t>
            </a:r>
            <a:br>
              <a:rPr kumimoji="0" lang="ru-RU" altLang="ru-RU" sz="1400" b="0" i="0" u="none" strike="noStrike" cap="none" normalizeH="0" baseline="0" dirty="0" smtClean="0">
                <a:ln>
                  <a:noFill/>
                </a:ln>
                <a:solidFill>
                  <a:srgbClr val="333333"/>
                </a:solidFill>
                <a:effectLst/>
                <a:latin typeface="Helvetica Neue"/>
              </a:rPr>
            </a:br>
            <a:r>
              <a:rPr kumimoji="0" lang="ru-RU" altLang="ru-RU" sz="1400" b="0" i="0" u="none" strike="noStrike" cap="none" normalizeH="0" baseline="0" dirty="0" smtClean="0">
                <a:ln>
                  <a:noFill/>
                </a:ln>
                <a:solidFill>
                  <a:srgbClr val="333333"/>
                </a:solidFill>
                <a:effectLst/>
                <a:latin typeface="Helvetica Neue"/>
              </a:rPr>
              <a:t/>
            </a:r>
            <a:br>
              <a:rPr kumimoji="0" lang="ru-RU" altLang="ru-RU" sz="1400" b="0" i="0" u="none" strike="noStrike" cap="none" normalizeH="0" baseline="0" dirty="0" smtClean="0">
                <a:ln>
                  <a:noFill/>
                </a:ln>
                <a:solidFill>
                  <a:srgbClr val="333333"/>
                </a:solidFill>
                <a:effectLst/>
                <a:latin typeface="Helvetica Neue"/>
              </a:rPr>
            </a:br>
            <a:r>
              <a:rPr kumimoji="0" lang="ru-RU" altLang="ru-RU" sz="1400" b="0" i="0" u="none" strike="noStrike" cap="none" normalizeH="0" baseline="0" dirty="0" smtClean="0">
                <a:ln>
                  <a:noFill/>
                </a:ln>
                <a:solidFill>
                  <a:srgbClr val="333333"/>
                </a:solidFill>
                <a:effectLst/>
                <a:latin typeface="Helvetica Neue"/>
              </a:rPr>
              <a:t>Таким образом, качество товаров представляет собой совокупность свойств и определяющих их показателей, которые обуславливают удовлетворение разнообразных потребностей в соответствии с назначением конкретных товаров.</a:t>
            </a:r>
            <a:r>
              <a:rPr kumimoji="0" lang="ru-RU" altLang="ru-RU" sz="1000" b="0" i="0" u="none" strike="noStrike" cap="none" normalizeH="0" baseline="0" dirty="0" smtClean="0">
                <a:ln>
                  <a:noFill/>
                </a:ln>
                <a:solidFill>
                  <a:srgbClr val="333333"/>
                </a:solidFill>
                <a:effectLst/>
                <a:latin typeface="Helvetica Neue"/>
              </a:rPr>
              <a:t/>
            </a:r>
            <a:br>
              <a:rPr kumimoji="0" lang="ru-RU" altLang="ru-RU" sz="1000" b="0" i="0" u="none" strike="noStrike" cap="none" normalizeH="0" baseline="0" dirty="0" smtClean="0">
                <a:ln>
                  <a:noFill/>
                </a:ln>
                <a:solidFill>
                  <a:srgbClr val="333333"/>
                </a:solidFill>
                <a:effectLst/>
                <a:latin typeface="Helvetica Neue"/>
              </a:rPr>
            </a:br>
            <a:r>
              <a:rPr kumimoji="0" lang="ru-RU" altLang="ru-RU" sz="1800" b="0" i="0" u="none" strike="noStrike" cap="none" normalizeH="0" baseline="0" dirty="0" smtClean="0">
                <a:ln>
                  <a:noFill/>
                </a:ln>
                <a:solidFill>
                  <a:schemeClr val="tx1"/>
                </a:solidFill>
                <a:effectLst/>
                <a:latin typeface="Arial" panose="020B0604020202020204" pitchFamily="34" charset="0"/>
              </a:rPr>
              <a:t/>
            </a:r>
            <a:br>
              <a:rPr kumimoji="0" lang="ru-RU" altLang="ru-RU" sz="1800" b="0" i="0" u="none" strike="noStrike" cap="none" normalizeH="0" baseline="0" dirty="0" smtClean="0">
                <a:ln>
                  <a:noFill/>
                </a:ln>
                <a:solidFill>
                  <a:schemeClr val="tx1"/>
                </a:solidFill>
                <a:effectLst/>
                <a:latin typeface="Arial" panose="020B0604020202020204" pitchFamily="34" charset="0"/>
              </a:rPr>
            </a:b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2072565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a:t>Обычному покупателю же определить качество приобретаемой продукции порой бывает очень сложно, так как производитель крайне низко информирует потребителя о качестве своей продукции.</a:t>
            </a:r>
          </a:p>
        </p:txBody>
      </p:sp>
      <p:pic>
        <p:nvPicPr>
          <p:cNvPr id="6" name="Объект 5"/>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537619" y="3540125"/>
            <a:ext cx="4876800" cy="2438400"/>
          </a:xfrm>
        </p:spPr>
      </p:pic>
    </p:spTree>
    <p:extLst>
      <p:ext uri="{BB962C8B-B14F-4D97-AF65-F5344CB8AC3E}">
        <p14:creationId xmlns="" xmlns:p14="http://schemas.microsoft.com/office/powerpoint/2010/main" val="3814026731"/>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146</TotalTime>
  <Words>944</Words>
  <Application>Microsoft Office PowerPoint</Application>
  <PresentationFormat>Произвольный</PresentationFormat>
  <Paragraphs>65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Грань</vt:lpstr>
      <vt:lpstr>Проблемы управления качеством продукции на российских предприятиях</vt:lpstr>
      <vt:lpstr>Проблема качества традиционна и остра по многим хорошо известным причинам:</vt:lpstr>
      <vt:lpstr>Проблема качества продукции во всем мире рассматривается как наиболее важная, поскольку она определяет престиж конкретных производителей и страны в целом на мировом рынке, а также научно-технический потенциал и степень развития экономики.</vt:lpstr>
      <vt:lpstr>Качество товара - совокупность свойств, характеристик, обуславливающих их пригодность удовлетворять определенные потребности населения в соответствии с его назначением. </vt:lpstr>
      <vt:lpstr> В Российской Федерации действуют следующие виды нормативной документации:</vt:lpstr>
      <vt:lpstr>Действующий с 1993 г. Закон РФ «О стандартизации» устанавливает правовые основы стандартизации в РФ, а также определяет меры государственной защиты интересов потребителей и государства на основе нормативных документов по стандартизации.  Законом установлены требования к нормативным документам по стандартизации на продукцию и услуги, подлежащие в соответствии с законодательством обязательной сертификации. </vt:lpstr>
      <vt:lpstr>Показатели качества.</vt:lpstr>
      <vt:lpstr>Уровень качества товаров - относительная характеристика, определяемая путем сопоставления действительных значений показателей с базовым значением тех же показателей. В качестве базовых показателей приняты регламентированные значения стандартов или других нормативных документов, а так же стандартные образцы, эталоны.   Технический уровень качества - относительная сравнительная характеристика технического совершенства товаров, основанная на сравнении действительных значений показателей, характеризующих техническое совершенство, с их базовым показателем, отражающим передовые научно- технические достижения этой области.  Таким образом, качество товаров представляет собой совокупность свойств и определяющих их показателей, которые обуславливают удовлетворение разнообразных потребностей в соответствии с назначением конкретных товаров.  </vt:lpstr>
      <vt:lpstr>Обычному покупателю же определить качество приобретаемой продукции порой бывает очень сложно, так как производитель крайне низко информирует потребителя о качестве своей продукции.</vt:lpstr>
      <vt:lpstr>Ситуация с решением проблемы качества в России сложная: мотивы фактически еще косвенные; отечественный опыт, накопленный в прошлом, требует полного переосмысления. Поэтому весьма важно, чтобы внедрение стандарта качества проходило в условиях полного осознания всей сложности и полноты проблемы качества, а также места этих стандартов в реформировании предприятий.</vt:lpstr>
      <vt:lpstr>1. Прежде всего надо честно сказать: начинать нужно с освоения производства товара, пользующегося спросом, то есть производить то, что кто-то купит, а если улучшать этот товар, то число его покупателей будет расти, улучшатся экономические показатели предприятия и можно будет найти средства для реализации следующих этапов решения проблем качества. Однако товар, пользующийся спросом, это чаще всего новая продукция. Следовательно, начинать надо с изучения спроса на рынке и его учета при создании и освоении производства новых изделий. Таких, как, например, “газель” горьковского автозавода. 2. Нужно иметь дилерскую, торговую сеть продаж, а также систему продвижения товара и информации о нем. Нет этого – никакое качество продукции не спасет предприятие. Например, Нижегородская фабрика АО “Хохломская роспись” выпускает продукцию высочайшего качества, но, не имея хорошей дилерской сети, особенно за рубежом, вынуждена продавать продукцию по ценам в пять-десять раз ниже, чем ее оценивают зарубежные эксперты. В результате предприятие терпит убытки и испытывает финансовые трудности. 3. Нужно минимизировать издержки производства. С этой целью необходимо все пересчитать, переосмыслить материально-техническую базу предприятия, отказаться от всего лишнего, провести реструктуризацию. Не сделав этого, начинать борьбу за качество не стоит, так как Предприятие может умереть от другой болезни. Для подтверждения этого примеры не нужны – почти каждое российское предприятие имеет огромные издержки. 4. Надо научиться управлять финансами, а это искусство, причем непростое. Прежде всего необходимо отладить бюджетирование. Бесконтрольность в финансах – путь к потерям и банкротству предприятия. Перечисленные факторы успешной деятельности предприятия рассматриваются в различных концепциях качества, но там речь идет об их улучшении. На большинстве российских предприятий эти условия нужно создавать практически с нуля. И только после того, как на предприятии справились с этой задачей, оно может приступать к решению проблемы качества путем создания и сертификации систем качества. </vt:lpstr>
      <vt:lpstr>О Российской системе качества.</vt:lpstr>
      <vt:lpstr>Цели Роскачества</vt:lpstr>
      <vt:lpstr>Основными задачами в сфере деятельности Роскачества определены:</vt:lpstr>
      <vt:lpstr>Слайд 15</vt:lpstr>
      <vt:lpstr>Зачем Знак качества нужен производителям?</vt:lpstr>
      <vt:lpstr>Как Роскачество помогает покупателю?</vt:lpstr>
      <vt:lpstr>Вывод.</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Проблемы управления качеством продукции на российских предприятиях</dc:title>
  <dc:creator>Ирина Пугачева</dc:creator>
  <cp:lastModifiedBy>Username</cp:lastModifiedBy>
  <cp:revision>23</cp:revision>
  <dcterms:created xsi:type="dcterms:W3CDTF">2021-11-03T06:28:37Z</dcterms:created>
  <dcterms:modified xsi:type="dcterms:W3CDTF">2021-11-15T07:13:53Z</dcterms:modified>
</cp:coreProperties>
</file>