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8" r:id="rId8"/>
    <p:sldId id="269" r:id="rId9"/>
    <p:sldId id="275" r:id="rId10"/>
    <p:sldId id="290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308" r:id="rId19"/>
    <p:sldId id="278" r:id="rId20"/>
    <p:sldId id="301" r:id="rId21"/>
    <p:sldId id="306" r:id="rId22"/>
    <p:sldId id="279" r:id="rId23"/>
    <p:sldId id="281" r:id="rId24"/>
    <p:sldId id="280" r:id="rId25"/>
    <p:sldId id="282" r:id="rId26"/>
    <p:sldId id="283" r:id="rId27"/>
    <p:sldId id="305" r:id="rId28"/>
    <p:sldId id="311" r:id="rId29"/>
    <p:sldId id="312" r:id="rId30"/>
    <p:sldId id="307" r:id="rId31"/>
    <p:sldId id="309" r:id="rId32"/>
    <p:sldId id="310" r:id="rId33"/>
    <p:sldId id="284" r:id="rId34"/>
    <p:sldId id="299" r:id="rId35"/>
    <p:sldId id="285" r:id="rId36"/>
    <p:sldId id="286" r:id="rId37"/>
    <p:sldId id="291" r:id="rId38"/>
    <p:sldId id="302" r:id="rId39"/>
    <p:sldId id="303" r:id="rId40"/>
    <p:sldId id="304" r:id="rId41"/>
    <p:sldId id="313" r:id="rId42"/>
    <p:sldId id="314" r:id="rId43"/>
    <p:sldId id="315" r:id="rId44"/>
    <p:sldId id="318" r:id="rId45"/>
    <p:sldId id="287" r:id="rId46"/>
    <p:sldId id="288" r:id="rId47"/>
    <p:sldId id="292" r:id="rId48"/>
    <p:sldId id="296" r:id="rId49"/>
    <p:sldId id="320" r:id="rId50"/>
    <p:sldId id="289" r:id="rId51"/>
    <p:sldId id="295" r:id="rId52"/>
    <p:sldId id="293" r:id="rId53"/>
    <p:sldId id="298" r:id="rId54"/>
    <p:sldId id="316" r:id="rId55"/>
    <p:sldId id="319" r:id="rId56"/>
    <p:sldId id="294" r:id="rId57"/>
    <p:sldId id="297" r:id="rId58"/>
    <p:sldId id="262" r:id="rId59"/>
    <p:sldId id="264" r:id="rId60"/>
    <p:sldId id="317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638AB-2DD6-4707-BA7E-3164A9F55463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8D716-A2D5-4D15-A198-E588CD1C70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638AB-2DD6-4707-BA7E-3164A9F55463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8D716-A2D5-4D15-A198-E588CD1C70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638AB-2DD6-4707-BA7E-3164A9F55463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8D716-A2D5-4D15-A198-E588CD1C70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638AB-2DD6-4707-BA7E-3164A9F55463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8D716-A2D5-4D15-A198-E588CD1C70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638AB-2DD6-4707-BA7E-3164A9F55463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8D716-A2D5-4D15-A198-E588CD1C70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638AB-2DD6-4707-BA7E-3164A9F55463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8D716-A2D5-4D15-A198-E588CD1C70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638AB-2DD6-4707-BA7E-3164A9F55463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8D716-A2D5-4D15-A198-E588CD1C70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638AB-2DD6-4707-BA7E-3164A9F55463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8D716-A2D5-4D15-A198-E588CD1C70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638AB-2DD6-4707-BA7E-3164A9F55463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8D716-A2D5-4D15-A198-E588CD1C70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638AB-2DD6-4707-BA7E-3164A9F55463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8D716-A2D5-4D15-A198-E588CD1C70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638AB-2DD6-4707-BA7E-3164A9F55463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8D716-A2D5-4D15-A198-E588CD1C70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8638AB-2DD6-4707-BA7E-3164A9F55463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88D716-A2D5-4D15-A198-E588CD1C708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folHlink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i="0" u="none">
                <a:effectLst/>
              </a:defRPr>
            </a:lvl1pPr>
          </a:lstStyle>
          <a:p>
            <a:fld id="{048638AB-2DD6-4707-BA7E-3164A9F55463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i="0" u="none">
                <a:effectLst/>
              </a:defRPr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 u="none">
                <a:effectLst/>
              </a:defRPr>
            </a:lvl1pPr>
          </a:lstStyle>
          <a:p>
            <a:fld id="{2F88D716-A2D5-4D15-A198-E588CD1C708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196752"/>
            <a:ext cx="6622504" cy="3960439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Comic Sans MS" pitchFamily="66" charset="0"/>
              </a:rPr>
              <a:t>Духовно-нравственное воспитание  младших школьников во внеурочной деятельности</a:t>
            </a:r>
            <a:br>
              <a:rPr lang="ru-RU" b="1" dirty="0" smtClean="0">
                <a:solidFill>
                  <a:srgbClr val="FFFF00"/>
                </a:solidFill>
                <a:latin typeface="Comic Sans MS" pitchFamily="66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11960" y="5013176"/>
            <a:ext cx="4680520" cy="769640"/>
          </a:xfrm>
        </p:spPr>
        <p:txBody>
          <a:bodyPr/>
          <a:lstStyle/>
          <a:p>
            <a:pPr algn="r">
              <a:lnSpc>
                <a:spcPct val="90000"/>
              </a:lnSpc>
            </a:pPr>
            <a:r>
              <a:rPr lang="ru-RU" sz="1800" b="1" dirty="0" smtClean="0">
                <a:solidFill>
                  <a:srgbClr val="006600"/>
                </a:solidFill>
                <a:latin typeface="Comic Sans MS" pitchFamily="66" charset="0"/>
                <a:ea typeface="Batang" pitchFamily="18" charset="-127"/>
              </a:rPr>
              <a:t>Ирина Леонидовна Руденко,</a:t>
            </a:r>
          </a:p>
          <a:p>
            <a:pPr algn="r">
              <a:lnSpc>
                <a:spcPct val="90000"/>
              </a:lnSpc>
            </a:pPr>
            <a:r>
              <a:rPr lang="ru-RU" sz="1800" b="1" dirty="0" smtClean="0">
                <a:solidFill>
                  <a:srgbClr val="006600"/>
                </a:solidFill>
                <a:latin typeface="Comic Sans MS" pitchFamily="66" charset="0"/>
                <a:ea typeface="Batang" pitchFamily="18" charset="-127"/>
              </a:rPr>
              <a:t>учитель начальных классов</a:t>
            </a:r>
          </a:p>
          <a:p>
            <a:endParaRPr lang="ru-RU" dirty="0"/>
          </a:p>
        </p:txBody>
      </p:sp>
      <p:pic>
        <p:nvPicPr>
          <p:cNvPr id="4" name="Picture 6" descr="Копия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8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2915816" y="260648"/>
            <a:ext cx="37609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FFFF00"/>
                </a:solidFill>
                <a:latin typeface="Comic Sans MS" pitchFamily="66" charset="0"/>
                <a:ea typeface="Batang" pitchFamily="18" charset="-127"/>
              </a:rPr>
              <a:t>МБОУ СШ № 4 г. Десногорска</a:t>
            </a:r>
            <a:endParaRPr lang="ru-RU" dirty="0"/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886200" y="6019800"/>
            <a:ext cx="2819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ru-RU" sz="1600" b="1" i="0" u="none" dirty="0">
                <a:solidFill>
                  <a:srgbClr val="FFFF00"/>
                </a:solidFill>
                <a:latin typeface="Comic Sans MS" pitchFamily="66" charset="0"/>
                <a:ea typeface="Batang" pitchFamily="18" charset="-127"/>
              </a:rPr>
              <a:t>29 апреля 2019 года</a:t>
            </a:r>
          </a:p>
          <a:p>
            <a:pPr marL="342900" indent="-342900" algn="ctr" eaLnBrk="0" hangingPunct="0">
              <a:spcBef>
                <a:spcPct val="20000"/>
              </a:spcBef>
            </a:pPr>
            <a:endParaRPr lang="ru-RU" sz="1400" i="0" u="non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https://i.mycdn.me/image?id=853071149327&amp;t=3&amp;plc=WEB&amp;tkn=*lI6lrVN4jzHb_NopkKtIpfn09-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88640"/>
            <a:ext cx="6336704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Ирина\Desktop\фото\IMG_20181211_0824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424936" cy="63187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Ирина\Desktop\фото\IMG_20181211_08442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7992888" cy="59946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Ирина\Desktop\фото\IMG_20181211_0853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8136904" cy="6102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фото\IMG_20181127_101852.jpg"/>
          <p:cNvPicPr>
            <a:picLocks noChangeAspect="1" noChangeArrowheads="1"/>
          </p:cNvPicPr>
          <p:nvPr/>
        </p:nvPicPr>
        <p:blipFill>
          <a:blip r:embed="rId2" cstate="print"/>
          <a:srcRect t="14894"/>
          <a:stretch>
            <a:fillRect/>
          </a:stretch>
        </p:blipFill>
        <p:spPr bwMode="auto">
          <a:xfrm>
            <a:off x="1763688" y="188640"/>
            <a:ext cx="5688632" cy="64551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332656"/>
            <a:ext cx="951254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700" b="1" dirty="0">
                <a:solidFill>
                  <a:srgbClr val="990033"/>
                </a:solidFill>
                <a:latin typeface="Segoe Script" pitchFamily="34" charset="0"/>
              </a:rPr>
              <a:t>у</a:t>
            </a:r>
            <a:r>
              <a:rPr lang="ru-RU" sz="2700" b="1" dirty="0" smtClean="0">
                <a:solidFill>
                  <a:srgbClr val="990033"/>
                </a:solidFill>
                <a:latin typeface="Segoe Script" pitchFamily="34" charset="0"/>
              </a:rPr>
              <a:t>частие в конкурсах, изготовление поделок:</a:t>
            </a:r>
          </a:p>
        </p:txBody>
      </p:sp>
      <p:pic>
        <p:nvPicPr>
          <p:cNvPr id="29701" name="Picture 5" descr="https://i.mycdn.me/image?id=870214309391&amp;t=3&amp;plc=WEB&amp;tkn=*xUjjorMryHVughbGUcrdD8HOKe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908720"/>
            <a:ext cx="4212468" cy="56166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Ирина\Desktop\фото\IMG_20190123_1213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548680"/>
            <a:ext cx="7584842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фото\IMG_20181211_123235.jpg"/>
          <p:cNvPicPr>
            <a:picLocks noChangeAspect="1" noChangeArrowheads="1"/>
          </p:cNvPicPr>
          <p:nvPr/>
        </p:nvPicPr>
        <p:blipFill>
          <a:blip r:embed="rId2" cstate="print"/>
          <a:srcRect l="29592" t="21920" r="6291"/>
          <a:stretch>
            <a:fillRect/>
          </a:stretch>
        </p:blipFill>
        <p:spPr bwMode="auto">
          <a:xfrm>
            <a:off x="1187624" y="260648"/>
            <a:ext cx="6768752" cy="61820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F:\Camera\IMG_20190410_1141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60648"/>
            <a:ext cx="8256918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Camera\IMG_20190424_142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11960" y="188640"/>
            <a:ext cx="4680520" cy="6240693"/>
          </a:xfrm>
          <a:prstGeom prst="rect">
            <a:avLst/>
          </a:prstGeom>
          <a:noFill/>
        </p:spPr>
      </p:pic>
      <p:pic>
        <p:nvPicPr>
          <p:cNvPr id="34820" name="Picture 4" descr="https://i.mycdn.me/image?id=853283840783&amp;t=3&amp;plc=WEB&amp;tkn=*sOF7PRi2BKX81va0uBmbZxgjEV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320479" cy="3240360"/>
          </a:xfrm>
          <a:prstGeom prst="rect">
            <a:avLst/>
          </a:prstGeom>
          <a:noFill/>
        </p:spPr>
      </p:pic>
      <p:pic>
        <p:nvPicPr>
          <p:cNvPr id="34822" name="Picture 6" descr="https://i.mycdn.me/image?id=854883378191&amp;t=3&amp;plc=WEB&amp;tkn=*_puLDCU-uzMqjpS7Kq40rqnpm3Q"/>
          <p:cNvPicPr>
            <a:picLocks noChangeAspect="1" noChangeArrowheads="1"/>
          </p:cNvPicPr>
          <p:nvPr/>
        </p:nvPicPr>
        <p:blipFill>
          <a:blip r:embed="rId4" cstate="print"/>
          <a:srcRect l="11957" t="14493" b="13043"/>
          <a:stretch>
            <a:fillRect/>
          </a:stretch>
        </p:blipFill>
        <p:spPr bwMode="auto">
          <a:xfrm>
            <a:off x="251520" y="3717032"/>
            <a:ext cx="4392488" cy="2711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980728"/>
            <a:ext cx="7054552" cy="4464496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ru-RU" sz="2400" b="1" dirty="0" smtClean="0">
                <a:solidFill>
                  <a:srgbClr val="FFFF00"/>
                </a:solidFill>
                <a:latin typeface="Segoe Script" pitchFamily="34" charset="0"/>
              </a:rPr>
              <a:t>«Духовно-нравственное воспитание — это один из аспектов воспитания, направленный на усвоение подрастающим  поколением и претворение в практическое действие, и поведение высших духовных ценностей»</a:t>
            </a:r>
            <a:endParaRPr lang="ru-RU" sz="2400" b="1" dirty="0">
              <a:solidFill>
                <a:srgbClr val="FFFF00"/>
              </a:solidFill>
              <a:latin typeface="Segoe Script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572000" y="5229200"/>
            <a:ext cx="4104456" cy="841648"/>
          </a:xfrm>
        </p:spPr>
        <p:txBody>
          <a:bodyPr/>
          <a:lstStyle/>
          <a:p>
            <a:pPr algn="r"/>
            <a:r>
              <a:rPr lang="ru-RU" sz="1800" b="1" dirty="0" smtClean="0">
                <a:solidFill>
                  <a:srgbClr val="006600"/>
                </a:solidFill>
                <a:latin typeface="Century Gothic" pitchFamily="34" charset="0"/>
              </a:rPr>
              <a:t>Адамова Анна Геннадьевна, практикующий психолог, кандидат наук</a:t>
            </a:r>
            <a:endParaRPr lang="ru-RU" sz="1800" b="1" dirty="0">
              <a:solidFill>
                <a:srgbClr val="006600"/>
              </a:solidFill>
              <a:latin typeface="Century Gothic" pitchFamily="34" charset="0"/>
            </a:endParaRPr>
          </a:p>
        </p:txBody>
      </p:sp>
      <p:pic>
        <p:nvPicPr>
          <p:cNvPr id="4" name="Picture 6" descr="Копия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8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619672" y="404665"/>
            <a:ext cx="7200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6600"/>
                </a:solidFill>
                <a:latin typeface="Century Gothic" pitchFamily="34" charset="0"/>
              </a:rPr>
              <a:t>Что </a:t>
            </a:r>
            <a:r>
              <a:rPr lang="ru-RU" sz="2000" b="1" dirty="0" smtClean="0">
                <a:solidFill>
                  <a:srgbClr val="006600"/>
                </a:solidFill>
                <a:latin typeface="Century Gothic" pitchFamily="34" charset="0"/>
              </a:rPr>
              <a:t> такое </a:t>
            </a:r>
            <a:r>
              <a:rPr lang="ru-RU" sz="2000" b="1" dirty="0">
                <a:solidFill>
                  <a:srgbClr val="006600"/>
                </a:solidFill>
                <a:latin typeface="Century Gothic" pitchFamily="34" charset="0"/>
              </a:rPr>
              <a:t>духовно-нравственное воспитание?</a:t>
            </a:r>
          </a:p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https://i.mycdn.me/image?id=861897111823&amp;t=3&amp;plc=WEB&amp;tkn=*iG3N59Z9urwlyXE5Hid8TmpqBU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7" y="260648"/>
            <a:ext cx="8544949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https://i.mycdn.me/image?id=870214181135&amp;t=3&amp;plc=WEB&amp;tkn=*DBGV-Ni3iYrrMh6L14bBGtAqUt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2394266" cy="3192355"/>
          </a:xfrm>
          <a:prstGeom prst="rect">
            <a:avLst/>
          </a:prstGeom>
          <a:noFill/>
        </p:spPr>
      </p:pic>
      <p:pic>
        <p:nvPicPr>
          <p:cNvPr id="64516" name="Picture 4" descr="https://i.mycdn.me/image?id=870214181903&amp;t=3&amp;plc=WEB&amp;tkn=*yihlX8JN66GMU2v2Aj8VE13fhUw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79912" y="188640"/>
            <a:ext cx="2376264" cy="3168352"/>
          </a:xfrm>
          <a:prstGeom prst="rect">
            <a:avLst/>
          </a:prstGeom>
          <a:noFill/>
        </p:spPr>
      </p:pic>
      <p:pic>
        <p:nvPicPr>
          <p:cNvPr id="64518" name="Picture 6" descr="https://i.mycdn.me/image?id=870214181647&amp;t=3&amp;plc=WEB&amp;tkn=*t0IJ_RMKQZzCtCIskkhRNPiaDU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188640"/>
            <a:ext cx="2232248" cy="2976331"/>
          </a:xfrm>
          <a:prstGeom prst="rect">
            <a:avLst/>
          </a:prstGeom>
          <a:noFill/>
        </p:spPr>
      </p:pic>
      <p:pic>
        <p:nvPicPr>
          <p:cNvPr id="64520" name="Picture 8" descr="https://i.mycdn.me/image?id=870214183439&amp;t=3&amp;plc=WEB&amp;tkn=*On5zwQXPgEIQYbK40z_APqnfg0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3284984"/>
            <a:ext cx="2484276" cy="3312368"/>
          </a:xfrm>
          <a:prstGeom prst="rect">
            <a:avLst/>
          </a:prstGeom>
          <a:noFill/>
        </p:spPr>
      </p:pic>
      <p:pic>
        <p:nvPicPr>
          <p:cNvPr id="64522" name="Picture 10" descr="https://i.mycdn.me/image?id=870214184463&amp;t=3&amp;plc=WEB&amp;tkn=*zMbSdfIt1i0-DcPvgFPx9MZ2T_M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3284983"/>
            <a:ext cx="2448272" cy="3264363"/>
          </a:xfrm>
          <a:prstGeom prst="rect">
            <a:avLst/>
          </a:prstGeom>
          <a:noFill/>
        </p:spPr>
      </p:pic>
      <p:pic>
        <p:nvPicPr>
          <p:cNvPr id="64524" name="Picture 12" descr="https://i.mycdn.me/image?id=870214184719&amp;t=3&amp;plc=WEB&amp;tkn=*f9o_dS5_-uc6qZaxjvRU41nIOMU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88124" y="3140968"/>
            <a:ext cx="2592288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3688" y="188640"/>
            <a:ext cx="487345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990033"/>
                </a:solidFill>
                <a:latin typeface="Segoe Script" pitchFamily="34" charset="0"/>
              </a:rPr>
              <a:t>посещение библиотек:</a:t>
            </a:r>
          </a:p>
        </p:txBody>
      </p:sp>
      <p:pic>
        <p:nvPicPr>
          <p:cNvPr id="38914" name="Picture 2" descr="https://i.mycdn.me/image?id=850725660687&amp;t=3&amp;plc=WEB&amp;tkn=*1Nsuv14cwyNJc24zFRm_nkAHZVI"/>
          <p:cNvPicPr>
            <a:picLocks noChangeAspect="1" noChangeArrowheads="1"/>
          </p:cNvPicPr>
          <p:nvPr/>
        </p:nvPicPr>
        <p:blipFill>
          <a:blip r:embed="rId2" cstate="print"/>
          <a:srcRect b="12987"/>
          <a:stretch>
            <a:fillRect/>
          </a:stretch>
        </p:blipFill>
        <p:spPr bwMode="auto">
          <a:xfrm>
            <a:off x="251520" y="764704"/>
            <a:ext cx="4303284" cy="2808312"/>
          </a:xfrm>
          <a:prstGeom prst="rect">
            <a:avLst/>
          </a:prstGeom>
          <a:noFill/>
        </p:spPr>
      </p:pic>
      <p:pic>
        <p:nvPicPr>
          <p:cNvPr id="38916" name="Picture 4" descr="https://i.mycdn.me/image?id=850725659407&amp;t=3&amp;plc=WEB&amp;tkn=*BzghxavKNG488Sm0-E8AHNXYK5E"/>
          <p:cNvPicPr>
            <a:picLocks noChangeAspect="1" noChangeArrowheads="1"/>
          </p:cNvPicPr>
          <p:nvPr/>
        </p:nvPicPr>
        <p:blipFill>
          <a:blip r:embed="rId3" cstate="print"/>
          <a:srcRect b="13333"/>
          <a:stretch>
            <a:fillRect/>
          </a:stretch>
        </p:blipFill>
        <p:spPr bwMode="auto">
          <a:xfrm>
            <a:off x="4644008" y="764704"/>
            <a:ext cx="4320479" cy="2808312"/>
          </a:xfrm>
          <a:prstGeom prst="rect">
            <a:avLst/>
          </a:prstGeom>
          <a:noFill/>
        </p:spPr>
      </p:pic>
      <p:pic>
        <p:nvPicPr>
          <p:cNvPr id="38918" name="Picture 6" descr="https://i.mycdn.me/image?id=850813894415&amp;t=3&amp;plc=WEB&amp;tkn=*XhRdk_3MsGee6-AYdu7UzgTPq-I"/>
          <p:cNvPicPr>
            <a:picLocks noChangeAspect="1" noChangeArrowheads="1"/>
          </p:cNvPicPr>
          <p:nvPr/>
        </p:nvPicPr>
        <p:blipFill>
          <a:blip r:embed="rId4" cstate="print"/>
          <a:srcRect t="15000" b="15000"/>
          <a:stretch>
            <a:fillRect/>
          </a:stretch>
        </p:blipFill>
        <p:spPr bwMode="auto">
          <a:xfrm>
            <a:off x="1475656" y="3573016"/>
            <a:ext cx="5760640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i.mycdn.me/image?id=853832294671&amp;t=3&amp;plc=WEB&amp;tkn=*kWP80W0c2afAyzf9DCREDsX30h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7968885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56895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rgbClr val="990033"/>
              </a:solidFill>
              <a:latin typeface="Segoe Script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990033"/>
                </a:solidFill>
                <a:latin typeface="Segoe Script" pitchFamily="34" charset="0"/>
              </a:rPr>
              <a:t>участие в школьных мероприятиях</a:t>
            </a:r>
            <a:r>
              <a:rPr lang="ru-RU" b="1" dirty="0">
                <a:solidFill>
                  <a:srgbClr val="990033"/>
                </a:solidFill>
                <a:latin typeface="Segoe Script" pitchFamily="34" charset="0"/>
              </a:rPr>
              <a:t> </a:t>
            </a:r>
            <a:r>
              <a:rPr lang="ru-RU" b="1" dirty="0" smtClean="0">
                <a:solidFill>
                  <a:srgbClr val="990033"/>
                </a:solidFill>
                <a:latin typeface="Segoe Script" pitchFamily="34" charset="0"/>
              </a:rPr>
              <a:t>:  </a:t>
            </a:r>
            <a:endParaRPr lang="ru-RU" b="1" dirty="0">
              <a:solidFill>
                <a:srgbClr val="990033"/>
              </a:solidFill>
              <a:latin typeface="Segoe Script" pitchFamily="34" charset="0"/>
            </a:endParaRPr>
          </a:p>
        </p:txBody>
      </p:sp>
      <p:pic>
        <p:nvPicPr>
          <p:cNvPr id="37892" name="Picture 4" descr="https://i.mycdn.me/image?id=855872962063&amp;t=3&amp;plc=WEB&amp;tkn=*PLD_SNs7QAS-UtByunzPKTlmel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980728"/>
            <a:ext cx="7584842" cy="568863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i.mycdn.me/image?id=852330296335&amp;t=3&amp;plc=WEB&amp;tkn=*7hU-lT_vvaP0vzxiyIisDerUaA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8064896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https://i.mycdn.me/image?id=860894608655&amp;t=3&amp;plc=WEB&amp;tkn=*g0V3cK8SjqCFPhaarH5c3lhQd0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88640"/>
            <a:ext cx="4806534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https://i.mycdn.me/image?id=862282352399&amp;t=3&amp;plc=WEB&amp;tkn=*rwyRUhXvPY2rcFzMpeG0iHU6UD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59" y="332656"/>
            <a:ext cx="7968885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Ирина\Desktop\фото\к 23 февраля 3а,3б,3в классы\IMG_20190228_1134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404664"/>
            <a:ext cx="8172400" cy="6129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G:\3-в класс\ФОТО\Новая папка 1 (2)\IMG_20190123_1158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60648"/>
            <a:ext cx="8352928" cy="626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Копия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8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75656" y="260648"/>
            <a:ext cx="7437512" cy="1143000"/>
          </a:xfrm>
        </p:spPr>
        <p:txBody>
          <a:bodyPr/>
          <a:lstStyle/>
          <a:p>
            <a:r>
              <a:rPr lang="ru-RU" sz="3200" dirty="0" smtClean="0">
                <a:solidFill>
                  <a:srgbClr val="FFFF00"/>
                </a:solidFill>
                <a:latin typeface="Comic Sans MS" pitchFamily="66" charset="0"/>
              </a:rPr>
              <a:t>Духовно-нравственное воспитание</a:t>
            </a:r>
            <a:endParaRPr lang="ru-RU" sz="3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475656" y="1535113"/>
            <a:ext cx="3384376" cy="639762"/>
          </a:xfrm>
        </p:spPr>
        <p:txBody>
          <a:bodyPr/>
          <a:lstStyle/>
          <a:p>
            <a:r>
              <a:rPr lang="ru-RU" sz="3200" u="sng" dirty="0" smtClean="0">
                <a:solidFill>
                  <a:srgbClr val="990033"/>
                </a:solidFill>
                <a:latin typeface="Segoe Script" pitchFamily="34" charset="0"/>
              </a:rPr>
              <a:t>Задача:</a:t>
            </a:r>
            <a:endParaRPr lang="ru-RU" sz="3200" u="sng" dirty="0">
              <a:solidFill>
                <a:srgbClr val="990033"/>
              </a:solidFill>
              <a:latin typeface="Segoe Script" pitchFamily="34" charset="0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1475656" y="2174875"/>
            <a:ext cx="3384376" cy="3951288"/>
          </a:xfrm>
        </p:spPr>
        <p:txBody>
          <a:bodyPr/>
          <a:lstStyle/>
          <a:p>
            <a:r>
              <a:rPr lang="ru-RU" b="1" dirty="0" smtClean="0">
                <a:solidFill>
                  <a:srgbClr val="FFFF00"/>
                </a:solidFill>
                <a:latin typeface="Segoe Script" pitchFamily="34" charset="0"/>
              </a:rPr>
              <a:t>Формирование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Segoe Script" pitchFamily="34" charset="0"/>
              </a:rPr>
              <a:t>Сохранение</a:t>
            </a:r>
          </a:p>
          <a:p>
            <a:r>
              <a:rPr lang="ru-RU" b="1" dirty="0" smtClean="0">
                <a:solidFill>
                  <a:srgbClr val="FFFF00"/>
                </a:solidFill>
                <a:latin typeface="Segoe Script" pitchFamily="34" charset="0"/>
              </a:rPr>
              <a:t>Преумножение </a:t>
            </a:r>
            <a:endParaRPr lang="ru-RU" b="1" dirty="0">
              <a:solidFill>
                <a:srgbClr val="FFFF00"/>
              </a:solidFill>
              <a:latin typeface="Segoe Script" pitchFamily="34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148064" y="1535113"/>
            <a:ext cx="3538736" cy="639762"/>
          </a:xfrm>
        </p:spPr>
        <p:txBody>
          <a:bodyPr/>
          <a:lstStyle/>
          <a:p>
            <a:r>
              <a:rPr lang="ru-RU" sz="3200" u="sng" dirty="0" smtClean="0">
                <a:solidFill>
                  <a:srgbClr val="FFFF00"/>
                </a:solidFill>
                <a:latin typeface="Segoe Script" pitchFamily="34" charset="0"/>
              </a:rPr>
              <a:t>Реализация:</a:t>
            </a:r>
            <a:endParaRPr lang="ru-RU" sz="3200" u="sng" dirty="0">
              <a:solidFill>
                <a:srgbClr val="FFFF00"/>
              </a:solidFill>
              <a:latin typeface="Segoe Script" pitchFamily="34" charset="0"/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sz="quarter" idx="4"/>
          </p:nvPr>
        </p:nvSpPr>
        <p:spPr>
          <a:xfrm>
            <a:off x="4788024" y="2174874"/>
            <a:ext cx="4176464" cy="4278461"/>
          </a:xfrm>
        </p:spPr>
        <p:txBody>
          <a:bodyPr/>
          <a:lstStyle/>
          <a:p>
            <a:r>
              <a:rPr lang="ru-RU" sz="2050" b="1" dirty="0" smtClean="0">
                <a:solidFill>
                  <a:srgbClr val="990033"/>
                </a:solidFill>
                <a:latin typeface="Segoe Script" pitchFamily="34" charset="0"/>
              </a:rPr>
              <a:t>«7 – Я»</a:t>
            </a:r>
          </a:p>
          <a:p>
            <a:r>
              <a:rPr lang="ru-RU" sz="2050" b="1" dirty="0" smtClean="0">
                <a:solidFill>
                  <a:srgbClr val="990033"/>
                </a:solidFill>
                <a:latin typeface="Segoe Script" pitchFamily="34" charset="0"/>
              </a:rPr>
              <a:t>Образовательные учреждения</a:t>
            </a:r>
          </a:p>
          <a:p>
            <a:r>
              <a:rPr lang="ru-RU" sz="2050" b="1" dirty="0" smtClean="0">
                <a:solidFill>
                  <a:srgbClr val="990033"/>
                </a:solidFill>
                <a:latin typeface="Segoe Script" pitchFamily="34" charset="0"/>
              </a:rPr>
              <a:t>Урочная деятельность</a:t>
            </a:r>
          </a:p>
          <a:p>
            <a:r>
              <a:rPr lang="ru-RU" sz="2050" b="1" dirty="0" smtClean="0">
                <a:solidFill>
                  <a:srgbClr val="990033"/>
                </a:solidFill>
                <a:latin typeface="Segoe Script" pitchFamily="34" charset="0"/>
              </a:rPr>
              <a:t>Внеурочная деятельность</a:t>
            </a:r>
          </a:p>
          <a:p>
            <a:r>
              <a:rPr lang="ru-RU" sz="2050" b="1" dirty="0" smtClean="0">
                <a:solidFill>
                  <a:srgbClr val="990033"/>
                </a:solidFill>
                <a:latin typeface="Segoe Script" pitchFamily="34" charset="0"/>
              </a:rPr>
              <a:t>Внешкольная деятельность</a:t>
            </a:r>
          </a:p>
          <a:p>
            <a:r>
              <a:rPr lang="ru-RU" sz="2050" b="1" dirty="0" smtClean="0">
                <a:solidFill>
                  <a:srgbClr val="990033"/>
                </a:solidFill>
                <a:latin typeface="Segoe Script" pitchFamily="34" charset="0"/>
              </a:rPr>
              <a:t>Социум (иные социальные институты)</a:t>
            </a:r>
            <a:endParaRPr lang="ru-RU" sz="2050" b="1" dirty="0">
              <a:solidFill>
                <a:srgbClr val="990033"/>
              </a:solidFill>
              <a:latin typeface="Segoe Script" pitchFamily="34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2051720" y="3501008"/>
            <a:ext cx="1872208" cy="792088"/>
          </a:xfrm>
          <a:prstGeom prst="downArrow">
            <a:avLst>
              <a:gd name="adj1" fmla="val 50000"/>
              <a:gd name="adj2" fmla="val 52966"/>
            </a:avLst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1475656" y="4509120"/>
            <a:ext cx="3168352" cy="1346448"/>
          </a:xfrm>
          <a:prstGeom prst="ellipse">
            <a:avLst/>
          </a:prstGeom>
          <a:solidFill>
            <a:srgbClr val="FFFF00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990033"/>
                </a:solidFill>
                <a:latin typeface="Comic Sans MS" pitchFamily="66" charset="0"/>
              </a:rPr>
              <a:t>н</a:t>
            </a:r>
            <a:r>
              <a:rPr lang="ru-RU" b="1" dirty="0" smtClean="0">
                <a:solidFill>
                  <a:srgbClr val="990033"/>
                </a:solidFill>
                <a:latin typeface="Comic Sans MS" pitchFamily="66" charset="0"/>
              </a:rPr>
              <a:t>равственных качеств личности младших школьников</a:t>
            </a:r>
            <a:endParaRPr lang="ru-RU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31912" y="413048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990033"/>
                </a:solidFill>
                <a:latin typeface="Segoe Script" pitchFamily="34" charset="0"/>
              </a:rPr>
              <a:t>Экскурсии </a:t>
            </a:r>
            <a:r>
              <a:rPr lang="ru-RU" b="1" dirty="0" smtClean="0">
                <a:solidFill>
                  <a:srgbClr val="990033"/>
                </a:solidFill>
                <a:latin typeface="Segoe Script" pitchFamily="34" charset="0"/>
              </a:rPr>
              <a:t>:</a:t>
            </a:r>
            <a:endParaRPr lang="ru-RU" b="1" dirty="0">
              <a:solidFill>
                <a:srgbClr val="990033"/>
              </a:solidFill>
              <a:latin typeface="Segoe Script" pitchFamily="34" charset="0"/>
            </a:endParaRPr>
          </a:p>
        </p:txBody>
      </p:sp>
      <p:pic>
        <p:nvPicPr>
          <p:cNvPr id="66565" name="Picture 5" descr="F:\Camera\IMG_20190319_1011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08720"/>
            <a:ext cx="7260299" cy="54452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Camera\IMG_20190319_1018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32656"/>
            <a:ext cx="4248472" cy="5664630"/>
          </a:xfrm>
          <a:prstGeom prst="rect">
            <a:avLst/>
          </a:prstGeom>
          <a:noFill/>
        </p:spPr>
      </p:pic>
      <p:pic>
        <p:nvPicPr>
          <p:cNvPr id="67587" name="Picture 3" descr="F:\Camera\IMG_20190319_1018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4245936" cy="5661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:\Camera\IMG_20190319_1024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404664"/>
            <a:ext cx="7956376" cy="59672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5689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90033"/>
                </a:solidFill>
                <a:latin typeface="Segoe Script" pitchFamily="34" charset="0"/>
              </a:rPr>
              <a:t>Тематические мероприятия:</a:t>
            </a:r>
            <a:endParaRPr lang="ru-RU" b="1" dirty="0">
              <a:solidFill>
                <a:srgbClr val="990033"/>
              </a:solidFill>
              <a:latin typeface="Segoe Script" pitchFamily="34" charset="0"/>
            </a:endParaRPr>
          </a:p>
        </p:txBody>
      </p:sp>
      <p:pic>
        <p:nvPicPr>
          <p:cNvPr id="39938" name="Picture 2" descr="https://i.mycdn.me/image?id=850723879439&amp;t=3&amp;plc=WEB&amp;tkn=*d4GoOa0e7q3-v1OAKRlyNFeqqPo"/>
          <p:cNvPicPr>
            <a:picLocks noChangeAspect="1" noChangeArrowheads="1"/>
          </p:cNvPicPr>
          <p:nvPr/>
        </p:nvPicPr>
        <p:blipFill>
          <a:blip r:embed="rId2" cstate="print"/>
          <a:srcRect l="2941" t="26128" b="19608"/>
          <a:stretch>
            <a:fillRect/>
          </a:stretch>
        </p:blipFill>
        <p:spPr bwMode="auto">
          <a:xfrm>
            <a:off x="179512" y="692696"/>
            <a:ext cx="6010549" cy="2520280"/>
          </a:xfrm>
          <a:prstGeom prst="rect">
            <a:avLst/>
          </a:prstGeom>
          <a:noFill/>
        </p:spPr>
      </p:pic>
      <p:pic>
        <p:nvPicPr>
          <p:cNvPr id="39940" name="Picture 4" descr="https://i.mycdn.me/image?id=860894654735&amp;t=3&amp;plc=WEB&amp;tkn=*NXQQkVYAkwbMTrC_kE4upuLaBdM"/>
          <p:cNvPicPr>
            <a:picLocks noChangeAspect="1" noChangeArrowheads="1"/>
          </p:cNvPicPr>
          <p:nvPr/>
        </p:nvPicPr>
        <p:blipFill>
          <a:blip r:embed="rId3" cstate="print"/>
          <a:srcRect t="30156"/>
          <a:stretch>
            <a:fillRect/>
          </a:stretch>
        </p:blipFill>
        <p:spPr bwMode="auto">
          <a:xfrm>
            <a:off x="2843808" y="3356992"/>
            <a:ext cx="6049202" cy="31687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https://i.mycdn.me/image?id=860894669583&amp;t=3&amp;plc=WEB&amp;tkn=*U7ToBaUV1I3NZ3FCwMzW8v4xg8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8"/>
            <a:ext cx="4800533" cy="3600400"/>
          </a:xfrm>
          <a:prstGeom prst="rect">
            <a:avLst/>
          </a:prstGeom>
          <a:noFill/>
        </p:spPr>
      </p:pic>
      <p:pic>
        <p:nvPicPr>
          <p:cNvPr id="58372" name="Picture 4" descr="https://i.mycdn.me/image?id=860894699791&amp;t=3&amp;plc=WEB&amp;tkn=*YuKMPgxoiRpJiRM1iQuovOafuk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2708920"/>
            <a:ext cx="5112568" cy="38344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i.mycdn.me/image?id=850726352911&amp;t=3&amp;plc=WEB&amp;tkn=*6LfqYZqhg9SxdB4Pa2cuKdGPgrA"/>
          <p:cNvPicPr>
            <a:picLocks noChangeAspect="1" noChangeArrowheads="1"/>
          </p:cNvPicPr>
          <p:nvPr/>
        </p:nvPicPr>
        <p:blipFill>
          <a:blip r:embed="rId2" cstate="print"/>
          <a:srcRect l="4500" t="32000" r="10000" b="26000"/>
          <a:stretch>
            <a:fillRect/>
          </a:stretch>
        </p:blipFill>
        <p:spPr bwMode="auto">
          <a:xfrm>
            <a:off x="2555776" y="188640"/>
            <a:ext cx="4104456" cy="1512168"/>
          </a:xfrm>
          <a:prstGeom prst="rect">
            <a:avLst/>
          </a:prstGeom>
          <a:noFill/>
        </p:spPr>
      </p:pic>
      <p:pic>
        <p:nvPicPr>
          <p:cNvPr id="46084" name="Picture 4" descr="https://i.mycdn.me/image?id=850726327311&amp;t=3&amp;plc=WEB&amp;tkn=*xQkx02IePrVPddxYEx2eD-sy1T0"/>
          <p:cNvPicPr>
            <a:picLocks noChangeAspect="1" noChangeArrowheads="1"/>
          </p:cNvPicPr>
          <p:nvPr/>
        </p:nvPicPr>
        <p:blipFill>
          <a:blip r:embed="rId3" cstate="print"/>
          <a:srcRect l="29546" r="6818" b="15152"/>
          <a:stretch>
            <a:fillRect/>
          </a:stretch>
        </p:blipFill>
        <p:spPr bwMode="auto">
          <a:xfrm>
            <a:off x="323528" y="188640"/>
            <a:ext cx="2160240" cy="2160240"/>
          </a:xfrm>
          <a:prstGeom prst="rect">
            <a:avLst/>
          </a:prstGeom>
          <a:noFill/>
        </p:spPr>
      </p:pic>
      <p:pic>
        <p:nvPicPr>
          <p:cNvPr id="46086" name="Picture 6" descr="https://i.mycdn.me/image?id=850726319119&amp;t=3&amp;plc=WEB&amp;tkn=*w8p3gNCx-N6x28mupaw3x8nJAO0"/>
          <p:cNvPicPr>
            <a:picLocks noChangeAspect="1" noChangeArrowheads="1"/>
          </p:cNvPicPr>
          <p:nvPr/>
        </p:nvPicPr>
        <p:blipFill>
          <a:blip r:embed="rId4" cstate="print"/>
          <a:srcRect t="23810" b="11905"/>
          <a:stretch>
            <a:fillRect/>
          </a:stretch>
        </p:blipFill>
        <p:spPr bwMode="auto">
          <a:xfrm>
            <a:off x="4860032" y="1556792"/>
            <a:ext cx="4032448" cy="1944216"/>
          </a:xfrm>
          <a:prstGeom prst="rect">
            <a:avLst/>
          </a:prstGeom>
          <a:noFill/>
        </p:spPr>
      </p:pic>
      <p:pic>
        <p:nvPicPr>
          <p:cNvPr id="46088" name="Picture 8" descr="https://i.mycdn.me/image?id=852330422287&amp;t=3&amp;plc=WEB&amp;tkn=*FaHIoBaxJ-sAAiw6eZSU6BGiqn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9526" y="2492896"/>
            <a:ext cx="4512500" cy="3384376"/>
          </a:xfrm>
          <a:prstGeom prst="rect">
            <a:avLst/>
          </a:prstGeom>
          <a:noFill/>
        </p:spPr>
      </p:pic>
      <p:pic>
        <p:nvPicPr>
          <p:cNvPr id="46090" name="Picture 10" descr="https://i.mycdn.me/image?id=852330422543&amp;t=3&amp;plc=WEB&amp;tkn=*XXZTtYv6aVWGcP10gsj30Ca0ku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60032" y="3645024"/>
            <a:ext cx="4032448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s://i.mycdn.me/image?id=853072699407&amp;t=3&amp;plc=WEB&amp;tkn=*_12Gf2lkn1BkHsT97PjOrENq_yM"/>
          <p:cNvPicPr>
            <a:picLocks noChangeAspect="1" noChangeArrowheads="1"/>
          </p:cNvPicPr>
          <p:nvPr/>
        </p:nvPicPr>
        <p:blipFill>
          <a:blip r:embed="rId2" cstate="print"/>
          <a:srcRect t="7692" b="5769"/>
          <a:stretch>
            <a:fillRect/>
          </a:stretch>
        </p:blipFill>
        <p:spPr bwMode="auto">
          <a:xfrm>
            <a:off x="1619672" y="188640"/>
            <a:ext cx="5616624" cy="64807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s://i.mycdn.me/image?id=853073701647&amp;t=3&amp;plc=WEB&amp;tkn=*JxIEA0KKmWpVOvq53vNPCZABC4k"/>
          <p:cNvPicPr>
            <a:picLocks noChangeAspect="1" noChangeArrowheads="1"/>
          </p:cNvPicPr>
          <p:nvPr/>
        </p:nvPicPr>
        <p:blipFill>
          <a:blip r:embed="rId2" cstate="print"/>
          <a:srcRect t="18182"/>
          <a:stretch>
            <a:fillRect/>
          </a:stretch>
        </p:blipFill>
        <p:spPr bwMode="auto">
          <a:xfrm>
            <a:off x="323528" y="188640"/>
            <a:ext cx="3366374" cy="3672408"/>
          </a:xfrm>
          <a:prstGeom prst="rect">
            <a:avLst/>
          </a:prstGeom>
          <a:noFill/>
        </p:spPr>
      </p:pic>
      <p:pic>
        <p:nvPicPr>
          <p:cNvPr id="50182" name="Picture 6" descr="https://i.mycdn.me/image?id=853073701391&amp;t=3&amp;plc=WEB&amp;tkn=*CooFqAt8dQRKWSRU2E-X8lUQNw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1" y="260648"/>
            <a:ext cx="4704523" cy="3528392"/>
          </a:xfrm>
          <a:prstGeom prst="rect">
            <a:avLst/>
          </a:prstGeom>
          <a:noFill/>
        </p:spPr>
      </p:pic>
      <p:pic>
        <p:nvPicPr>
          <p:cNvPr id="5" name="Picture 4" descr="https://i.mycdn.me/image?id=853073701135&amp;t=3&amp;plc=WEB&amp;tkn=*tHhsJukZr0SUJPfugTNatUDSb70"/>
          <p:cNvPicPr>
            <a:picLocks noChangeAspect="1" noChangeArrowheads="1"/>
          </p:cNvPicPr>
          <p:nvPr/>
        </p:nvPicPr>
        <p:blipFill>
          <a:blip r:embed="rId4" cstate="print"/>
          <a:srcRect l="16176" t="17647" r="2941"/>
          <a:stretch>
            <a:fillRect/>
          </a:stretch>
        </p:blipFill>
        <p:spPr bwMode="auto">
          <a:xfrm>
            <a:off x="683568" y="3356992"/>
            <a:ext cx="4176464" cy="3189300"/>
          </a:xfrm>
          <a:prstGeom prst="rect">
            <a:avLst/>
          </a:prstGeom>
          <a:noFill/>
        </p:spPr>
      </p:pic>
      <p:pic>
        <p:nvPicPr>
          <p:cNvPr id="50184" name="Picture 8" descr="https://i.mycdn.me/image?id=853073702671&amp;t=3&amp;plc=WEB&amp;tkn=*ygmF1fQfKwn7dugLkCmi-Z2UrJ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08104" y="3861048"/>
            <a:ext cx="1998222" cy="2664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https://i.mycdn.me/image?id=862281848847&amp;t=3&amp;plc=WEB&amp;tkn=*VGYfHIWiaOQZjFM2IWGDnJVfz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260647"/>
            <a:ext cx="3240360" cy="5106759"/>
          </a:xfrm>
          <a:prstGeom prst="rect">
            <a:avLst/>
          </a:prstGeom>
          <a:noFill/>
        </p:spPr>
      </p:pic>
      <p:pic>
        <p:nvPicPr>
          <p:cNvPr id="61444" name="Picture 4" descr="https://i.mycdn.me/image?id=862281848079&amp;t=3&amp;plc=WEB&amp;tkn=*KFs0luOTpNbVT9qGPhsLgNydX2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32656"/>
            <a:ext cx="3816424" cy="50805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https://i.mycdn.me/image?id=862281847823&amp;t=3&amp;plc=WEB&amp;tkn=*1CvS00TsjcyjY8JmRUY0V7KHC-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04664"/>
            <a:ext cx="3888432" cy="5184576"/>
          </a:xfrm>
          <a:prstGeom prst="rect">
            <a:avLst/>
          </a:prstGeom>
          <a:noFill/>
        </p:spPr>
      </p:pic>
      <p:pic>
        <p:nvPicPr>
          <p:cNvPr id="62468" name="Picture 4" descr="https://i.mycdn.me/image?id=862281339407&amp;t=3&amp;plc=WEB&amp;tkn=*aUswyi6YRit-GTUU-Wryt3Rchs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04664"/>
            <a:ext cx="3888432" cy="51845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/>
          <a:lstStyle/>
          <a:p>
            <a:r>
              <a:rPr lang="ru-RU" dirty="0" smtClean="0">
                <a:solidFill>
                  <a:srgbClr val="990033"/>
                </a:solidFill>
                <a:latin typeface="Comic Sans MS" pitchFamily="66" charset="0"/>
              </a:rPr>
              <a:t>Внеурочная деятельность</a:t>
            </a:r>
            <a:endParaRPr lang="ru-RU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6" name="Штриховая стрелка вправо 5"/>
          <p:cNvSpPr/>
          <p:nvPr/>
        </p:nvSpPr>
        <p:spPr>
          <a:xfrm>
            <a:off x="1691680" y="1412776"/>
            <a:ext cx="504056" cy="432048"/>
          </a:xfrm>
          <a:prstGeom prst="stripedRightArrow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триховая стрелка вправо 6"/>
          <p:cNvSpPr/>
          <p:nvPr/>
        </p:nvSpPr>
        <p:spPr>
          <a:xfrm>
            <a:off x="1619672" y="5877272"/>
            <a:ext cx="504056" cy="432048"/>
          </a:xfrm>
          <a:prstGeom prst="stripedRightArrow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Штриховая стрелка вправо 8"/>
          <p:cNvSpPr/>
          <p:nvPr/>
        </p:nvSpPr>
        <p:spPr>
          <a:xfrm>
            <a:off x="1691680" y="3717032"/>
            <a:ext cx="504056" cy="432048"/>
          </a:xfrm>
          <a:prstGeom prst="stripedRightArrow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Штриховая стрелка вправо 9"/>
          <p:cNvSpPr/>
          <p:nvPr/>
        </p:nvSpPr>
        <p:spPr>
          <a:xfrm>
            <a:off x="1691680" y="2852936"/>
            <a:ext cx="504056" cy="432048"/>
          </a:xfrm>
          <a:prstGeom prst="stripedRightArrow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Штриховая стрелка вправо 10"/>
          <p:cNvSpPr/>
          <p:nvPr/>
        </p:nvSpPr>
        <p:spPr>
          <a:xfrm>
            <a:off x="1691680" y="2132856"/>
            <a:ext cx="504056" cy="432048"/>
          </a:xfrm>
          <a:prstGeom prst="stripedRightArrow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Штриховая стрелка вправо 11"/>
          <p:cNvSpPr/>
          <p:nvPr/>
        </p:nvSpPr>
        <p:spPr>
          <a:xfrm>
            <a:off x="1691680" y="4725144"/>
            <a:ext cx="504056" cy="432048"/>
          </a:xfrm>
          <a:prstGeom prst="stripedRightArrow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6" descr="Копия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8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483768" y="141277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Segoe Script" pitchFamily="34" charset="0"/>
              </a:rPr>
              <a:t>Образовательная деятельность. </a:t>
            </a:r>
            <a:endParaRPr lang="ru-RU" sz="2400" b="1" dirty="0">
              <a:solidFill>
                <a:srgbClr val="FFFF00"/>
              </a:solidFill>
              <a:latin typeface="Segoe Script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555776" y="2060848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Segoe Script" pitchFamily="34" charset="0"/>
              </a:rPr>
              <a:t>Средство ДНВ. </a:t>
            </a:r>
            <a:endParaRPr lang="ru-RU" sz="2400" b="1" dirty="0">
              <a:solidFill>
                <a:srgbClr val="FFFF00"/>
              </a:solidFill>
              <a:latin typeface="Segoe Script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27784" y="2780928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Segoe Script" pitchFamily="34" charset="0"/>
              </a:rPr>
              <a:t>Расширение кругозора. </a:t>
            </a:r>
            <a:endParaRPr lang="ru-RU" sz="2400" b="1" dirty="0">
              <a:solidFill>
                <a:srgbClr val="FFFF00"/>
              </a:solidFill>
              <a:latin typeface="Segoe Script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27784" y="3645024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Segoe Script" pitchFamily="34" charset="0"/>
              </a:rPr>
              <a:t>Повышение  уровня знаний и умений .</a:t>
            </a:r>
            <a:endParaRPr lang="ru-RU" sz="2400" b="1" dirty="0">
              <a:solidFill>
                <a:srgbClr val="FFFF00"/>
              </a:solidFill>
              <a:latin typeface="Segoe Script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627784" y="4725144"/>
            <a:ext cx="60486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Segoe Script" pitchFamily="34" charset="0"/>
              </a:rPr>
              <a:t>Обогащение  качеств личности младшего школьника. </a:t>
            </a:r>
            <a:endParaRPr lang="ru-RU" sz="2400" b="1" dirty="0">
              <a:solidFill>
                <a:srgbClr val="FFFF00"/>
              </a:solidFill>
              <a:latin typeface="Segoe Script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627784" y="5877272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latin typeface="Segoe Script" pitchFamily="34" charset="0"/>
              </a:rPr>
              <a:t>«7 – Я» и её пример. </a:t>
            </a:r>
            <a:endParaRPr lang="ru-RU" sz="2400" b="1" dirty="0">
              <a:solidFill>
                <a:srgbClr val="FFFF00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https://i.mycdn.me/image?id=862281338895&amp;t=3&amp;plc=WEB&amp;tkn=*pQGl-0d_6ChSqscWz7nX_NJl0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88640"/>
            <a:ext cx="4416490" cy="3312368"/>
          </a:xfrm>
          <a:prstGeom prst="rect">
            <a:avLst/>
          </a:prstGeom>
          <a:noFill/>
        </p:spPr>
      </p:pic>
      <p:pic>
        <p:nvPicPr>
          <p:cNvPr id="63492" name="Picture 4" descr="https://i.mycdn.me/image?id=862281338639&amp;t=3&amp;plc=WEB&amp;tkn=*F3-R_3rGznpHcfl2aYYAWLyp-V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068960"/>
            <a:ext cx="4752528" cy="35643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Ирина\Desktop\фото\Концерт в 3В классе\IMG_20190305_18054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32656"/>
            <a:ext cx="7236296" cy="54272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2" descr="C:\Users\Ирина\Desktop\фото\Концерт в 3В классе\IMG_20190305_18102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260648"/>
            <a:ext cx="8028384" cy="6021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Ирина\Desktop\фото\Концерт в 3В классе\IMG_20190305_1825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8116" y="0"/>
            <a:ext cx="3515883" cy="2636912"/>
          </a:xfrm>
          <a:prstGeom prst="rect">
            <a:avLst/>
          </a:prstGeom>
          <a:noFill/>
        </p:spPr>
      </p:pic>
      <p:pic>
        <p:nvPicPr>
          <p:cNvPr id="72707" name="Picture 3" descr="C:\Users\Ирина\Desktop\фото\Концерт в 3В классе\IMG_20190305_184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2204864"/>
            <a:ext cx="5904656" cy="44284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G:\3-в класс\ФОТО\IMG_20181126_1005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01632"/>
            <a:ext cx="8817559" cy="520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6780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5689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b="1" dirty="0" smtClean="0">
                <a:solidFill>
                  <a:srgbClr val="990033"/>
                </a:solidFill>
                <a:latin typeface="Segoe Script" pitchFamily="34" charset="0"/>
              </a:rPr>
              <a:t> Участие в школьных спектаклях, посещение детских спектаклей :</a:t>
            </a:r>
            <a:endParaRPr lang="ru-RU" b="1" dirty="0">
              <a:solidFill>
                <a:srgbClr val="990033"/>
              </a:solidFill>
              <a:latin typeface="Segoe Script" pitchFamily="34" charset="0"/>
            </a:endParaRPr>
          </a:p>
        </p:txBody>
      </p:sp>
      <p:pic>
        <p:nvPicPr>
          <p:cNvPr id="44034" name="Picture 2" descr="https://i.mycdn.me/image?id=851566456079&amp;t=3&amp;plc=WEB&amp;tkn=*7zyA3IL4ZlPn7aybt2YyslLbHB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908720"/>
            <a:ext cx="7344816" cy="55086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i.mycdn.me/image?id=851986826767&amp;t=3&amp;plc=WEB&amp;tkn=*WKWtJCNieBHsP7l_e05mTRego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548680"/>
            <a:ext cx="7776863" cy="58326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https://i.mycdn.me/image?id=853832730127&amp;t=3&amp;plc=WEB&amp;tkn=*muJFRxAPOyMLY7QfJkqmZY1jeEQ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669988" cy="46085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https://i.mycdn.me/image?id=854883276559&amp;t=3&amp;plc=WEB&amp;tkn=*ZGnLqvSzOrQ_cfVw-HFO3OwBq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5" y="404664"/>
            <a:ext cx="8136905" cy="61026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G:\3-в класс\ФОТО\Новая папка 1 (2)\IMG_20181129_1821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3059832" cy="229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G:\3-в класс\ФОТО\Новая папка 1 (2)\IMG_20181129_1815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60" y="2564904"/>
            <a:ext cx="3075806" cy="410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G:\3-в класс\ФОТО\Новая папка 1 (2)\IMG_20181129_1837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4964" y="908720"/>
            <a:ext cx="5765879" cy="4324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6413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Копия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8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1475657" y="404664"/>
            <a:ext cx="720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FF00"/>
                </a:solidFill>
                <a:latin typeface="Comic Sans MS" pitchFamily="66" charset="0"/>
              </a:rPr>
              <a:t>Используемые технологии 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Comic Sans MS" pitchFamily="66" charset="0"/>
              </a:rPr>
              <a:t>по духовно-нравственному </a:t>
            </a:r>
          </a:p>
          <a:p>
            <a:pPr algn="ctr"/>
            <a:r>
              <a:rPr lang="ru-RU" sz="3200" dirty="0" smtClean="0">
                <a:solidFill>
                  <a:srgbClr val="FFFF00"/>
                </a:solidFill>
                <a:latin typeface="Comic Sans MS" pitchFamily="66" charset="0"/>
              </a:rPr>
              <a:t>воспитанию в классе:</a:t>
            </a:r>
            <a:endParaRPr lang="ru-RU" sz="3200" dirty="0">
              <a:solidFill>
                <a:srgbClr val="FFFF00"/>
              </a:solidFill>
              <a:latin typeface="Comic Sans MS" pitchFamily="66" charset="0"/>
            </a:endParaRPr>
          </a:p>
        </p:txBody>
      </p:sp>
      <p:sp>
        <p:nvSpPr>
          <p:cNvPr id="6" name="Штриховая стрелка вправо 5"/>
          <p:cNvSpPr/>
          <p:nvPr/>
        </p:nvSpPr>
        <p:spPr>
          <a:xfrm rot="5400000">
            <a:off x="2571997" y="2044627"/>
            <a:ext cx="978408" cy="866835"/>
          </a:xfrm>
          <a:prstGeom prst="stripedRightArrow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Штриховая стрелка вправо 6"/>
          <p:cNvSpPr/>
          <p:nvPr/>
        </p:nvSpPr>
        <p:spPr>
          <a:xfrm rot="5400000">
            <a:off x="5727633" y="2057343"/>
            <a:ext cx="978408" cy="841402"/>
          </a:xfrm>
          <a:prstGeom prst="stripedRightArrow">
            <a:avLst/>
          </a:prstGeom>
          <a:solidFill>
            <a:srgbClr val="FFFF00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1475656" y="3212976"/>
            <a:ext cx="2592288" cy="2736304"/>
          </a:xfrm>
          <a:prstGeom prst="rect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Comic Sans MS" pitchFamily="66" charset="0"/>
              </a:rPr>
              <a:t>Кружок внеурочной деятельности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2400" b="1" u="sng" dirty="0" smtClean="0">
                <a:solidFill>
                  <a:srgbClr val="FFFF00"/>
                </a:solidFill>
                <a:latin typeface="Segoe Script" pitchFamily="34" charset="0"/>
              </a:rPr>
              <a:t>«Этика: азбука добра»</a:t>
            </a:r>
            <a:endParaRPr lang="ru-RU" sz="2400" b="1" u="sng" dirty="0">
              <a:solidFill>
                <a:srgbClr val="FFFF00"/>
              </a:solidFill>
              <a:latin typeface="Segoe Script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283968" y="3212976"/>
            <a:ext cx="4680520" cy="3312368"/>
          </a:xfrm>
          <a:prstGeom prst="rect">
            <a:avLst/>
          </a:prstGeom>
          <a:solidFill>
            <a:srgbClr val="FFFF00"/>
          </a:solidFill>
          <a:ln>
            <a:solidFill>
              <a:srgbClr val="9900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Внеурочные и внешкольные                            мероприятия.</a:t>
            </a:r>
          </a:p>
          <a:p>
            <a:endParaRPr lang="ru-RU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400" dirty="0">
                <a:solidFill>
                  <a:srgbClr val="C00000"/>
                </a:solidFill>
                <a:latin typeface="Comic Sans MS" pitchFamily="66" charset="0"/>
              </a:rPr>
              <a:t> </a:t>
            </a: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Экскурсии.</a:t>
            </a:r>
          </a:p>
          <a:p>
            <a:endParaRPr lang="ru-RU" sz="24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r>
              <a:rPr lang="ru-RU" sz="2400" dirty="0" smtClean="0">
                <a:solidFill>
                  <a:srgbClr val="C00000"/>
                </a:solidFill>
                <a:latin typeface="Comic Sans MS" pitchFamily="66" charset="0"/>
              </a:rPr>
              <a:t>  Тематические праздники.</a:t>
            </a:r>
            <a:endParaRPr lang="ru-RU" sz="2000" dirty="0" smtClean="0">
              <a:solidFill>
                <a:srgbClr val="C000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q"/>
            </a:pP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i.mycdn.me/image?id=852330421775&amp;t=3&amp;plc=WEB&amp;tkn=*06k_MzcdWfvMTeR86slWaWr3mqo"/>
          <p:cNvPicPr>
            <a:picLocks noChangeAspect="1" noChangeArrowheads="1"/>
          </p:cNvPicPr>
          <p:nvPr/>
        </p:nvPicPr>
        <p:blipFill>
          <a:blip r:embed="rId2" cstate="print"/>
          <a:srcRect l="6247"/>
          <a:stretch>
            <a:fillRect/>
          </a:stretch>
        </p:blipFill>
        <p:spPr bwMode="auto">
          <a:xfrm>
            <a:off x="755576" y="1196752"/>
            <a:ext cx="3818960" cy="5431211"/>
          </a:xfrm>
          <a:prstGeom prst="rect">
            <a:avLst/>
          </a:prstGeom>
          <a:noFill/>
        </p:spPr>
      </p:pic>
      <p:pic>
        <p:nvPicPr>
          <p:cNvPr id="48132" name="Picture 4" descr="https://i.mycdn.me/image?id=853073702415&amp;t=3&amp;plc=WEB&amp;tkn=*uhbP4RlcIZ8tuc1ZcmnpycCeexI"/>
          <p:cNvPicPr>
            <a:picLocks noChangeAspect="1" noChangeArrowheads="1"/>
          </p:cNvPicPr>
          <p:nvPr/>
        </p:nvPicPr>
        <p:blipFill>
          <a:blip r:embed="rId3" cstate="print"/>
          <a:srcRect l="14815" t="4022" b="1534"/>
          <a:stretch>
            <a:fillRect/>
          </a:stretch>
        </p:blipFill>
        <p:spPr bwMode="auto">
          <a:xfrm>
            <a:off x="4860032" y="1196752"/>
            <a:ext cx="3672408" cy="5428777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512" y="260648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990033"/>
                </a:solidFill>
                <a:latin typeface="Segoe Script" pitchFamily="34" charset="0"/>
              </a:rPr>
              <a:t>Родители очень часто являются участниками наших мероприятий и не прочь помочь ребятам в выполнении заданий :</a:t>
            </a:r>
            <a:endParaRPr lang="ru-RU" b="1" dirty="0">
              <a:solidFill>
                <a:srgbClr val="990033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https://i.mycdn.me/image?id=854883012879&amp;t=3&amp;plc=WEB&amp;tkn=*fL3x2Bvlq1XCwGdpBbaivvXSvA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260648"/>
            <a:ext cx="8256916" cy="61926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https://i.mycdn.me/image?id=854883013903&amp;t=3&amp;plc=WEB&amp;tkn=*jpYDoaumsbKlobaC9gkg5j9RS8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980728"/>
            <a:ext cx="7128792" cy="534659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79512" y="260648"/>
            <a:ext cx="85689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990033"/>
                </a:solidFill>
                <a:latin typeface="Segoe Script" pitchFamily="34" charset="0"/>
              </a:rPr>
              <a:t>Игры, акции, занятия :</a:t>
            </a:r>
            <a:endParaRPr lang="ru-RU" sz="2800" b="1" dirty="0">
              <a:solidFill>
                <a:srgbClr val="990033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https://i.mycdn.me/image?id=855872365071&amp;t=3&amp;plc=WEB&amp;tkn=*JKgXU_8oTjZ_LFlC1UGpdAYJI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692696"/>
            <a:ext cx="3834426" cy="5112568"/>
          </a:xfrm>
          <a:prstGeom prst="rect">
            <a:avLst/>
          </a:prstGeom>
          <a:noFill/>
        </p:spPr>
      </p:pic>
      <p:pic>
        <p:nvPicPr>
          <p:cNvPr id="57348" name="Picture 4" descr="https://i.mycdn.me/image?id=860894302991&amp;t=3&amp;plc=WEB&amp;tkn=*qMqONQ0l0Rt6WOdDN57metTaM7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188640"/>
            <a:ext cx="4704522" cy="3528392"/>
          </a:xfrm>
          <a:prstGeom prst="rect">
            <a:avLst/>
          </a:prstGeom>
          <a:noFill/>
        </p:spPr>
      </p:pic>
      <p:pic>
        <p:nvPicPr>
          <p:cNvPr id="57350" name="Picture 6" descr="https://i.mycdn.me/image?id=860894323983&amp;t=3&amp;plc=WEB&amp;tkn=*PWA16pm3uC3A1Xi6I4elH8vHSE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3140968"/>
            <a:ext cx="4608512" cy="34563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 descr="C:\Users\Ирина\Desktop\фото\IMG_20181119_0812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8124395" cy="60932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3-в класс\ФОТО\Новая папка 1 (2)\IMG_20181119_0841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88640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G:\3-в класс\ФОТО\Новая папка 1 (2)\IMG_20181119_084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1944216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G:\3-в класс\ФОТО\Новая папка 1 (2)\IMG_20181119_0853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763" y="764704"/>
            <a:ext cx="6528725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28499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2" name="Picture 4" descr="https://i.mycdn.me/image?id=855099479567&amp;t=3&amp;plc=WEB&amp;tkn=*5I-JT8pm95MmPu48o8V9yr4vWH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92696"/>
            <a:ext cx="7968885" cy="59766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4" name="Picture 4" descr="https://i.mycdn.me/image?id=855099476751&amp;t=3&amp;plc=WEB&amp;tkn=*MNyKy9xWlhWbdJl-fQVmpollVA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8280920" cy="62106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Копия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8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>
            <a:off x="1403648" y="274638"/>
            <a:ext cx="7283152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990033"/>
                </a:solidFill>
                <a:latin typeface="Comic Sans MS" pitchFamily="66" charset="0"/>
              </a:rPr>
              <a:t>Тематика </a:t>
            </a:r>
            <a:br>
              <a:rPr lang="ru-RU" sz="3600" b="1" dirty="0" smtClean="0">
                <a:solidFill>
                  <a:srgbClr val="990033"/>
                </a:solidFill>
                <a:latin typeface="Comic Sans MS" pitchFamily="66" charset="0"/>
              </a:rPr>
            </a:br>
            <a:r>
              <a:rPr lang="ru-RU" sz="3600" b="1" dirty="0" smtClean="0">
                <a:solidFill>
                  <a:srgbClr val="990033"/>
                </a:solidFill>
                <a:latin typeface="Comic Sans MS" pitchFamily="66" charset="0"/>
              </a:rPr>
              <a:t>родительских собраний:</a:t>
            </a:r>
            <a:endParaRPr lang="ru-RU" sz="3600" b="1" dirty="0">
              <a:solidFill>
                <a:srgbClr val="990033"/>
              </a:solidFill>
              <a:latin typeface="Comic Sans MS" pitchFamily="66" charset="0"/>
            </a:endParaRPr>
          </a:p>
        </p:txBody>
      </p:sp>
      <p:sp>
        <p:nvSpPr>
          <p:cNvPr id="13" name="Заголовок 10"/>
          <p:cNvSpPr txBox="1">
            <a:spLocks/>
          </p:cNvSpPr>
          <p:nvPr/>
        </p:nvSpPr>
        <p:spPr bwMode="auto">
          <a:xfrm>
            <a:off x="1475656" y="1556792"/>
            <a:ext cx="7283152" cy="5112568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sz="2400" b="1" i="0" u="sng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Segoe Script" pitchFamily="34" charset="0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lang="ru-RU" sz="2400" b="1" u="sng" kern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egoe Script" pitchFamily="34" charset="0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ru-RU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ea typeface="+mj-ea"/>
                <a:cs typeface="+mj-cs"/>
              </a:rPr>
              <a:t>1-ый класс 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b="1" kern="0" dirty="0">
                <a:solidFill>
                  <a:srgbClr val="990033"/>
                </a:solidFill>
                <a:latin typeface="Segoe Script" pitchFamily="34" charset="0"/>
                <a:ea typeface="+mj-ea"/>
                <a:cs typeface="+mj-cs"/>
              </a:rPr>
              <a:t> </a:t>
            </a:r>
            <a:r>
              <a:rPr lang="ru-RU" sz="2000" b="1" kern="0" dirty="0" smtClean="0">
                <a:solidFill>
                  <a:srgbClr val="990033"/>
                </a:solidFill>
                <a:latin typeface="Segoe Script" pitchFamily="34" charset="0"/>
                <a:ea typeface="+mj-ea"/>
                <a:cs typeface="+mj-cs"/>
              </a:rPr>
              <a:t> « </a:t>
            </a:r>
            <a:r>
              <a:rPr lang="ru-RU" sz="2000" b="1" dirty="0" smtClean="0">
                <a:solidFill>
                  <a:srgbClr val="990033"/>
                </a:solidFill>
                <a:latin typeface="Segoe Script" pitchFamily="34" charset="0"/>
              </a:rPr>
              <a:t>Роль </a:t>
            </a:r>
            <a:r>
              <a:rPr lang="ru-RU" sz="2000" b="1" dirty="0">
                <a:solidFill>
                  <a:srgbClr val="990033"/>
                </a:solidFill>
                <a:latin typeface="Segoe Script" pitchFamily="34" charset="0"/>
              </a:rPr>
              <a:t>отца, матери и бабушки в воспитании младшего </a:t>
            </a:r>
            <a:r>
              <a:rPr lang="ru-RU" sz="2000" b="1" dirty="0" smtClean="0">
                <a:solidFill>
                  <a:srgbClr val="990033"/>
                </a:solidFill>
                <a:latin typeface="Segoe Script" pitchFamily="34" charset="0"/>
              </a:rPr>
              <a:t>школьника»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rgbClr val="990033"/>
                </a:solidFill>
                <a:latin typeface="Segoe Script" pitchFamily="34" charset="0"/>
              </a:rPr>
              <a:t> </a:t>
            </a:r>
            <a:r>
              <a:rPr lang="ru-RU" sz="2000" b="1" dirty="0" smtClean="0">
                <a:solidFill>
                  <a:srgbClr val="990033"/>
                </a:solidFill>
                <a:latin typeface="Segoe Script" pitchFamily="34" charset="0"/>
              </a:rPr>
              <a:t>  «  Доброта каждому мила»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2-ой класс 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 « Как вырастить ребенка нравственным?»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2400" b="1" i="0" u="sng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Segoe Script" pitchFamily="34" charset="0"/>
                <a:ea typeface="+mj-ea"/>
                <a:cs typeface="+mj-cs"/>
              </a:rPr>
              <a:t>3-ий класс 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b="1" kern="0" dirty="0">
                <a:solidFill>
                  <a:srgbClr val="990033"/>
                </a:solidFill>
                <a:latin typeface="Segoe Script" pitchFamily="34" charset="0"/>
              </a:rPr>
              <a:t> «Почему ребенок плохо ведет себя в школе</a:t>
            </a:r>
            <a:r>
              <a:rPr lang="ru-RU" sz="2000" b="1" kern="0" dirty="0" smtClean="0">
                <a:solidFill>
                  <a:srgbClr val="990033"/>
                </a:solidFill>
                <a:latin typeface="Segoe Script" pitchFamily="34" charset="0"/>
              </a:rPr>
              <a:t>?»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 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990033"/>
                </a:solidFill>
                <a:effectLst/>
                <a:uLnTx/>
                <a:uFillTx/>
                <a:latin typeface="Segoe Script" pitchFamily="34" charset="0"/>
                <a:ea typeface="+mj-ea"/>
                <a:cs typeface="+mj-cs"/>
              </a:rPr>
              <a:t>«</a:t>
            </a:r>
            <a:r>
              <a:rPr lang="ru-RU" sz="2000" b="1" dirty="0">
                <a:solidFill>
                  <a:srgbClr val="990033"/>
                </a:solidFill>
                <a:latin typeface="Segoe Script" pitchFamily="34" charset="0"/>
              </a:rPr>
              <a:t>Воспитание через семейные </a:t>
            </a:r>
            <a:r>
              <a:rPr lang="ru-RU" sz="2000" b="1" dirty="0" smtClean="0">
                <a:solidFill>
                  <a:srgbClr val="990033"/>
                </a:solidFill>
                <a:latin typeface="Segoe Script" pitchFamily="34" charset="0"/>
              </a:rPr>
              <a:t>традиции»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400" b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Script" pitchFamily="34" charset="0"/>
              </a:rPr>
              <a:t>4 –ый класс :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rgbClr val="990033"/>
                </a:solidFill>
                <a:latin typeface="Segoe Script" pitchFamily="34" charset="0"/>
              </a:rPr>
              <a:t> </a:t>
            </a:r>
            <a:r>
              <a:rPr lang="ru-RU" sz="2000" b="1" dirty="0" smtClean="0">
                <a:solidFill>
                  <a:srgbClr val="990033"/>
                </a:solidFill>
                <a:latin typeface="Segoe Script" pitchFamily="34" charset="0"/>
              </a:rPr>
              <a:t>«Роль </a:t>
            </a:r>
            <a:r>
              <a:rPr lang="ru-RU" sz="2000" b="1" dirty="0">
                <a:solidFill>
                  <a:srgbClr val="990033"/>
                </a:solidFill>
                <a:latin typeface="Segoe Script" pitchFamily="34" charset="0"/>
              </a:rPr>
              <a:t>семьи в духовно-нравственном воспитании </a:t>
            </a:r>
            <a:r>
              <a:rPr lang="ru-RU" sz="2000" b="1" dirty="0" smtClean="0">
                <a:solidFill>
                  <a:srgbClr val="990033"/>
                </a:solidFill>
                <a:latin typeface="Segoe Script" pitchFamily="34" charset="0"/>
              </a:rPr>
              <a:t>детей»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ü"/>
            </a:pPr>
            <a:r>
              <a:rPr lang="ru-RU" sz="2000" b="1" dirty="0">
                <a:solidFill>
                  <a:srgbClr val="990033"/>
                </a:solidFill>
                <a:latin typeface="Segoe Script" pitchFamily="34" charset="0"/>
              </a:rPr>
              <a:t> </a:t>
            </a:r>
            <a:r>
              <a:rPr lang="ru-RU" sz="2000" b="1" dirty="0" smtClean="0">
                <a:solidFill>
                  <a:srgbClr val="990033"/>
                </a:solidFill>
                <a:latin typeface="Segoe Script" pitchFamily="34" charset="0"/>
              </a:rPr>
              <a:t> «</a:t>
            </a:r>
            <a:r>
              <a:rPr lang="ru-RU" sz="2000" b="1" dirty="0">
                <a:solidFill>
                  <a:srgbClr val="990033"/>
                </a:solidFill>
                <a:latin typeface="Segoe Script" pitchFamily="34" charset="0"/>
              </a:rPr>
              <a:t>Типичные ошибки в семейном </a:t>
            </a:r>
            <a:r>
              <a:rPr lang="ru-RU" sz="2000" b="1" dirty="0" smtClean="0">
                <a:solidFill>
                  <a:srgbClr val="990033"/>
                </a:solidFill>
                <a:latin typeface="Segoe Script" pitchFamily="34" charset="0"/>
              </a:rPr>
              <a:t>воспитании»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sz="2000" b="1" i="0" u="none" strike="noStrike" kern="0" cap="none" spc="0" normalizeH="0" baseline="0" noProof="0" dirty="0" smtClean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ru-RU" b="1" i="0" u="none" strike="noStrike" kern="0" cap="none" spc="0" normalizeH="0" baseline="0" noProof="0" dirty="0" smtClean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sz="4400" b="1" i="0" u="none" strike="noStrike" kern="0" cap="none" spc="0" normalizeH="0" baseline="0" noProof="0" dirty="0" smtClean="0">
              <a:ln>
                <a:noFill/>
              </a:ln>
              <a:solidFill>
                <a:srgbClr val="990033"/>
              </a:solidFill>
              <a:effectLst/>
              <a:uLnTx/>
              <a:uFillTx/>
              <a:latin typeface="Segoe Scrip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Копия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8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19672" y="260648"/>
            <a:ext cx="7200800" cy="6264696"/>
          </a:xfrm>
        </p:spPr>
        <p:txBody>
          <a:bodyPr/>
          <a:lstStyle/>
          <a:p>
            <a:pPr algn="l"/>
            <a:r>
              <a:rPr lang="ru-RU" sz="2800" b="1" dirty="0" smtClean="0">
                <a:solidFill>
                  <a:srgbClr val="990033"/>
                </a:solidFill>
                <a:latin typeface="Segoe Script" pitchFamily="34" charset="0"/>
              </a:rPr>
              <a:t/>
            </a:r>
            <a:br>
              <a:rPr lang="ru-RU" sz="2800" b="1" dirty="0" smtClean="0">
                <a:solidFill>
                  <a:srgbClr val="990033"/>
                </a:solidFill>
                <a:latin typeface="Segoe Script" pitchFamily="34" charset="0"/>
              </a:rPr>
            </a:br>
            <a:r>
              <a:rPr lang="ru-RU" sz="2800" b="1" dirty="0" smtClean="0">
                <a:solidFill>
                  <a:srgbClr val="990033"/>
                </a:solidFill>
                <a:latin typeface="Segoe Script" pitchFamily="34" charset="0"/>
              </a:rPr>
              <a:t/>
            </a:r>
            <a:br>
              <a:rPr lang="ru-RU" sz="2800" b="1" dirty="0" smtClean="0">
                <a:solidFill>
                  <a:srgbClr val="990033"/>
                </a:solidFill>
                <a:latin typeface="Segoe Script" pitchFamily="34" charset="0"/>
              </a:rPr>
            </a:br>
            <a:r>
              <a:rPr lang="ru-RU" sz="2800" b="1" dirty="0" smtClean="0">
                <a:solidFill>
                  <a:srgbClr val="990033"/>
                </a:solidFill>
                <a:latin typeface="Segoe Script" pitchFamily="34" charset="0"/>
              </a:rPr>
              <a:t>    </a:t>
            </a:r>
            <a:br>
              <a:rPr lang="ru-RU" sz="2800" b="1" dirty="0" smtClean="0">
                <a:solidFill>
                  <a:srgbClr val="990033"/>
                </a:solidFill>
                <a:latin typeface="Segoe Script" pitchFamily="34" charset="0"/>
              </a:rPr>
            </a:br>
            <a:r>
              <a:rPr lang="ru-RU" sz="2800" b="1" dirty="0" smtClean="0">
                <a:solidFill>
                  <a:srgbClr val="FFFF00"/>
                </a:solidFill>
                <a:latin typeface="Segoe Script" pitchFamily="34" charset="0"/>
              </a:rPr>
              <a:t>Приобщение детей к духовным богатствам человечества </a:t>
            </a:r>
            <a:r>
              <a:rPr lang="ru-RU" sz="2750" b="1" dirty="0" smtClean="0">
                <a:solidFill>
                  <a:srgbClr val="990033"/>
                </a:solidFill>
                <a:latin typeface="Segoe Script" pitchFamily="34" charset="0"/>
              </a:rPr>
              <a:t>способствует  формированию гармоничной, творческой личности будущего человека, способной к сопереживанию, распознаванию добра и зла, доброжелательному отношению ко всему окружающему, овладению своими эмоциями и чувствами, пониманию величия человеческой жизни и умению найти своё место в ней.</a:t>
            </a:r>
            <a:r>
              <a:rPr lang="ru-RU" sz="4800" b="1" dirty="0" smtClean="0">
                <a:solidFill>
                  <a:srgbClr val="990033"/>
                </a:solidFill>
                <a:latin typeface="Segoe Script" pitchFamily="34" charset="0"/>
              </a:rPr>
              <a:t/>
            </a:r>
            <a:br>
              <a:rPr lang="ru-RU" sz="4800" b="1" dirty="0" smtClean="0">
                <a:solidFill>
                  <a:srgbClr val="990033"/>
                </a:solidFill>
                <a:latin typeface="Segoe Script" pitchFamily="34" charset="0"/>
              </a:rPr>
            </a:br>
            <a:endParaRPr lang="ru-RU" sz="4800" b="1" dirty="0">
              <a:solidFill>
                <a:srgbClr val="990033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Копия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98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1475656" y="260648"/>
            <a:ext cx="7344816" cy="864096"/>
          </a:xfrm>
          <a:prstGeom prst="rect">
            <a:avLst/>
          </a:prstGeom>
          <a:solidFill>
            <a:srgbClr val="990033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latin typeface="Comic Sans MS" pitchFamily="66" charset="0"/>
              </a:rPr>
              <a:t>Кружок внеурочной деятельности</a:t>
            </a:r>
          </a:p>
          <a:p>
            <a:pPr algn="ctr"/>
            <a:r>
              <a:rPr lang="ru-RU" sz="2400" dirty="0" smtClean="0">
                <a:solidFill>
                  <a:srgbClr val="FFFF00"/>
                </a:solidFill>
                <a:latin typeface="Comic Sans MS" pitchFamily="66" charset="0"/>
              </a:rPr>
              <a:t> </a:t>
            </a:r>
            <a:r>
              <a:rPr lang="ru-RU" sz="2400" b="1" u="sng" dirty="0" smtClean="0">
                <a:solidFill>
                  <a:srgbClr val="FFFF00"/>
                </a:solidFill>
                <a:latin typeface="Segoe Script" pitchFamily="34" charset="0"/>
              </a:rPr>
              <a:t>«Этика: азбука добра»</a:t>
            </a:r>
            <a:endParaRPr lang="ru-RU" sz="2400" b="1" u="sng" dirty="0">
              <a:solidFill>
                <a:srgbClr val="FFFF00"/>
              </a:solidFill>
              <a:latin typeface="Segoe Script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1443841"/>
            <a:ext cx="7344816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FFFF00"/>
                </a:solidFill>
                <a:latin typeface="Comic Sans MS" pitchFamily="66" charset="0"/>
              </a:rPr>
              <a:t>Реализация программы кружка осуществляется  следующими формами:</a:t>
            </a:r>
            <a:endParaRPr lang="ru-RU" sz="2400" dirty="0">
              <a:solidFill>
                <a:srgbClr val="FFFF00"/>
              </a:solidFill>
              <a:latin typeface="Comic Sans MS" pitchFamily="66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b="1" dirty="0">
                <a:solidFill>
                  <a:srgbClr val="990033"/>
                </a:solidFill>
                <a:latin typeface="Segoe Script" pitchFamily="34" charset="0"/>
              </a:rPr>
              <a:t>игровая;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>
                <a:solidFill>
                  <a:srgbClr val="990033"/>
                </a:solidFill>
                <a:latin typeface="Segoe Script" pitchFamily="34" charset="0"/>
              </a:rPr>
              <a:t>познавательная;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990033"/>
                </a:solidFill>
                <a:latin typeface="Segoe Script" pitchFamily="34" charset="0"/>
              </a:rPr>
              <a:t> упражнения;</a:t>
            </a:r>
            <a:endParaRPr lang="ru-RU" sz="2800" b="1" dirty="0">
              <a:solidFill>
                <a:srgbClr val="990033"/>
              </a:solidFill>
              <a:latin typeface="Segoe Script" pitchFamily="34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800" b="1" dirty="0">
                <a:solidFill>
                  <a:srgbClr val="990033"/>
                </a:solidFill>
                <a:latin typeface="Segoe Script" pitchFamily="34" charset="0"/>
              </a:rPr>
              <a:t>просмотр </a:t>
            </a:r>
            <a:r>
              <a:rPr lang="ru-RU" sz="2800" b="1" dirty="0" smtClean="0">
                <a:solidFill>
                  <a:srgbClr val="990033"/>
                </a:solidFill>
                <a:latin typeface="Segoe Script" pitchFamily="34" charset="0"/>
              </a:rPr>
              <a:t>мультфильмов с последующим обсуждением;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>
                <a:solidFill>
                  <a:srgbClr val="990033"/>
                </a:solidFill>
                <a:latin typeface="Segoe Script" pitchFamily="34" charset="0"/>
              </a:rPr>
              <a:t>р</a:t>
            </a:r>
            <a:r>
              <a:rPr lang="ru-RU" sz="2800" b="1" dirty="0" smtClean="0">
                <a:solidFill>
                  <a:srgbClr val="990033"/>
                </a:solidFill>
                <a:latin typeface="Segoe Script" pitchFamily="34" charset="0"/>
              </a:rPr>
              <a:t>абота с притчами;</a:t>
            </a:r>
          </a:p>
          <a:p>
            <a:pPr>
              <a:buFont typeface="Wingdings" pitchFamily="2" charset="2"/>
              <a:buChar char="Ø"/>
            </a:pPr>
            <a:r>
              <a:rPr lang="ru-RU" sz="2800" b="1" dirty="0">
                <a:solidFill>
                  <a:srgbClr val="990033"/>
                </a:solidFill>
                <a:latin typeface="Segoe Script" pitchFamily="34" charset="0"/>
              </a:rPr>
              <a:t>чтение литературных произведений духовно-нравственного </a:t>
            </a:r>
            <a:r>
              <a:rPr lang="ru-RU" sz="2800" b="1" dirty="0" smtClean="0">
                <a:solidFill>
                  <a:srgbClr val="990033"/>
                </a:solidFill>
                <a:latin typeface="Segoe Script" pitchFamily="34" charset="0"/>
              </a:rPr>
              <a:t>содержания;</a:t>
            </a:r>
            <a:endParaRPr lang="ru-RU" sz="2800" b="1" dirty="0">
              <a:solidFill>
                <a:srgbClr val="990033"/>
              </a:solidFill>
              <a:latin typeface="Segoe Script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274638"/>
            <a:ext cx="7067128" cy="5818658"/>
          </a:xfrm>
        </p:spPr>
        <p:txBody>
          <a:bodyPr/>
          <a:lstStyle/>
          <a:p>
            <a:r>
              <a:rPr lang="ru-RU" sz="5400" b="1" dirty="0" smtClean="0">
                <a:solidFill>
                  <a:srgbClr val="FFFF00"/>
                </a:solidFill>
                <a:latin typeface="Monotype Corsiva" panose="03010101010201010101" pitchFamily="66" charset="0"/>
              </a:rPr>
              <a:t>Внеурочная деятельность </a:t>
            </a:r>
            <a:r>
              <a:rPr lang="ru-RU" dirty="0" smtClean="0">
                <a:solidFill>
                  <a:srgbClr val="990033"/>
                </a:solidFill>
                <a:latin typeface="Bookman Old Style" panose="02050604050505020204" pitchFamily="18" charset="0"/>
              </a:rPr>
              <a:t>– неотделимая часть образовательного процесса в школе.</a:t>
            </a:r>
            <a:endParaRPr lang="ru-RU" dirty="0">
              <a:solidFill>
                <a:srgbClr val="990033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904"/>
            <a:ext cx="129857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0872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88640"/>
            <a:ext cx="79928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 typeface="Wingdings" pitchFamily="2" charset="2"/>
              <a:buChar char="Ø"/>
            </a:pPr>
            <a:r>
              <a:rPr lang="ru-RU" sz="2800" b="1" dirty="0" smtClean="0">
                <a:solidFill>
                  <a:srgbClr val="990033"/>
                </a:solidFill>
                <a:latin typeface="Segoe Script" pitchFamily="34" charset="0"/>
              </a:rPr>
              <a:t>посещение выставочных залов и музеев:</a:t>
            </a:r>
          </a:p>
        </p:txBody>
      </p:sp>
      <p:pic>
        <p:nvPicPr>
          <p:cNvPr id="2050" name="Picture 2" descr="https://i.mycdn.me/image?id=851566393103&amp;t=3&amp;plc=WEB&amp;tkn=*OOJ-SO-NKuxAG0QWW2Si1bC3aX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124744"/>
            <a:ext cx="7128792" cy="53465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i.mycdn.me/image?id=851566391567&amp;t=3&amp;plc=WEB&amp;tkn=*8Hlc7wLXSxEnOsx3oHw8Q-38tT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692696"/>
            <a:ext cx="4374486" cy="5832648"/>
          </a:xfrm>
          <a:prstGeom prst="rect">
            <a:avLst/>
          </a:prstGeom>
          <a:noFill/>
        </p:spPr>
      </p:pic>
      <p:pic>
        <p:nvPicPr>
          <p:cNvPr id="27652" name="Picture 4" descr="https://i.mycdn.me/image?id=853071160079&amp;t=3&amp;plc=WEB&amp;tkn=*HHMdlTIFluT0TZNv5zSXo-r3P2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412776"/>
            <a:ext cx="4104456" cy="41044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s://i.mycdn.me/image?id=853071151631&amp;t=3&amp;plc=WEB&amp;tkn=*sjkc0MqNWwdMRl5rqT_vCxogOu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60648"/>
            <a:ext cx="6336704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uovnonravstvennoe-vospitanie-skolni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duovnonravstvennoe-vospitanie-skolni</Template>
  <TotalTime>599</TotalTime>
  <Words>346</Words>
  <Application>Microsoft Office PowerPoint</Application>
  <PresentationFormat>Экран (4:3)</PresentationFormat>
  <Paragraphs>75</Paragraphs>
  <Slides>60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duovnonravstvennoe-vospitanie-skolni</vt:lpstr>
      <vt:lpstr>Духовно-нравственное воспитание  младших школьников во внеурочной деятельности </vt:lpstr>
      <vt:lpstr>«Духовно-нравственное воспитание — это один из аспектов воспитания, направленный на усвоение подрастающим  поколением и претворение в практическое действие, и поведение высших духовных ценностей»</vt:lpstr>
      <vt:lpstr>Духовно-нравственное воспитание</vt:lpstr>
      <vt:lpstr>Внеурочная деятельность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Тематика  родительских собраний:</vt:lpstr>
      <vt:lpstr>       Приобщение детей к духовным богатствам человечества способствует  формированию гармоничной, творческой личности будущего человека, способной к сопереживанию, распознаванию добра и зла, доброжелательному отношению ко всему окружающему, овладению своими эмоциями и чувствами, пониманию величия человеческой жизни и умению найти своё место в ней. </vt:lpstr>
      <vt:lpstr>Внеурочная деятельность – неотделимая часть образовательного процесса в школе.</vt:lpstr>
    </vt:vector>
  </TitlesOfParts>
  <Company>САЭС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Духовно-нравственное воспитание  младших школьников во внеурочной деятельности </dc:title>
  <dc:creator>Ирина</dc:creator>
  <cp:lastModifiedBy>Учитель</cp:lastModifiedBy>
  <cp:revision>67</cp:revision>
  <dcterms:created xsi:type="dcterms:W3CDTF">2019-04-28T13:03:13Z</dcterms:created>
  <dcterms:modified xsi:type="dcterms:W3CDTF">2019-05-06T10:30:35Z</dcterms:modified>
</cp:coreProperties>
</file>