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93" r:id="rId3"/>
    <p:sldId id="276" r:id="rId4"/>
    <p:sldId id="294" r:id="rId5"/>
    <p:sldId id="295" r:id="rId6"/>
    <p:sldId id="296" r:id="rId7"/>
    <p:sldId id="299" r:id="rId8"/>
    <p:sldId id="297" r:id="rId9"/>
    <p:sldId id="298" r:id="rId10"/>
    <p:sldId id="300" r:id="rId11"/>
    <p:sldId id="301" r:id="rId12"/>
    <p:sldId id="309" r:id="rId13"/>
    <p:sldId id="315" r:id="rId14"/>
    <p:sldId id="314" r:id="rId15"/>
    <p:sldId id="313" r:id="rId16"/>
    <p:sldId id="312" r:id="rId17"/>
    <p:sldId id="323" r:id="rId18"/>
    <p:sldId id="316" r:id="rId19"/>
    <p:sldId id="317" r:id="rId20"/>
    <p:sldId id="310" r:id="rId21"/>
    <p:sldId id="318" r:id="rId22"/>
    <p:sldId id="319" r:id="rId23"/>
    <p:sldId id="311" r:id="rId24"/>
    <p:sldId id="308" r:id="rId25"/>
    <p:sldId id="306" r:id="rId26"/>
    <p:sldId id="307" r:id="rId27"/>
    <p:sldId id="321" r:id="rId28"/>
    <p:sldId id="322" r:id="rId29"/>
    <p:sldId id="324" r:id="rId30"/>
    <p:sldId id="30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5B5C6-8471-4995-ACE0-69686407EF79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7BADC-15D2-4580-B4FA-20CC55C13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54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BD028-0952-4E75-A357-F6126AB5B9C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5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A120-492C-4BEF-8BCE-E314FDE9EB4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458B-A383-4988-B0F2-64C554160B75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foxford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7.emf"/><Relationship Id="rId4" Type="http://schemas.openxmlformats.org/officeDocument/2006/relationships/image" Target="../media/image24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3.emf"/><Relationship Id="rId4" Type="http://schemas.openxmlformats.org/officeDocument/2006/relationships/image" Target="../media/image30.emf"/><Relationship Id="rId9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4.emf"/><Relationship Id="rId9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5714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smtClean="0"/>
              <a:t>Онлайн-платформа </a:t>
            </a:r>
            <a:r>
              <a:rPr lang="ru-RU" b="1" i="1" dirty="0" smtClean="0"/>
              <a:t>«</a:t>
            </a:r>
            <a:r>
              <a:rPr lang="ru-RU" b="1" i="1" dirty="0" err="1" smtClean="0"/>
              <a:t>Фоксфорд</a:t>
            </a:r>
            <a:r>
              <a:rPr lang="ru-RU" b="1" i="1" dirty="0" smtClean="0"/>
              <a:t>»: возможности и перспективы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14346" y="3071810"/>
            <a:ext cx="6400800" cy="17526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https://foxford.ru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5589240"/>
            <a:ext cx="349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Корешкина</a:t>
            </a:r>
            <a:r>
              <a:rPr lang="ru-RU" b="1" dirty="0" smtClean="0"/>
              <a:t> Г.Н., учитель физики </a:t>
            </a:r>
          </a:p>
          <a:p>
            <a:r>
              <a:rPr lang="ru-RU" b="1" dirty="0" smtClean="0"/>
              <a:t>МБОУ «СШ № 3» </a:t>
            </a:r>
            <a:r>
              <a:rPr lang="ru-RU" b="1" dirty="0" err="1" smtClean="0"/>
              <a:t>г.Десногорска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i="1" dirty="0" smtClean="0"/>
              <a:t>Возможность пригласить учеников  участвовать в олимпиаде и контрольной работе</a:t>
            </a:r>
          </a:p>
        </p:txBody>
      </p:sp>
      <p:pic>
        <p:nvPicPr>
          <p:cNvPr id="39937" name="Picture 1" descr="C:\Users\Galina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48156"/>
            <a:ext cx="8286808" cy="5009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err="1" smtClean="0"/>
              <a:t>Онлайн</a:t>
            </a:r>
            <a:r>
              <a:rPr lang="ru-RU" sz="3600" b="1" i="1" dirty="0" smtClean="0"/>
              <a:t>- тесты</a:t>
            </a:r>
          </a:p>
        </p:txBody>
      </p:sp>
      <p:pic>
        <p:nvPicPr>
          <p:cNvPr id="41986" name="Picture 2" descr="C:\Users\Galina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5357"/>
            <a:ext cx="8643998" cy="5502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err="1" smtClean="0"/>
              <a:t>Онлайн</a:t>
            </a:r>
            <a:r>
              <a:rPr lang="ru-RU" sz="3600" b="1" i="1" dirty="0" smtClean="0"/>
              <a:t>- тесты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Picture 1" descr="C:\Users\Galina\Desktop\Безымянный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63" y="1857364"/>
            <a:ext cx="9087437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err="1" smtClean="0"/>
              <a:t>Онлайн</a:t>
            </a:r>
            <a:r>
              <a:rPr lang="ru-RU" sz="3600" b="1" i="1" dirty="0" smtClean="0"/>
              <a:t>- тесты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3" name="Picture 1" descr="C:\Users\Galina\Desktop\Безымянный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548708" cy="5107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err="1" smtClean="0"/>
              <a:t>Онлайн</a:t>
            </a:r>
            <a:r>
              <a:rPr lang="ru-RU" sz="3600" b="1" i="1" dirty="0" smtClean="0"/>
              <a:t>- тесты</a:t>
            </a:r>
          </a:p>
        </p:txBody>
      </p:sp>
      <p:pic>
        <p:nvPicPr>
          <p:cNvPr id="43009" name="Picture 1" descr="C:\Users\Galina\Desktop\Безымянный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515" y="1142984"/>
            <a:ext cx="9085485" cy="5475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Galina\Desktop\Безымянный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Galina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085739" cy="5411807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Онлайн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тесты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Galina\Desktop\Безымянный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723" y="571480"/>
            <a:ext cx="9112277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6986630" y="285728"/>
            <a:ext cx="2157370" cy="614366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i="1" dirty="0" err="1" smtClean="0"/>
              <a:t>Онлайн</a:t>
            </a:r>
            <a:r>
              <a:rPr lang="ru-RU" sz="3600" b="1" i="1" dirty="0" smtClean="0"/>
              <a:t>- тесты</a:t>
            </a:r>
          </a:p>
        </p:txBody>
      </p:sp>
      <p:pic>
        <p:nvPicPr>
          <p:cNvPr id="82946" name="Picture 2" descr="C:\Users\Galina\Desktop\Безымянный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8219"/>
            <a:ext cx="6858016" cy="6866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Бесплатное участие в олимпиадах</a:t>
            </a:r>
          </a:p>
        </p:txBody>
      </p:sp>
      <p:pic>
        <p:nvPicPr>
          <p:cNvPr id="40961" name="Picture 1" descr="C:\Users\Galina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8424226" cy="488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с четырьмя стрелками 6"/>
          <p:cNvSpPr/>
          <p:nvPr/>
        </p:nvSpPr>
        <p:spPr>
          <a:xfrm>
            <a:off x="2786050" y="1785926"/>
            <a:ext cx="3929090" cy="2928958"/>
          </a:xfrm>
          <a:prstGeom prst="quadArrowCallout">
            <a:avLst>
              <a:gd name="adj1" fmla="val 18515"/>
              <a:gd name="adj2" fmla="val 17549"/>
              <a:gd name="adj3" fmla="val 18515"/>
              <a:gd name="adj4" fmla="val 4812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28992" y="2786058"/>
            <a:ext cx="28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/>
              <a:t>Учителю</a:t>
            </a:r>
            <a:endParaRPr lang="ru-RU" sz="4800" b="1" i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500034" y="357166"/>
            <a:ext cx="8501123" cy="1355824"/>
            <a:chOff x="2441301" y="1643051"/>
            <a:chExt cx="4033564" cy="1071570"/>
          </a:xfrm>
        </p:grpSpPr>
        <p:sp>
          <p:nvSpPr>
            <p:cNvPr id="9" name="Блок-схема: альтернативный процесс 8">
              <a:hlinkClick r:id="rId2" action="ppaction://hlinksldjump"/>
            </p:cNvPr>
            <p:cNvSpPr/>
            <p:nvPr/>
          </p:nvSpPr>
          <p:spPr>
            <a:xfrm>
              <a:off x="2441301" y="1643051"/>
              <a:ext cx="4033564" cy="1071570"/>
            </a:xfrm>
            <a:prstGeom prst="flowChartAlternateProcess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13676" y="1812432"/>
              <a:ext cx="3786214" cy="559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i="1" dirty="0" smtClean="0"/>
                <a:t>Курсы повышения квалификации</a:t>
              </a:r>
            </a:p>
          </p:txBody>
        </p:sp>
      </p:grpSp>
      <p:sp>
        <p:nvSpPr>
          <p:cNvPr id="14" name="Блок-схема: альтернативный процесс 13"/>
          <p:cNvSpPr/>
          <p:nvPr/>
        </p:nvSpPr>
        <p:spPr>
          <a:xfrm>
            <a:off x="0" y="1928802"/>
            <a:ext cx="2857488" cy="121444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i="1" dirty="0" smtClean="0"/>
              <a:t>Методические материалы</a:t>
            </a: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643702" y="2000240"/>
            <a:ext cx="2500298" cy="321471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i="1" dirty="0" smtClean="0"/>
              <a:t>Возможность пригласить учеников  участвовать в олимпиаде, мероприятиях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643174" y="5072074"/>
            <a:ext cx="4143404" cy="135732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err="1" smtClean="0"/>
              <a:t>Онлайн-тесты</a:t>
            </a:r>
            <a:r>
              <a:rPr lang="ru-RU" sz="3600" b="1" i="1" dirty="0" smtClean="0"/>
              <a:t> для учеников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0" y="3143248"/>
            <a:ext cx="2857488" cy="178595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i="1" dirty="0" smtClean="0"/>
              <a:t>Открытые мероприятия (бесплатные </a:t>
            </a:r>
            <a:r>
              <a:rPr lang="ru-RU" sz="2800" b="1" i="1" dirty="0" err="1" smtClean="0"/>
              <a:t>вебинары</a:t>
            </a:r>
            <a:r>
              <a:rPr lang="ru-RU" sz="2800" b="1" i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пригласить ученика</a:t>
            </a:r>
            <a:endParaRPr lang="ru-RU" dirty="0"/>
          </a:p>
        </p:txBody>
      </p:sp>
      <p:pic>
        <p:nvPicPr>
          <p:cNvPr id="83970" name="Picture 2" descr="C:\Users\Galina\Desktop\Безымянный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785926"/>
            <a:ext cx="5929354" cy="4232647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00034" y="571480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 пригласить ученика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пригласить ученика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4994" name="Picture 2" descr="C:\Users\Galina\Desktop\Безымянный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6058"/>
            <a:ext cx="9178553" cy="278607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500034" y="571480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Результаты олимпиады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Galina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7929618" cy="5635431"/>
          </a:xfrm>
          <a:prstGeom prst="rect">
            <a:avLst/>
          </a:prstGeom>
          <a:noFill/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428596" y="142852"/>
            <a:ext cx="8229600" cy="1143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Возможность пополнить свое </a:t>
            </a:r>
            <a:r>
              <a:rPr lang="ru-RU" sz="2400" b="1" i="1" dirty="0" err="1" smtClean="0"/>
              <a:t>портфолио</a:t>
            </a:r>
            <a:r>
              <a:rPr lang="ru-RU" sz="2400" b="1" i="1" dirty="0" smtClean="0"/>
              <a:t> грамотами и дипломами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0"/>
          <a:ext cx="3079323" cy="435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8" name="Acrobat Document" r:id="rId3" imgW="5667119" imgH="8019810" progId="AcroExch.Document.DC">
                  <p:embed/>
                </p:oleObj>
              </mc:Choice>
              <mc:Fallback>
                <p:oleObj name="Acrobat Document" r:id="rId3" imgW="5667119" imgH="8019810" progId="AcroExch.Document.DC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79323" cy="4357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3000364" y="0"/>
          <a:ext cx="3028842" cy="4286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9" name="Acrobat Document" r:id="rId5" imgW="5667119" imgH="8019810" progId="AcroExch.Document.DC">
                  <p:embed/>
                </p:oleObj>
              </mc:Choice>
              <mc:Fallback>
                <p:oleObj name="Acrobat Document" r:id="rId5" imgW="5667119" imgH="8019810" progId="AcroExch.Document.DC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64" y="0"/>
                        <a:ext cx="3028842" cy="4286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6000760" y="-1"/>
          <a:ext cx="3143241" cy="4448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0" name="Acrobat Document" r:id="rId7" imgW="5667119" imgH="8019810" progId="AcroExch.Document.DC">
                  <p:embed/>
                </p:oleObj>
              </mc:Choice>
              <mc:Fallback>
                <p:oleObj name="Acrobat Document" r:id="rId7" imgW="5667119" imgH="8019810" progId="AcroExch.Document.DC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60" y="-1"/>
                        <a:ext cx="3143241" cy="4448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0" y="279400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1" name="Acrobat Document" r:id="rId9" imgW="5667119" imgH="8019810" progId="AcroExch.Document.DC">
                  <p:embed/>
                </p:oleObj>
              </mc:Choice>
              <mc:Fallback>
                <p:oleObj name="Acrobat Document" r:id="rId9" imgW="5667119" imgH="8019810" progId="AcroExch.Document.DC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94000"/>
                        <a:ext cx="287178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3000364" y="2571744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2" name="Acrobat Document" r:id="rId11" imgW="5667119" imgH="8019810" progId="AcroExch.Document.DC">
                  <p:embed/>
                </p:oleObj>
              </mc:Choice>
              <mc:Fallback>
                <p:oleObj name="Acrobat Document" r:id="rId11" imgW="5667119" imgH="8019810" progId="AcroExch.Document.DC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64" y="2571744"/>
                        <a:ext cx="287178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6272213" y="279400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3" name="Acrobat Document" r:id="rId13" imgW="5667119" imgH="8019810" progId="AcroExch.Document.DC">
                  <p:embed/>
                </p:oleObj>
              </mc:Choice>
              <mc:Fallback>
                <p:oleObj name="Acrobat Document" r:id="rId13" imgW="5667119" imgH="8019810" progId="AcroExch.Document.DC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2213" y="2794000"/>
                        <a:ext cx="287178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5913342" y="0"/>
          <a:ext cx="3230658" cy="4572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Acrobat Document" r:id="rId3" imgW="5667119" imgH="8019810" progId="AcroExch.Document.DC">
                  <p:embed/>
                </p:oleObj>
              </mc:Choice>
              <mc:Fallback>
                <p:oleObj name="Acrobat Document" r:id="rId3" imgW="5667119" imgH="8019810" progId="AcroExch.Document.DC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3342" y="0"/>
                        <a:ext cx="3230658" cy="4572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4000496" y="1785946"/>
          <a:ext cx="3583474" cy="5072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Acrobat Document" r:id="rId5" imgW="5667119" imgH="8019810" progId="AcroExch.Document.DC">
                  <p:embed/>
                </p:oleObj>
              </mc:Choice>
              <mc:Fallback>
                <p:oleObj name="Acrobat Document" r:id="rId5" imgW="5667119" imgH="8019810" progId="AcroExch.Document.DC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1785946"/>
                        <a:ext cx="3583474" cy="50720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2"/>
          <p:cNvGraphicFramePr>
            <a:graphicFrameLocks noChangeAspect="1"/>
          </p:cNvGraphicFramePr>
          <p:nvPr/>
        </p:nvGraphicFramePr>
        <p:xfrm>
          <a:off x="1714480" y="0"/>
          <a:ext cx="3180837" cy="4500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Acrobat Document" r:id="rId7" imgW="5667119" imgH="8019810" progId="AcroExch.Document.DC">
                  <p:embed/>
                </p:oleObj>
              </mc:Choice>
              <mc:Fallback>
                <p:oleObj name="Acrobat Document" r:id="rId7" imgW="5667119" imgH="8019810" progId="AcroExch.Document.DC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0"/>
                        <a:ext cx="3180837" cy="4500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285720" y="279400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Acrobat Document" r:id="rId9" imgW="5667119" imgH="8019810" progId="AcroExch.Document.DC">
                  <p:embed/>
                </p:oleObj>
              </mc:Choice>
              <mc:Fallback>
                <p:oleObj name="Acrobat Document" r:id="rId9" imgW="5667119" imgH="8019810" progId="AcroExch.Document.DC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2794000"/>
                        <a:ext cx="287178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286116" y="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Acrobat Document" r:id="rId3" imgW="5667119" imgH="8019810" progId="AcroExch.Document.DC">
                  <p:embed/>
                </p:oleObj>
              </mc:Choice>
              <mc:Fallback>
                <p:oleObj name="Acrobat Document" r:id="rId3" imgW="5667119" imgH="8019810" progId="AcroExch.Document.DC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16" y="0"/>
                        <a:ext cx="287178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5"/>
          <p:cNvGraphicFramePr>
            <a:graphicFrameLocks noChangeAspect="1"/>
          </p:cNvGraphicFramePr>
          <p:nvPr/>
        </p:nvGraphicFramePr>
        <p:xfrm>
          <a:off x="5857875" y="0"/>
          <a:ext cx="3286125" cy="464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Acrobat Document" r:id="rId5" imgW="5667119" imgH="8019810" progId="AcroExch.Document.DC">
                  <p:embed/>
                </p:oleObj>
              </mc:Choice>
              <mc:Fallback>
                <p:oleObj name="Acrobat Document" r:id="rId5" imgW="5667119" imgH="8019810" progId="AcroExch.Document.DC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0"/>
                        <a:ext cx="3286125" cy="464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0" name="Picture 3" descr="G:\Портфолио учителей ЕНЦ\2014-2015\Портфолио Корешкиной\2014-2015\Приложение 2 Достижения учителя\благодарственное письм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2500306"/>
            <a:ext cx="2895364" cy="410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0" y="1142984"/>
          <a:ext cx="3657324" cy="517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8" imgW="5667119" imgH="8019810" progId="AcroExch.Document.DC">
                  <p:embed/>
                </p:oleObj>
              </mc:Choice>
              <mc:Fallback>
                <p:oleObj name="Acrobat Document" r:id="rId8" imgW="5667119" imgH="8019810" progId="AcroExch.Document.DC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2984"/>
                        <a:ext cx="3657324" cy="517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28662" y="2285992"/>
            <a:ext cx="7429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dirty="0" smtClean="0"/>
              <a:t>Нет методического материала для подготовки к урокам</a:t>
            </a:r>
          </a:p>
          <a:p>
            <a:pPr marL="342900" indent="-342900">
              <a:buAutoNum type="arabicPeriod"/>
            </a:pPr>
            <a:r>
              <a:rPr lang="ru-RU" sz="3600" dirty="0" smtClean="0"/>
              <a:t> Нет бесплатных уроков по всем разделам для учеников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357166"/>
            <a:ext cx="807249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smtClean="0"/>
              <a:t>Сайт динамично развивается,  расширяется </a:t>
            </a:r>
            <a:r>
              <a:rPr lang="ru-RU" sz="3200" dirty="0" err="1" smtClean="0"/>
              <a:t>контент</a:t>
            </a:r>
            <a:r>
              <a:rPr lang="ru-RU" sz="3200" dirty="0" smtClean="0"/>
              <a:t>,  предлагаются новые виды деятельности (тесты, открытые занятия)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Удобная навигация по сайту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Содержательные курсы повышения квалификации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 Бесплатные  олимпиады для школьников практически по всем предметам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Тесты для учеников с проверкой решения 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Пробный ЕГЭ, ОГЭ с проверкой решений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444" y="451991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Перспективы</a:t>
            </a:r>
            <a:endParaRPr lang="ru-RU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/>
              <a:t>Систематически использовать ресурсы онлайн-платформы «</a:t>
            </a:r>
            <a:r>
              <a:rPr lang="ru-RU" sz="3200" dirty="0" err="1"/>
              <a:t>Фоксфорд</a:t>
            </a:r>
            <a:r>
              <a:rPr lang="ru-RU" sz="3200" dirty="0"/>
              <a:t>» для подготовки к ОГЭ и ЕГЭ (тематические тесты и пробные </a:t>
            </a:r>
            <a:r>
              <a:rPr lang="ru-RU" sz="3200" dirty="0" smtClean="0"/>
              <a:t>экзамены)</a:t>
            </a:r>
            <a:endParaRPr lang="ru-RU" sz="3200" dirty="0"/>
          </a:p>
          <a:p>
            <a:pPr marL="342900" indent="-342900">
              <a:buAutoNum type="arabicPeriod"/>
            </a:pPr>
            <a:r>
              <a:rPr lang="ru-RU" sz="3200" dirty="0"/>
              <a:t>Вовлекать большее число школьников в участие в онлайн-олимпиаде.</a:t>
            </a:r>
          </a:p>
          <a:p>
            <a:pPr marL="342900" indent="-342900">
              <a:buAutoNum type="arabicPeriod"/>
            </a:pPr>
            <a:r>
              <a:rPr lang="ru-RU" sz="3200" dirty="0"/>
              <a:t>Имея возможность проведения урока в кабинете информатики, </a:t>
            </a:r>
            <a:r>
              <a:rPr lang="ru-RU" sz="3200" dirty="0" smtClean="0"/>
              <a:t>осуществлять контроль </a:t>
            </a:r>
            <a:r>
              <a:rPr lang="ru-RU" sz="3200" dirty="0"/>
              <a:t>знаний  с использованием ресурсов онлайн-платформы «</a:t>
            </a:r>
            <a:r>
              <a:rPr lang="ru-RU" sz="3200" dirty="0" err="1"/>
              <a:t>Фоксфорд</a:t>
            </a:r>
            <a:r>
              <a:rPr lang="ru-RU" sz="3200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782869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928802"/>
            <a:ext cx="7515252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i="1" dirty="0" smtClean="0"/>
              <a:t>Спасибо </a:t>
            </a:r>
          </a:p>
          <a:p>
            <a:pPr algn="ctr">
              <a:buNone/>
            </a:pPr>
            <a:r>
              <a:rPr lang="ru-RU" sz="7200" b="1" i="1" dirty="0" smtClean="0"/>
              <a:t>за внимание</a:t>
            </a:r>
            <a:endParaRPr lang="ru-RU" sz="7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с четырьмя стрелками 6"/>
          <p:cNvSpPr/>
          <p:nvPr/>
        </p:nvSpPr>
        <p:spPr>
          <a:xfrm>
            <a:off x="2857488" y="1785926"/>
            <a:ext cx="3929090" cy="2928958"/>
          </a:xfrm>
          <a:prstGeom prst="quadArrowCallout">
            <a:avLst>
              <a:gd name="adj1" fmla="val 18515"/>
              <a:gd name="adj2" fmla="val 17549"/>
              <a:gd name="adj3" fmla="val 18515"/>
              <a:gd name="adj4" fmla="val 4812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28992" y="2786058"/>
            <a:ext cx="28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/>
              <a:t>Ученику</a:t>
            </a:r>
            <a:endParaRPr lang="ru-RU" sz="4800" b="1" i="1" dirty="0"/>
          </a:p>
        </p:txBody>
      </p:sp>
      <p:grpSp>
        <p:nvGrpSpPr>
          <p:cNvPr id="2" name="Группа 10"/>
          <p:cNvGrpSpPr/>
          <p:nvPr/>
        </p:nvGrpSpPr>
        <p:grpSpPr>
          <a:xfrm>
            <a:off x="500034" y="357166"/>
            <a:ext cx="8501123" cy="1394878"/>
            <a:chOff x="2441301" y="1643051"/>
            <a:chExt cx="4033564" cy="1102436"/>
          </a:xfrm>
        </p:grpSpPr>
        <p:sp>
          <p:nvSpPr>
            <p:cNvPr id="9" name="Блок-схема: альтернативный процесс 8"/>
            <p:cNvSpPr/>
            <p:nvPr/>
          </p:nvSpPr>
          <p:spPr>
            <a:xfrm>
              <a:off x="2441301" y="1643051"/>
              <a:ext cx="4033564" cy="1071570"/>
            </a:xfrm>
            <a:prstGeom prst="flowChartAlternateProcess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10778" y="1699512"/>
              <a:ext cx="3786214" cy="1045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 smtClean="0"/>
                <a:t>Платные курсы, занятия с репетиторами</a:t>
              </a:r>
            </a:p>
          </p:txBody>
        </p:sp>
      </p:grpSp>
      <p:sp>
        <p:nvSpPr>
          <p:cNvPr id="14" name="Блок-схема: альтернативный процесс 13"/>
          <p:cNvSpPr/>
          <p:nvPr/>
        </p:nvSpPr>
        <p:spPr>
          <a:xfrm>
            <a:off x="0" y="1928802"/>
            <a:ext cx="2857488" cy="300039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Платные профильные смены, выездные школы</a:t>
            </a: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715140" y="1785926"/>
            <a:ext cx="2428860" cy="321471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b="1" i="1" dirty="0" smtClean="0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643174" y="4714884"/>
            <a:ext cx="4429156" cy="20002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Бесплатное участие в олимпиадах, тестировании, интерактивный  учебник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5140" y="2643182"/>
            <a:ext cx="2286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Возможность пополнить свое </a:t>
            </a:r>
            <a:r>
              <a:rPr lang="ru-RU" sz="2400" b="1" i="1" dirty="0" err="1" smtClean="0"/>
              <a:t>портфолио</a:t>
            </a:r>
            <a:r>
              <a:rPr lang="ru-RU" sz="2400" b="1" i="1" dirty="0" smtClean="0"/>
              <a:t> грамотами и дипломами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Заголовок 3"/>
          <p:cNvGrpSpPr>
            <a:grpSpLocks noGrp="1"/>
          </p:cNvGrpSpPr>
          <p:nvPr/>
        </p:nvGrpSpPr>
        <p:grpSpPr>
          <a:xfrm>
            <a:off x="500034" y="500042"/>
            <a:ext cx="8229600" cy="1143000"/>
            <a:chOff x="2441301" y="1643051"/>
            <a:chExt cx="4033564" cy="1071570"/>
          </a:xfrm>
        </p:grpSpPr>
        <p:sp>
          <p:nvSpPr>
            <p:cNvPr id="5" name="Блок-схема: альтернативный процесс 4"/>
            <p:cNvSpPr/>
            <p:nvPr/>
          </p:nvSpPr>
          <p:spPr>
            <a:xfrm>
              <a:off x="2441301" y="1643051"/>
              <a:ext cx="4033564" cy="1071570"/>
            </a:xfrm>
            <a:prstGeom prst="flowChartAlternateProcess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13676" y="1812432"/>
              <a:ext cx="3786214" cy="559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i="1" dirty="0" smtClean="0"/>
                <a:t>Курсы повышения квалификации</a:t>
              </a:r>
            </a:p>
          </p:txBody>
        </p:sp>
      </p:grpSp>
      <p:pic>
        <p:nvPicPr>
          <p:cNvPr id="1026" name="Picture 2" descr="C:\Users\Galina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Galina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3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na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00" cy="5340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5" name="Picture 3" descr="C:\Users\Galina\Desktop\Безымянный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928670"/>
            <a:ext cx="9226936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Портфолио учителей ЕНЦ\2014-2015\Портфолио Корешкиной\2014-2015\Приложение 1 Информация о курсах повышения квалификации\удостовер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900115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:\Портфолио учителей ЕНЦ\2015-2016\Портфолио Корешкиной\Приложение 1 Информация о курсах повышения квалификации\курсы мф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00042"/>
            <a:ext cx="873605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G:\Портфолио учителей ЕНЦ\2016-2017\Портфолио Корешкиной\Приложение 1 Информация о курсах повышения квалификации\курс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857232"/>
            <a:ext cx="7881894" cy="5636126"/>
          </a:xfrm>
          <a:prstGeom prst="rect">
            <a:avLst/>
          </a:prstGeom>
          <a:noFill/>
        </p:spPr>
      </p:pic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215338" y="6572272"/>
            <a:ext cx="785818" cy="2857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Galina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17041"/>
            <a:ext cx="9144000" cy="6440959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642910" y="0"/>
            <a:ext cx="7929618" cy="64294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/>
              <a:t>Методические материалы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238</Words>
  <Application>Microsoft Office PowerPoint</Application>
  <PresentationFormat>Экран (4:3)</PresentationFormat>
  <Paragraphs>47</Paragraphs>
  <Slides>29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Специальное оформление</vt:lpstr>
      <vt:lpstr>Acrobat Document</vt:lpstr>
      <vt:lpstr>Онлайн-платформа «Фоксфорд»: возможности и перспективы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Возможность пригласить учеников  участвовать в олимпиаде и контрольной работе</vt:lpstr>
      <vt:lpstr>Онлайн- тесты</vt:lpstr>
      <vt:lpstr>Онлайн- тесты</vt:lpstr>
      <vt:lpstr>Онлайн- тесты</vt:lpstr>
      <vt:lpstr>Онлайн- тесты</vt:lpstr>
      <vt:lpstr>Презентация PowerPoint</vt:lpstr>
      <vt:lpstr>Презентация PowerPoint</vt:lpstr>
      <vt:lpstr>Презентация PowerPoint</vt:lpstr>
      <vt:lpstr>Онлайн- тесты</vt:lpstr>
      <vt:lpstr>Бесплатное участие в олимпиадах</vt:lpstr>
      <vt:lpstr>Как пригласить ученика</vt:lpstr>
      <vt:lpstr>Как пригласить ученика</vt:lpstr>
      <vt:lpstr>Возможность пополнить свое портфолио грамотами и дипломами</vt:lpstr>
      <vt:lpstr>Презентация PowerPoint</vt:lpstr>
      <vt:lpstr>Презентация PowerPoint</vt:lpstr>
      <vt:lpstr>Презентация PowerPoint</vt:lpstr>
      <vt:lpstr>Выводы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18.10.2016</dc:title>
  <dc:creator>Galina</dc:creator>
  <cp:lastModifiedBy>тфефа</cp:lastModifiedBy>
  <cp:revision>141</cp:revision>
  <dcterms:created xsi:type="dcterms:W3CDTF">2011-12-13T19:04:59Z</dcterms:created>
  <dcterms:modified xsi:type="dcterms:W3CDTF">2019-04-05T06:44:13Z</dcterms:modified>
</cp:coreProperties>
</file>