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71" r:id="rId4"/>
    <p:sldId id="260" r:id="rId5"/>
    <p:sldId id="279" r:id="rId6"/>
    <p:sldId id="280" r:id="rId7"/>
    <p:sldId id="281" r:id="rId8"/>
    <p:sldId id="282" r:id="rId9"/>
    <p:sldId id="274" r:id="rId10"/>
    <p:sldId id="290" r:id="rId11"/>
    <p:sldId id="266" r:id="rId12"/>
    <p:sldId id="283" r:id="rId13"/>
    <p:sldId id="284" r:id="rId14"/>
    <p:sldId id="285" r:id="rId15"/>
    <p:sldId id="277" r:id="rId16"/>
    <p:sldId id="278" r:id="rId17"/>
    <p:sldId id="286" r:id="rId18"/>
    <p:sldId id="287" r:id="rId19"/>
    <p:sldId id="263" r:id="rId20"/>
    <p:sldId id="292" r:id="rId21"/>
    <p:sldId id="288" r:id="rId22"/>
    <p:sldId id="289" r:id="rId23"/>
    <p:sldId id="261" r:id="rId24"/>
    <p:sldId id="291" r:id="rId2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1" autoAdjust="0"/>
    <p:restoredTop sz="94676" autoAdjust="0"/>
  </p:normalViewPr>
  <p:slideViewPr>
    <p:cSldViewPr>
      <p:cViewPr>
        <p:scale>
          <a:sx n="106" d="100"/>
          <a:sy n="106" d="100"/>
        </p:scale>
        <p:origin x="-778" y="40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4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overOverlay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6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7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506A9D4-0AB2-4E6E-A37C-9961E93E422E}" type="datetimeFigureOut">
              <a:rPr lang="ru-RU"/>
              <a:pPr>
                <a:defRPr/>
              </a:pPr>
              <a:t>26.11.2020</a:t>
            </a:fld>
            <a:endParaRPr lang="ru-RU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F63AD57-0F92-4C64-B262-8C0A393A3A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5" name="TextBox 14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6" name="Straight Connector 15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6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7C8DF1-0A92-4BF6-8DEF-2914640620D6}" type="datetimeFigureOut">
              <a:rPr lang="ru-RU"/>
              <a:pPr>
                <a:defRPr/>
              </a:pPr>
              <a:t>26.11.2020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669C5-8317-4CC2-8C4D-601B38CB45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 rot="5400000">
            <a:off x="3908425" y="2881313"/>
            <a:ext cx="5481637" cy="922338"/>
            <a:chOff x="1815339" y="1381459"/>
            <a:chExt cx="5480154" cy="923330"/>
          </a:xfrm>
        </p:grpSpPr>
        <p:sp>
          <p:nvSpPr>
            <p:cNvPr id="5" name="TextBox 11"/>
            <p:cNvSpPr txBox="1"/>
            <p:nvPr/>
          </p:nvSpPr>
          <p:spPr>
            <a:xfrm>
              <a:off x="4146745" y="1381458"/>
              <a:ext cx="877650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6" name="Straight Connector 12"/>
            <p:cNvCxnSpPr/>
            <p:nvPr/>
          </p:nvCxnSpPr>
          <p:spPr>
            <a:xfrm flipH="1" flipV="1">
              <a:off x="1815339" y="1924967"/>
              <a:ext cx="2469482" cy="159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3"/>
            <p:cNvCxnSpPr/>
            <p:nvPr/>
          </p:nvCxnSpPr>
          <p:spPr>
            <a:xfrm rot="10800000">
              <a:off x="4826011" y="1928146"/>
              <a:ext cx="2469482" cy="159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5F11F-4A05-4A47-815C-CBFC43DA639A}" type="datetimeFigureOut">
              <a:rPr lang="ru-RU"/>
              <a:pPr>
                <a:defRPr/>
              </a:pPr>
              <a:t>26.11.2020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209A8-0794-4315-ACE0-25B19FC5A0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5" name="TextBox 12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6" name="Straight Connector 13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4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74E9A-6B7E-4BA9-B71F-8B6F8787C861}" type="datetimeFigureOut">
              <a:rPr lang="ru-RU"/>
              <a:pPr>
                <a:defRPr/>
              </a:pPr>
              <a:t>26.11.2020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921FA-104C-4CA5-9E42-5277C06A1E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CoverOverlay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1173163" y="2887663"/>
            <a:ext cx="6778625" cy="923925"/>
            <a:chOff x="1172584" y="1381459"/>
            <a:chExt cx="6779110" cy="923330"/>
          </a:xfrm>
        </p:grpSpPr>
        <p:sp>
          <p:nvSpPr>
            <p:cNvPr id="6" name="TextBox 8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7" name="Straight Connector 9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/>
            <p:cNvCxnSpPr/>
            <p:nvPr/>
          </p:nvCxnSpPr>
          <p:spPr>
            <a:xfrm rot="10800000">
              <a:off x="4832033" y="1927207"/>
              <a:ext cx="3119661" cy="1586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1EBBD-9754-4560-A1AB-F2BE3DDF227E}" type="datetimeFigureOut">
              <a:rPr lang="ru-RU"/>
              <a:pPr>
                <a:defRPr/>
              </a:pPr>
              <a:t>26.11.2020</a:t>
            </a:fld>
            <a:endParaRPr lang="ru-RU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CB448-9D65-4684-9990-4A3E323D21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6" name="TextBox 13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7" name="Straight Connector 14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5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69E5A-B754-4C1C-B3CA-62CD3B75B107}" type="datetimeFigureOut">
              <a:rPr lang="ru-RU"/>
              <a:pPr>
                <a:defRPr/>
              </a:pPr>
              <a:t>26.11.2020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3B7A1-EB79-41EF-BB69-22EBC22F5D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8" name="TextBox 15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9" name="Straight Connector 16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7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114E4-ECE0-4A14-A729-82337BDFB053}" type="datetimeFigureOut">
              <a:rPr lang="ru-RU"/>
              <a:pPr>
                <a:defRPr/>
              </a:pPr>
              <a:t>26.11.2020</a:t>
            </a:fld>
            <a:endParaRPr lang="ru-RU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53AC1-5693-4994-B6E0-297202C92F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4" name="TextBox 13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5" name="Straight Connector 14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5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26130-E21F-4D41-AC70-6D23747C96CA}" type="datetimeFigureOut">
              <a:rPr lang="ru-RU"/>
              <a:pPr>
                <a:defRPr/>
              </a:pPr>
              <a:t>26.11.2020</a:t>
            </a:fld>
            <a:endParaRPr lang="ru-RU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8A91F-AD5D-46A8-B3C7-3248231F83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D1088-924C-49A9-AA0E-ED067CFED18E}" type="datetimeFigureOut">
              <a:rPr lang="ru-RU"/>
              <a:pPr>
                <a:defRPr/>
              </a:pPr>
              <a:t>26.11.2020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987FB-6494-46FA-9A18-B1EC096B5A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225AD-7FE4-4BA7-BAC1-B1F8B1EAAD35}" type="datetimeFigureOut">
              <a:rPr lang="ru-RU"/>
              <a:pPr>
                <a:defRPr/>
              </a:pPr>
              <a:t>26.11.2020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EA4A2-A6F9-45EE-ACA0-C3E0E7E820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49048-797C-483C-A7D3-6107561FA98F}" type="datetimeFigureOut">
              <a:rPr lang="ru-RU"/>
              <a:pPr>
                <a:defRPr/>
              </a:pPr>
              <a:t>26.11.2020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3BB4D-C009-4A7D-89B3-5C8E1D7807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688975" y="569913"/>
            <a:ext cx="7756525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98500" y="2247900"/>
            <a:ext cx="7747000" cy="387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63" y="61610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4D4286A7-EEDA-47D9-845F-8F063A222C38}" type="datetimeFigureOut">
              <a:rPr lang="ru-RU"/>
              <a:pPr>
                <a:defRPr/>
              </a:pPr>
              <a:t>26.11.2020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0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8925" y="61610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24F0B937-D6D5-46CF-85FF-8536B69D88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1" r:id="rId7"/>
    <p:sldLayoutId id="2147483670" r:id="rId8"/>
    <p:sldLayoutId id="2147483669" r:id="rId9"/>
    <p:sldLayoutId id="2147483678" r:id="rId10"/>
    <p:sldLayoutId id="2147483679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125" indent="-365125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76288" indent="-365125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"/>
        <a:defRPr sz="2200" kern="1200">
          <a:solidFill>
            <a:srgbClr val="262626"/>
          </a:solidFill>
          <a:latin typeface="+mn-lt"/>
          <a:ea typeface="+mn-ea"/>
          <a:cs typeface="+mn-cs"/>
        </a:defRPr>
      </a:lvl2pPr>
      <a:lvl3pPr marL="1143000" indent="-365125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2000" kern="1200">
          <a:solidFill>
            <a:srgbClr val="262626"/>
          </a:solidFill>
          <a:latin typeface="+mn-lt"/>
          <a:ea typeface="+mn-ea"/>
          <a:cs typeface="+mn-cs"/>
        </a:defRPr>
      </a:lvl3pPr>
      <a:lvl4pPr marL="1508125" indent="-319088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kern="1200">
          <a:solidFill>
            <a:srgbClr val="262626"/>
          </a:solidFill>
          <a:latin typeface="+mn-lt"/>
          <a:ea typeface="+mn-ea"/>
          <a:cs typeface="+mn-cs"/>
        </a:defRPr>
      </a:lvl4pPr>
      <a:lvl5pPr marL="1828800" indent="-319088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1600" kern="1200">
          <a:solidFill>
            <a:srgbClr val="262626"/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dirty="0" smtClean="0"/>
              <a:t>Современные методы и приемы по духовно-нравственному и патриотическому воспитанию дошкольников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767138"/>
            <a:ext cx="6400800" cy="17526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i="1" dirty="0"/>
              <a:t>«Патриотизм, соединенный с интересом и любовью ко всем традициям – непременное условие нормального здорового ума и сердца. Ибо для человека естественно любить свою землю, свое село, город, свою страну и ее народ, а также своих соседей, другие народы и весь земной шар – нашу большую Родину»</a:t>
            </a:r>
            <a:br>
              <a:rPr lang="ru-RU" sz="2000" b="1" i="1" dirty="0"/>
            </a:br>
            <a:r>
              <a:rPr lang="ru-RU" sz="2000" b="1" i="1" dirty="0"/>
              <a:t>                                                       Д. С. Лихачев»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Михалыч\Downloads\image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14" y="17537"/>
            <a:ext cx="5688632" cy="42664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734164"/>
            <a:ext cx="5462587" cy="401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930131" y="620688"/>
            <a:ext cx="30963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Люблю, глубоко понимаю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Степей задумчивую грусть,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Люблю всё то, что называют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Одним широким словом «Русь» !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32173" y="4941168"/>
            <a:ext cx="32156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Проект «Защитник земли русской»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35257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открытие избы 17\IMG_6184.JPG"/>
          <p:cNvPicPr>
            <a:picLocks noChangeAspect="1" noChangeArrowheads="1"/>
          </p:cNvPicPr>
          <p:nvPr/>
        </p:nvPicPr>
        <p:blipFill>
          <a:blip r:embed="rId2" cstate="screen">
            <a:extLst/>
          </a:blip>
          <a:srcRect/>
          <a:stretch>
            <a:fillRect/>
          </a:stretch>
        </p:blipFill>
        <p:spPr bwMode="auto">
          <a:xfrm>
            <a:off x="179512" y="868025"/>
            <a:ext cx="3240360" cy="432048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9219" name="Picture 3" descr="D:\открытие избы 17\IMG_6200.JPG"/>
          <p:cNvPicPr>
            <a:picLocks noChangeAspect="1" noChangeArrowheads="1"/>
          </p:cNvPicPr>
          <p:nvPr/>
        </p:nvPicPr>
        <p:blipFill>
          <a:blip r:embed="rId3" cstate="screen">
            <a:extLst/>
          </a:blip>
          <a:srcRect/>
          <a:stretch>
            <a:fillRect/>
          </a:stretch>
        </p:blipFill>
        <p:spPr bwMode="auto">
          <a:xfrm>
            <a:off x="3874169" y="1412776"/>
            <a:ext cx="4536504" cy="340237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9220" name="Picture 4" descr="D:\открытие избы 17\IMG_6266.JPG"/>
          <p:cNvPicPr>
            <a:picLocks noChangeAspect="1" noChangeArrowheads="1"/>
          </p:cNvPicPr>
          <p:nvPr/>
        </p:nvPicPr>
        <p:blipFill>
          <a:blip r:embed="rId4" cstate="screen">
            <a:extLst/>
          </a:blip>
          <a:srcRect/>
          <a:stretch>
            <a:fillRect/>
          </a:stretch>
        </p:blipFill>
        <p:spPr bwMode="auto">
          <a:xfrm>
            <a:off x="5940152" y="4796099"/>
            <a:ext cx="2700300" cy="202522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050" name="Picture 2" descr="F:\Павловская\Павловской\Пасхальные дни милосердия\3.jpg"/>
          <p:cNvPicPr>
            <a:picLocks noChangeAspect="1" noChangeArrowheads="1"/>
          </p:cNvPicPr>
          <p:nvPr/>
        </p:nvPicPr>
        <p:blipFill>
          <a:blip r:embed="rId5" cstate="screen">
            <a:extLst/>
          </a:blip>
          <a:srcRect/>
          <a:stretch>
            <a:fillRect/>
          </a:stretch>
        </p:blipFill>
        <p:spPr bwMode="auto">
          <a:xfrm>
            <a:off x="2289993" y="4405661"/>
            <a:ext cx="3168352" cy="237615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" name="Прямоугольник 2"/>
          <p:cNvSpPr/>
          <p:nvPr/>
        </p:nvSpPr>
        <p:spPr>
          <a:xfrm>
            <a:off x="4238346" y="28940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Использование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музейной педагогики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в целях формирования нравственно-патриотических качеств у дошкольников является действенным и эффективным.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116" y="11663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Современные образовательные технологии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5610" y="5445224"/>
            <a:ext cx="18228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Мини-музей «Горница-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</a:rPr>
              <a:t>Узорница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»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screen">
            <a:extLst/>
          </a:blip>
          <a:srcRect/>
          <a:stretch>
            <a:fillRect/>
          </a:stretch>
        </p:blipFill>
        <p:spPr bwMode="auto">
          <a:xfrm>
            <a:off x="251519" y="549211"/>
            <a:ext cx="4030953" cy="302731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4669135" y="182763"/>
            <a:ext cx="4035425" cy="303053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107504" y="3645024"/>
            <a:ext cx="4041775" cy="303053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screen">
            <a:extLst/>
          </a:blip>
          <a:srcRect/>
          <a:stretch>
            <a:fillRect/>
          </a:stretch>
        </p:blipFill>
        <p:spPr bwMode="auto">
          <a:xfrm>
            <a:off x="4641490" y="3682653"/>
            <a:ext cx="3962957" cy="297611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4788024" y="3244849"/>
            <a:ext cx="40793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«Есть такая профессия Родину защищать!»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05198" y="103548"/>
            <a:ext cx="37979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Тематические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музейные уголки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179512" y="116632"/>
            <a:ext cx="4041775" cy="303053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4572000" y="188640"/>
            <a:ext cx="4035425" cy="303053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4571999" y="3436143"/>
            <a:ext cx="4035425" cy="302418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197421" y="3356992"/>
            <a:ext cx="4041775" cy="303053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224880" y="145479"/>
            <a:ext cx="4041775" cy="303053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255602" y="3808244"/>
            <a:ext cx="4041775" cy="303053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4644007" y="3785484"/>
            <a:ext cx="4041775" cy="303053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4572000" y="145480"/>
            <a:ext cx="4035425" cy="303053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1980655" y="305950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«Живые документы» истории семьи интереснее любой иллюстрированной книжки!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F:\фото\2.jpg"/>
          <p:cNvPicPr>
            <a:picLocks noChangeAspect="1" noChangeArrowheads="1"/>
          </p:cNvPicPr>
          <p:nvPr/>
        </p:nvPicPr>
        <p:blipFill>
          <a:blip r:embed="rId2" cstate="screen">
            <a:extLst/>
          </a:blip>
          <a:srcRect/>
          <a:stretch>
            <a:fillRect/>
          </a:stretch>
        </p:blipFill>
        <p:spPr bwMode="auto">
          <a:xfrm>
            <a:off x="4283968" y="2492896"/>
            <a:ext cx="4492005" cy="33690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076" name="Picture 4" descr="F:\фото\4.jpg"/>
          <p:cNvPicPr>
            <a:picLocks noChangeAspect="1" noChangeArrowheads="1"/>
          </p:cNvPicPr>
          <p:nvPr/>
        </p:nvPicPr>
        <p:blipFill>
          <a:blip r:embed="rId3" cstate="screen">
            <a:extLst/>
          </a:blip>
          <a:srcRect/>
          <a:stretch>
            <a:fillRect/>
          </a:stretch>
        </p:blipFill>
        <p:spPr bwMode="auto">
          <a:xfrm>
            <a:off x="345283" y="3501008"/>
            <a:ext cx="3450129" cy="258759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screen">
            <a:extLst/>
          </a:blip>
          <a:srcRect/>
          <a:stretch>
            <a:fillRect/>
          </a:stretch>
        </p:blipFill>
        <p:spPr bwMode="auto">
          <a:xfrm>
            <a:off x="359608" y="758323"/>
            <a:ext cx="3479601" cy="260970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" name="Прямоугольник 2"/>
          <p:cNvSpPr/>
          <p:nvPr/>
        </p:nvSpPr>
        <p:spPr>
          <a:xfrm>
            <a:off x="683568" y="6054035"/>
            <a:ext cx="77048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Музыкально-тематическое мероприятие  для детей старших групп, приуроченное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75 годовщине освобождения Смоленщины от фашистских захватчиков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356348" y="83382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chemeClr val="tx2">
                    <a:lumMod val="50000"/>
                  </a:schemeClr>
                </a:solidFill>
              </a:rPr>
              <a:t>Применение ИКТ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в дошкольном образовании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способствует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повышению интереса к обучению, его эффективности и является тем новым способом передачи знаний, который соответствует качественно новому содержанию обучения и всестороннего развития дошкольника, формирования личности, обогащения интеллектуальной и познавательной сферы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9596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Современные образовательные технологии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фото\3.jpg"/>
          <p:cNvPicPr>
            <a:picLocks noChangeAspect="1" noChangeArrowheads="1"/>
          </p:cNvPicPr>
          <p:nvPr/>
        </p:nvPicPr>
        <p:blipFill>
          <a:blip r:embed="rId2" cstate="screen">
            <a:extLst/>
          </a:blip>
          <a:srcRect/>
          <a:stretch>
            <a:fillRect/>
          </a:stretch>
        </p:blipFill>
        <p:spPr bwMode="auto">
          <a:xfrm>
            <a:off x="107504" y="224644"/>
            <a:ext cx="4392488" cy="329436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099" name="Picture 3" descr="F:\фото\8.jpg"/>
          <p:cNvPicPr>
            <a:picLocks noChangeAspect="1" noChangeArrowheads="1"/>
          </p:cNvPicPr>
          <p:nvPr/>
        </p:nvPicPr>
        <p:blipFill>
          <a:blip r:embed="rId3" cstate="screen">
            <a:extLst/>
          </a:blip>
          <a:srcRect/>
          <a:stretch>
            <a:fillRect/>
          </a:stretch>
        </p:blipFill>
        <p:spPr bwMode="auto">
          <a:xfrm>
            <a:off x="4644008" y="224644"/>
            <a:ext cx="4392488" cy="329436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100" name="Picture 4" descr="F:\фото\9.jpg"/>
          <p:cNvPicPr>
            <a:picLocks noChangeAspect="1" noChangeArrowheads="1"/>
          </p:cNvPicPr>
          <p:nvPr/>
        </p:nvPicPr>
        <p:blipFill>
          <a:blip r:embed="rId4" cstate="screen">
            <a:extLst/>
          </a:blip>
          <a:srcRect/>
          <a:stretch>
            <a:fillRect/>
          </a:stretch>
        </p:blipFill>
        <p:spPr bwMode="auto">
          <a:xfrm>
            <a:off x="539552" y="3789040"/>
            <a:ext cx="3792835" cy="284462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4717875" y="3816449"/>
            <a:ext cx="3758133" cy="281697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Михалыч\Desktop\для презентиции\Новая папка\IMG_20200214_104914.jpg"/>
          <p:cNvPicPr>
            <a:picLocks noChangeAspect="1" noChangeArrowheads="1"/>
          </p:cNvPicPr>
          <p:nvPr/>
        </p:nvPicPr>
        <p:blipFill>
          <a:blip r:embed="rId2" cstate="screen">
            <a:extLst/>
          </a:blip>
          <a:srcRect/>
          <a:stretch>
            <a:fillRect/>
          </a:stretch>
        </p:blipFill>
        <p:spPr bwMode="auto">
          <a:xfrm>
            <a:off x="486453" y="781889"/>
            <a:ext cx="2335764" cy="311435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28" name="Picture 4" descr="C:\Users\Михалыч\Desktop\для презентиции\Новая папка\IMG_20200214_104747.jpg"/>
          <p:cNvPicPr>
            <a:picLocks noChangeAspect="1" noChangeArrowheads="1"/>
          </p:cNvPicPr>
          <p:nvPr/>
        </p:nvPicPr>
        <p:blipFill>
          <a:blip r:embed="rId3" cstate="screen">
            <a:extLst/>
          </a:blip>
          <a:srcRect/>
          <a:stretch>
            <a:fillRect/>
          </a:stretch>
        </p:blipFill>
        <p:spPr bwMode="auto">
          <a:xfrm>
            <a:off x="6093169" y="3427057"/>
            <a:ext cx="2499742" cy="333298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30" name="Picture 6" descr="C:\Users\Михалыч\Desktop\для презентиции\Новая папка\IMG_20200214_105633.jpg"/>
          <p:cNvPicPr>
            <a:picLocks noChangeAspect="1" noChangeArrowheads="1"/>
          </p:cNvPicPr>
          <p:nvPr/>
        </p:nvPicPr>
        <p:blipFill>
          <a:blip r:embed="rId4" cstate="screen">
            <a:extLst/>
          </a:blip>
          <a:srcRect/>
          <a:stretch>
            <a:fillRect/>
          </a:stretch>
        </p:blipFill>
        <p:spPr bwMode="auto">
          <a:xfrm>
            <a:off x="3296090" y="4010999"/>
            <a:ext cx="2050619" cy="273415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6560351" y="2103618"/>
            <a:ext cx="240166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Памятник ветеранам боевых действий, участникам локальных войн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+mn-lt"/>
              </a:rPr>
              <a:t> </a:t>
            </a:r>
          </a:p>
        </p:txBody>
      </p:sp>
      <p:pic>
        <p:nvPicPr>
          <p:cNvPr id="3074" name="Picture 2" descr="F:\Павловская\звезда 2.jpg"/>
          <p:cNvPicPr>
            <a:picLocks noChangeAspect="1" noChangeArrowheads="1"/>
          </p:cNvPicPr>
          <p:nvPr/>
        </p:nvPicPr>
        <p:blipFill>
          <a:blip r:embed="rId5" cstate="screen">
            <a:extLst/>
          </a:blip>
          <a:srcRect/>
          <a:stretch>
            <a:fillRect/>
          </a:stretch>
        </p:blipFill>
        <p:spPr bwMode="auto">
          <a:xfrm>
            <a:off x="3503563" y="1495391"/>
            <a:ext cx="3056788" cy="227274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" name="Прямоугольник 2"/>
          <p:cNvSpPr/>
          <p:nvPr/>
        </p:nvSpPr>
        <p:spPr>
          <a:xfrm>
            <a:off x="302368" y="11837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Современные образовательные технологии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258854" y="129153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Целью проведения 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</a:rPr>
              <a:t>тематических акций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является воспитание у дошкольников чувства патриотизма, любви к Родине, семье, родным местам и ощущение своей неразрывности с окружающим миром, желание сохранять и приумножить богатство своей страны.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16929" y="3653588"/>
            <a:ext cx="32777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Акция «Гвоздика для героя» </a:t>
            </a:r>
          </a:p>
        </p:txBody>
      </p:sp>
      <p:pic>
        <p:nvPicPr>
          <p:cNvPr id="12" name="Picture 3" descr="C:\Users\Михалыч\Desktop\для презентиции\Новая папка\IMG_20200214_111106.jpg"/>
          <p:cNvPicPr>
            <a:picLocks noChangeAspect="1" noChangeArrowheads="1"/>
          </p:cNvPicPr>
          <p:nvPr/>
        </p:nvPicPr>
        <p:blipFill>
          <a:blip r:embed="rId6" cstate="screen">
            <a:extLst/>
          </a:blip>
          <a:srcRect/>
          <a:stretch>
            <a:fillRect/>
          </a:stretch>
        </p:blipFill>
        <p:spPr bwMode="auto">
          <a:xfrm>
            <a:off x="466455" y="3932963"/>
            <a:ext cx="2094949" cy="279326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Михалыч\Desktop\для презентиции\Новая папка\IMG_20200214_110502.jpg"/>
          <p:cNvPicPr>
            <a:picLocks noChangeAspect="1" noChangeArrowheads="1"/>
          </p:cNvPicPr>
          <p:nvPr/>
        </p:nvPicPr>
        <p:blipFill>
          <a:blip r:embed="rId2" cstate="screen">
            <a:extLst/>
          </a:blip>
          <a:srcRect/>
          <a:stretch>
            <a:fillRect/>
          </a:stretch>
        </p:blipFill>
        <p:spPr bwMode="auto">
          <a:xfrm>
            <a:off x="5868144" y="404663"/>
            <a:ext cx="3114346" cy="415246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26" name="Picture 2" descr="C:\Users\Михалыч\Desktop\для презентиции\Новая папка\IMG_20200214_110124.jpg"/>
          <p:cNvPicPr>
            <a:picLocks noChangeAspect="1" noChangeArrowheads="1"/>
          </p:cNvPicPr>
          <p:nvPr/>
        </p:nvPicPr>
        <p:blipFill>
          <a:blip r:embed="rId3" cstate="screen">
            <a:extLst/>
          </a:blip>
          <a:srcRect/>
          <a:stretch>
            <a:fillRect/>
          </a:stretch>
        </p:blipFill>
        <p:spPr bwMode="auto">
          <a:xfrm>
            <a:off x="3347864" y="3562623"/>
            <a:ext cx="2448272" cy="326436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5123" name="Picture 3" descr="C:\Users\Михалыч\Downloads\img18 (1)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2643"/>
            <a:ext cx="4608512" cy="34563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Михалыч\Desktop\для презентиции\Новая папка\IMG_20200214_105531.jpg"/>
          <p:cNvPicPr>
            <a:picLocks noChangeAspect="1" noChangeArrowheads="1"/>
          </p:cNvPicPr>
          <p:nvPr/>
        </p:nvPicPr>
        <p:blipFill>
          <a:blip r:embed="rId5" cstate="screen">
            <a:extLst/>
          </a:blip>
          <a:srcRect/>
          <a:stretch>
            <a:fillRect/>
          </a:stretch>
        </p:blipFill>
        <p:spPr bwMode="auto">
          <a:xfrm>
            <a:off x="471500" y="3566864"/>
            <a:ext cx="2444316" cy="325908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D:\фото -день добрых дел\20181106_160810.jpg"/>
          <p:cNvPicPr>
            <a:picLocks noChangeAspect="1" noChangeArrowheads="1"/>
          </p:cNvPicPr>
          <p:nvPr/>
        </p:nvPicPr>
        <p:blipFill>
          <a:blip r:embed="rId2" cstate="screen">
            <a:extLst/>
          </a:blip>
          <a:srcRect/>
          <a:stretch>
            <a:fillRect/>
          </a:stretch>
        </p:blipFill>
        <p:spPr bwMode="auto">
          <a:xfrm>
            <a:off x="6372200" y="2170281"/>
            <a:ext cx="2538282" cy="338437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149" name="Picture 5" descr="D:\фото -день добрых дел\20181108_103840.jpg"/>
          <p:cNvPicPr>
            <a:picLocks noChangeAspect="1" noChangeArrowheads="1"/>
          </p:cNvPicPr>
          <p:nvPr/>
        </p:nvPicPr>
        <p:blipFill>
          <a:blip r:embed="rId3" cstate="screen">
            <a:extLst/>
          </a:blip>
          <a:srcRect/>
          <a:stretch>
            <a:fillRect/>
          </a:stretch>
        </p:blipFill>
        <p:spPr bwMode="auto">
          <a:xfrm>
            <a:off x="539552" y="3216358"/>
            <a:ext cx="2427734" cy="323697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546529" y="116250"/>
            <a:ext cx="4249737" cy="31877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3436573" y="3024302"/>
            <a:ext cx="2719387" cy="362108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5426075" y="1109663"/>
            <a:ext cx="3348038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Акция «Подари добро!»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/>
          </a:blip>
          <a:srcRect/>
          <a:stretch>
            <a:fillRect/>
          </a:stretch>
        </p:blipFill>
        <p:spPr bwMode="auto">
          <a:xfrm>
            <a:off x="108212" y="1389242"/>
            <a:ext cx="4320871" cy="287719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screen">
            <a:extLst/>
          </a:blip>
          <a:srcRect/>
          <a:stretch>
            <a:fillRect/>
          </a:stretch>
        </p:blipFill>
        <p:spPr bwMode="auto">
          <a:xfrm>
            <a:off x="4842049" y="1435781"/>
            <a:ext cx="3716479" cy="252256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323850" y="188913"/>
            <a:ext cx="8569325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Чувство патриотизма многогранно по своему содержанию: это и любовь к родным местам, и гордость за свой народ, и ощущение неразрывности с окружающим, и желание сохранить, приумножить богатство своей страны.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Быть патриотом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- значит ощущать себя неотъемлемой частью Отечества.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53" y="4266437"/>
            <a:ext cx="3889597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120" y="4077072"/>
            <a:ext cx="3024336" cy="25687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Михалыч\Desktop\Павловская\Павловской\Пасхальные дни милосердия\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4104456" cy="23087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2267" y="188640"/>
            <a:ext cx="34045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Пасхальные дни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милосердия.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100" name="Picture 4" descr="C:\Users\Михалыч\Desktop\Павловская\Павловской\Пасхальные дни милосердия\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4046"/>
            <a:ext cx="4392488" cy="24707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Михалыч\Desktop\Павловская\Павловской\Пасхальные дни милосердия\7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146612"/>
            <a:ext cx="4167941" cy="31257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Михалыч\Desktop\Павловская\Павловской\IMG_138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59" y="3306053"/>
            <a:ext cx="3976917" cy="29826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051592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Users\Михалыч\Desktop\для презентиции\Новая папка\IMG_20200220_105127.jpg"/>
          <p:cNvPicPr>
            <a:picLocks noChangeAspect="1" noChangeArrowheads="1"/>
          </p:cNvPicPr>
          <p:nvPr/>
        </p:nvPicPr>
        <p:blipFill>
          <a:blip r:embed="rId2" cstate="screen">
            <a:extLst/>
          </a:blip>
          <a:srcRect/>
          <a:stretch>
            <a:fillRect/>
          </a:stretch>
        </p:blipFill>
        <p:spPr bwMode="auto">
          <a:xfrm>
            <a:off x="6044988" y="3692721"/>
            <a:ext cx="2536909" cy="313219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157191" y="3861048"/>
            <a:ext cx="249650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Спортивный праздник «Эстафета памяти» посвященный Дню защитника Отечества.</a:t>
            </a:r>
          </a:p>
          <a:p>
            <a:pPr algn="ctr"/>
            <a:endParaRPr lang="ru-RU" sz="2400" dirty="0">
              <a:solidFill>
                <a:srgbClr val="674616"/>
              </a:solidFill>
              <a:latin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90872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Одним из приоритетных направлений деятельности детского сада является проведение физкультурно-оздоровительной работы, в том числе и путем использования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здоровьесберегающих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технологий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1663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Современные образовательные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технологии.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591120"/>
            <a:ext cx="3312368" cy="4266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07214"/>
            <a:ext cx="2486856" cy="3319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Михалыч\Desktop\для презентиции\Новая папка\IMG_20200220_110011.jpg"/>
          <p:cNvPicPr>
            <a:picLocks noChangeAspect="1" noChangeArrowheads="1"/>
          </p:cNvPicPr>
          <p:nvPr/>
        </p:nvPicPr>
        <p:blipFill>
          <a:blip r:embed="rId2" cstate="screen">
            <a:extLst/>
          </a:blip>
          <a:srcRect/>
          <a:stretch>
            <a:fillRect/>
          </a:stretch>
        </p:blipFill>
        <p:spPr bwMode="auto">
          <a:xfrm>
            <a:off x="6228184" y="78977"/>
            <a:ext cx="2643144" cy="352419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077" name="Picture 5" descr="C:\Users\Михалыч\Desktop\для презентиции\Новая папка\IMG_20200220_104938.jpg"/>
          <p:cNvPicPr>
            <a:picLocks noChangeAspect="1" noChangeArrowheads="1"/>
          </p:cNvPicPr>
          <p:nvPr/>
        </p:nvPicPr>
        <p:blipFill>
          <a:blip r:embed="rId3" cstate="screen">
            <a:extLst/>
          </a:blip>
          <a:srcRect/>
          <a:stretch>
            <a:fillRect/>
          </a:stretch>
        </p:blipFill>
        <p:spPr bwMode="auto">
          <a:xfrm>
            <a:off x="3234374" y="261820"/>
            <a:ext cx="2538448" cy="338459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078" name="Picture 6" descr="C:\Users\Михалыч\Desktop\для презентиции\Новая папка\IMG_20200220_110124.jpg"/>
          <p:cNvPicPr>
            <a:picLocks noChangeAspect="1" noChangeArrowheads="1"/>
          </p:cNvPicPr>
          <p:nvPr/>
        </p:nvPicPr>
        <p:blipFill>
          <a:blip r:embed="rId4" cstate="screen">
            <a:extLst/>
          </a:blip>
          <a:srcRect/>
          <a:stretch>
            <a:fillRect/>
          </a:stretch>
        </p:blipFill>
        <p:spPr bwMode="auto">
          <a:xfrm>
            <a:off x="3162697" y="3603168"/>
            <a:ext cx="2681803" cy="316791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 cstate="screen">
            <a:extLst/>
          </a:blip>
          <a:srcRect/>
          <a:stretch>
            <a:fillRect/>
          </a:stretch>
        </p:blipFill>
        <p:spPr bwMode="auto">
          <a:xfrm>
            <a:off x="6361624" y="3614206"/>
            <a:ext cx="2376264" cy="316882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6" cstate="screen">
            <a:extLst/>
          </a:blip>
          <a:srcRect/>
          <a:stretch>
            <a:fillRect/>
          </a:stretch>
        </p:blipFill>
        <p:spPr bwMode="auto">
          <a:xfrm>
            <a:off x="239327" y="3520366"/>
            <a:ext cx="2463169" cy="328422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43" y="220206"/>
            <a:ext cx="2536825" cy="338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для сайта\IMG_20190304_105350.jpg"/>
          <p:cNvPicPr>
            <a:picLocks noChangeAspect="1" noChangeArrowheads="1"/>
          </p:cNvPicPr>
          <p:nvPr/>
        </p:nvPicPr>
        <p:blipFill>
          <a:blip r:embed="rId2" cstate="screen">
            <a:extLst/>
          </a:blip>
          <a:srcRect/>
          <a:stretch>
            <a:fillRect/>
          </a:stretch>
        </p:blipFill>
        <p:spPr bwMode="auto">
          <a:xfrm flipH="1">
            <a:off x="251520" y="170217"/>
            <a:ext cx="2174058" cy="289874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100" name="Picture 4" descr="D:\масленица фото\IMG_20190304_105441.jpg"/>
          <p:cNvPicPr>
            <a:picLocks noChangeAspect="1" noChangeArrowheads="1"/>
          </p:cNvPicPr>
          <p:nvPr/>
        </p:nvPicPr>
        <p:blipFill>
          <a:blip r:embed="rId3" cstate="screen">
            <a:extLst/>
          </a:blip>
          <a:srcRect/>
          <a:stretch>
            <a:fillRect/>
          </a:stretch>
        </p:blipFill>
        <p:spPr bwMode="auto">
          <a:xfrm>
            <a:off x="107504" y="3588388"/>
            <a:ext cx="2299668" cy="306622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101" name="Picture 5" descr="D:\Рабочий стол\коляда\image-0-02-05-971a17fb00cbdb4abf91601887e104757383b7509ac6ae840f34f5d743235212-V.jpg"/>
          <p:cNvPicPr>
            <a:picLocks noChangeAspect="1" noChangeArrowheads="1"/>
          </p:cNvPicPr>
          <p:nvPr/>
        </p:nvPicPr>
        <p:blipFill>
          <a:blip r:embed="rId4" cstate="screen">
            <a:extLst/>
          </a:blip>
          <a:srcRect/>
          <a:stretch>
            <a:fillRect/>
          </a:stretch>
        </p:blipFill>
        <p:spPr bwMode="auto">
          <a:xfrm>
            <a:off x="6732240" y="181141"/>
            <a:ext cx="2263556" cy="301807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103" name="Picture 7" descr="D:\Рабочий стол\коляда\image-0-02-05-ed28be6df2d1a648cc5161985fc4f3b0d5f3284142fd1c1ef92fba1d97a2f5af-V.jpg"/>
          <p:cNvPicPr>
            <a:picLocks noChangeAspect="1" noChangeArrowheads="1"/>
          </p:cNvPicPr>
          <p:nvPr/>
        </p:nvPicPr>
        <p:blipFill>
          <a:blip r:embed="rId5" cstate="screen">
            <a:extLst/>
          </a:blip>
          <a:srcRect/>
          <a:stretch>
            <a:fillRect/>
          </a:stretch>
        </p:blipFill>
        <p:spPr bwMode="auto">
          <a:xfrm>
            <a:off x="6640686" y="3658501"/>
            <a:ext cx="2268438" cy="302458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26" name="Picture 2" descr="F:\Павловская\Павловской\IMG_2929.JPG"/>
          <p:cNvPicPr>
            <a:picLocks noChangeAspect="1" noChangeArrowheads="1"/>
          </p:cNvPicPr>
          <p:nvPr/>
        </p:nvPicPr>
        <p:blipFill>
          <a:blip r:embed="rId6" cstate="screen">
            <a:extLst/>
          </a:blip>
          <a:srcRect/>
          <a:stretch>
            <a:fillRect/>
          </a:stretch>
        </p:blipFill>
        <p:spPr bwMode="auto">
          <a:xfrm>
            <a:off x="2578102" y="4149080"/>
            <a:ext cx="3890342" cy="218649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27" name="Picture 3" descr="F:\Павловская\Павловской\0750.jpg"/>
          <p:cNvPicPr>
            <a:picLocks noChangeAspect="1" noChangeArrowheads="1"/>
          </p:cNvPicPr>
          <p:nvPr/>
        </p:nvPicPr>
        <p:blipFill>
          <a:blip r:embed="rId7" cstate="screen">
            <a:extLst/>
          </a:blip>
          <a:srcRect/>
          <a:stretch>
            <a:fillRect/>
          </a:stretch>
        </p:blipFill>
        <p:spPr bwMode="auto">
          <a:xfrm>
            <a:off x="2688499" y="116632"/>
            <a:ext cx="3669548" cy="244142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" name="Прямоугольник 2"/>
          <p:cNvSpPr/>
          <p:nvPr/>
        </p:nvSpPr>
        <p:spPr>
          <a:xfrm>
            <a:off x="2322844" y="2420888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Внедрение в образовательный процесс </a:t>
            </a:r>
            <a:r>
              <a:rPr lang="ru-RU" sz="1600" u="sng" dirty="0" smtClean="0">
                <a:solidFill>
                  <a:schemeClr val="accent1">
                    <a:lumMod val="50000"/>
                  </a:schemeClr>
                </a:solidFill>
              </a:rPr>
              <a:t>инновационных технологий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наряду с </a:t>
            </a:r>
            <a:r>
              <a:rPr lang="ru-RU" sz="1600" u="sng" dirty="0" smtClean="0">
                <a:solidFill>
                  <a:schemeClr val="accent1">
                    <a:lumMod val="50000"/>
                  </a:schemeClr>
                </a:solidFill>
              </a:rPr>
              <a:t>традиционными </a:t>
            </a:r>
            <a:r>
              <a:rPr lang="ru-RU" sz="1600" u="sng" dirty="0">
                <a:solidFill>
                  <a:schemeClr val="accent1">
                    <a:lumMod val="50000"/>
                  </a:schemeClr>
                </a:solidFill>
              </a:rPr>
              <a:t>средствами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призвано способствовать обогащению представлений детей об окружающем мире, расширению опыта и знаний, повышению мотивации к познанию.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460856" y="6350932"/>
            <a:ext cx="37750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Календарно-обрядовые праздники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ихалыч\Downloads\Od-YcjkgSw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47" y="116632"/>
            <a:ext cx="8921105" cy="65527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282883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Презентацию подготовили воспитатели МБДОУ «Детский сад «Теремок»</a:t>
            </a:r>
          </a:p>
          <a:p>
            <a:pPr algn="ctr"/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Павловская Светлана Валентиновна</a:t>
            </a:r>
          </a:p>
          <a:p>
            <a:pPr algn="ctr"/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Александрова Татьяна Александровна.</a:t>
            </a:r>
          </a:p>
        </p:txBody>
      </p:sp>
    </p:spTree>
    <p:extLst>
      <p:ext uri="{BB962C8B-B14F-4D97-AF65-F5344CB8AC3E}">
        <p14:creationId xmlns="" xmlns:p14="http://schemas.microsoft.com/office/powerpoint/2010/main" val="37462545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>
          <a:xfrm>
            <a:off x="688975" y="188913"/>
            <a:ext cx="7756525" cy="1727200"/>
          </a:xfrm>
        </p:spPr>
        <p:txBody>
          <a:bodyPr/>
          <a:lstStyle/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Цель и задачи нравственно-патриотического воспитания</a:t>
            </a:r>
            <a:b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Цель:                                         Задачи: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5800" y="2239963"/>
            <a:ext cx="3803650" cy="3876675"/>
          </a:xfrm>
        </p:spPr>
        <p:txBody>
          <a:bodyPr rtlCol="0">
            <a:normAutofit lnSpcReduction="10000"/>
          </a:bodyPr>
          <a:lstStyle/>
          <a:p>
            <a:pPr marL="365760" indent="-365760" fontAlgn="auto">
              <a:spcAft>
                <a:spcPts val="0"/>
              </a:spcAft>
              <a:defRPr/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Посеять и взрастить в детской душе семена любви к родной природе, к родному дому и семье, к истории и культуре страны, созданной трудами родных и близких людей, тех, кого зовут соотечественниками.</a:t>
            </a:r>
            <a:b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65760" indent="-365760" fontAlgn="auto">
              <a:spcAft>
                <a:spcPts val="0"/>
              </a:spcAft>
              <a:defRPr/>
            </a:pP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716463" y="1628775"/>
            <a:ext cx="3803650" cy="4344988"/>
          </a:xfrm>
        </p:spPr>
        <p:txBody>
          <a:bodyPr rtlCol="0">
            <a:noAutofit/>
          </a:bodyPr>
          <a:lstStyle/>
          <a:p>
            <a:pPr marL="0" indent="0"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 1. Формирование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гражданственно-патриотического отношения и чувства сопричастности:</a:t>
            </a:r>
          </a:p>
          <a:p>
            <a:pPr marL="365760" indent="-365760" fontAlgn="auto">
              <a:spcAft>
                <a:spcPts val="0"/>
              </a:spcAft>
              <a:defRPr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 к семье, городу, стране;</a:t>
            </a:r>
          </a:p>
          <a:p>
            <a:pPr marL="365760" indent="-365760" fontAlgn="auto">
              <a:spcAft>
                <a:spcPts val="0"/>
              </a:spcAft>
              <a:defRPr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 к природе родного края;</a:t>
            </a:r>
          </a:p>
          <a:p>
            <a:pPr marL="365760" indent="-365760" fontAlgn="auto">
              <a:spcAft>
                <a:spcPts val="0"/>
              </a:spcAft>
              <a:defRPr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 к культурному наследию своего народа.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2.Воспитание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чувства собственного достоинства у ребенка как представителя своего народа;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 Воспитание толерантного отношения к представителям других национальностей;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 Воспитание патриотизма и чувства гордости за свою страну, края.</a:t>
            </a:r>
          </a:p>
          <a:p>
            <a:pPr marL="365760" indent="-365760" fontAlgn="auto">
              <a:spcAft>
                <a:spcPts val="0"/>
              </a:spcAft>
              <a:defRPr/>
            </a:pP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</a:rPr>
              <a:t>Современные образовательные технологии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188" y="1773238"/>
            <a:ext cx="8064500" cy="513873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1.Здоровьесберегающие технологии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2. Технология развивающего обучения (образовательная программа ДОУ).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3. Технология проектной деятельности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4. Технология исследовательской деятельности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5. Технология ТРИЗ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6. Личностно-ориентированная технология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7.Информационно-коммуникационные технологии (технология  ИКТ)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8.Игровая технология (технология имитационного моделирования)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9. Технология интегрированного занятия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 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фото\10.jpg"/>
          <p:cNvPicPr>
            <a:picLocks noChangeAspect="1" noChangeArrowheads="1"/>
          </p:cNvPicPr>
          <p:nvPr/>
        </p:nvPicPr>
        <p:blipFill>
          <a:blip r:embed="rId2" cstate="screen">
            <a:extLst/>
          </a:blip>
          <a:srcRect/>
          <a:stretch>
            <a:fillRect/>
          </a:stretch>
        </p:blipFill>
        <p:spPr bwMode="auto">
          <a:xfrm>
            <a:off x="683568" y="775639"/>
            <a:ext cx="3664798" cy="274859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7650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106142" y="180281"/>
            <a:ext cx="3819525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F:\фото\13.jpg"/>
          <p:cNvPicPr>
            <a:picLocks noChangeAspect="1" noChangeArrowheads="1"/>
          </p:cNvPicPr>
          <p:nvPr/>
        </p:nvPicPr>
        <p:blipFill>
          <a:blip r:embed="rId4" cstate="screen">
            <a:extLst/>
          </a:blip>
          <a:srcRect/>
          <a:stretch>
            <a:fillRect/>
          </a:stretch>
        </p:blipFill>
        <p:spPr bwMode="auto">
          <a:xfrm>
            <a:off x="440481" y="3645768"/>
            <a:ext cx="3931295" cy="294847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5126" name="Picture 6" descr="F:\фото\12.jpg"/>
          <p:cNvPicPr>
            <a:picLocks noChangeAspect="1" noChangeArrowheads="1"/>
          </p:cNvPicPr>
          <p:nvPr/>
        </p:nvPicPr>
        <p:blipFill>
          <a:blip r:embed="rId5" cstate="screen">
            <a:extLst/>
          </a:blip>
          <a:srcRect/>
          <a:stretch>
            <a:fillRect/>
          </a:stretch>
        </p:blipFill>
        <p:spPr bwMode="auto">
          <a:xfrm>
            <a:off x="5148064" y="4149079"/>
            <a:ext cx="3456385" cy="259228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329927" y="18028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Современные образовательные технологии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348366" y="2360073"/>
            <a:ext cx="47956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Квест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-игры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 одно из интересных средств, направленных на самовоспитание и саморазвитие ребенка как личности творческой, физически здоровой, с активной познавательной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позицией.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фото\18.jpg"/>
          <p:cNvPicPr>
            <a:picLocks noChangeAspect="1" noChangeArrowheads="1"/>
          </p:cNvPicPr>
          <p:nvPr/>
        </p:nvPicPr>
        <p:blipFill>
          <a:blip r:embed="rId2" cstate="screen">
            <a:extLst/>
          </a:blip>
          <a:srcRect/>
          <a:stretch>
            <a:fillRect/>
          </a:stretch>
        </p:blipFill>
        <p:spPr bwMode="auto">
          <a:xfrm>
            <a:off x="179512" y="188640"/>
            <a:ext cx="4680520" cy="351039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148" name="Picture 4" descr="F:\фото\19.jpg"/>
          <p:cNvPicPr>
            <a:picLocks noChangeAspect="1" noChangeArrowheads="1"/>
          </p:cNvPicPr>
          <p:nvPr/>
        </p:nvPicPr>
        <p:blipFill>
          <a:blip r:embed="rId3" cstate="screen">
            <a:extLst/>
          </a:blip>
          <a:srcRect/>
          <a:stretch>
            <a:fillRect/>
          </a:stretch>
        </p:blipFill>
        <p:spPr bwMode="auto">
          <a:xfrm>
            <a:off x="4860032" y="3645024"/>
            <a:ext cx="4188212" cy="314115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150" name="Picture 6" descr="F:\фото\24.jpg"/>
          <p:cNvPicPr>
            <a:picLocks noChangeAspect="1" noChangeArrowheads="1"/>
          </p:cNvPicPr>
          <p:nvPr/>
        </p:nvPicPr>
        <p:blipFill>
          <a:blip r:embed="rId4" cstate="screen">
            <a:extLst/>
          </a:blip>
          <a:srcRect/>
          <a:stretch>
            <a:fillRect/>
          </a:stretch>
        </p:blipFill>
        <p:spPr bwMode="auto">
          <a:xfrm>
            <a:off x="710698" y="3861048"/>
            <a:ext cx="3789294" cy="284197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8676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37113" y="369888"/>
            <a:ext cx="4340225" cy="325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231726" y="204655"/>
            <a:ext cx="4320480" cy="576461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172" name="Picture 4" descr="F:\фото\20.jpg"/>
          <p:cNvPicPr>
            <a:picLocks noChangeAspect="1" noChangeArrowheads="1"/>
          </p:cNvPicPr>
          <p:nvPr/>
        </p:nvPicPr>
        <p:blipFill>
          <a:blip r:embed="rId3" cstate="screen">
            <a:extLst/>
          </a:blip>
          <a:srcRect/>
          <a:stretch>
            <a:fillRect/>
          </a:stretch>
        </p:blipFill>
        <p:spPr bwMode="auto">
          <a:xfrm>
            <a:off x="4593307" y="221820"/>
            <a:ext cx="4416491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969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1288" y="4076700"/>
            <a:ext cx="8821737" cy="250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фото\16.jpg"/>
          <p:cNvPicPr>
            <a:picLocks noChangeAspect="1" noChangeArrowheads="1"/>
          </p:cNvPicPr>
          <p:nvPr/>
        </p:nvPicPr>
        <p:blipFill>
          <a:blip r:embed="rId2" cstate="screen">
            <a:extLst/>
          </a:blip>
          <a:srcRect/>
          <a:stretch>
            <a:fillRect/>
          </a:stretch>
        </p:blipFill>
        <p:spPr bwMode="auto">
          <a:xfrm>
            <a:off x="306346" y="188640"/>
            <a:ext cx="4307971" cy="323097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8195" name="Picture 3" descr="F:\фото\15.jpg"/>
          <p:cNvPicPr>
            <a:picLocks noChangeAspect="1" noChangeArrowheads="1"/>
          </p:cNvPicPr>
          <p:nvPr/>
        </p:nvPicPr>
        <p:blipFill>
          <a:blip r:embed="rId3" cstate="screen">
            <a:extLst/>
          </a:blip>
          <a:srcRect/>
          <a:stretch>
            <a:fillRect/>
          </a:stretch>
        </p:blipFill>
        <p:spPr bwMode="auto">
          <a:xfrm>
            <a:off x="4644008" y="260648"/>
            <a:ext cx="4307970" cy="323097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8196" name="Picture 4" descr="F:\фото\14.jpg"/>
          <p:cNvPicPr>
            <a:picLocks noChangeAspect="1" noChangeArrowheads="1"/>
          </p:cNvPicPr>
          <p:nvPr/>
        </p:nvPicPr>
        <p:blipFill>
          <a:blip r:embed="rId4" cstate="screen">
            <a:extLst/>
          </a:blip>
          <a:srcRect/>
          <a:stretch>
            <a:fillRect/>
          </a:stretch>
        </p:blipFill>
        <p:spPr bwMode="auto">
          <a:xfrm>
            <a:off x="306346" y="3573016"/>
            <a:ext cx="4067944" cy="305095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8197" name="Picture 5" descr="F:\фото\22.jpg"/>
          <p:cNvPicPr>
            <a:picLocks noChangeAspect="1" noChangeArrowheads="1"/>
          </p:cNvPicPr>
          <p:nvPr/>
        </p:nvPicPr>
        <p:blipFill>
          <a:blip r:embed="rId5" cstate="screen">
            <a:extLst/>
          </a:blip>
          <a:srcRect/>
          <a:stretch>
            <a:fillRect/>
          </a:stretch>
        </p:blipFill>
        <p:spPr bwMode="auto">
          <a:xfrm>
            <a:off x="4865836" y="3651292"/>
            <a:ext cx="3738612" cy="280395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9953" y="528918"/>
            <a:ext cx="4200346" cy="595826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800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767138"/>
            <a:ext cx="6400800" cy="1752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screen">
            <a:extLst/>
          </a:blip>
          <a:srcRect/>
          <a:stretch>
            <a:fillRect/>
          </a:stretch>
        </p:blipFill>
        <p:spPr bwMode="auto">
          <a:xfrm>
            <a:off x="4770021" y="2276872"/>
            <a:ext cx="4038001" cy="269331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395536" y="22734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Современные образовательные технологии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5535" y="973883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dirty="0"/>
              <a:t>Проектная деятельность </a:t>
            </a:r>
            <a:r>
              <a:rPr lang="ru-RU" sz="1600" dirty="0"/>
              <a:t>обеспечивает развитие творческой инициативы и самостоятельности участников проекта; открывает возможности для формирования собственного жизненного опыта общения с окружающим миром; реализует принцип сотрудничества детей и взрослых.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690769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1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760802" y="550512"/>
            <a:ext cx="41943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Проект «Поклонимся великим тем годам!» посвященный 75-ой годовщине Победы над немецко - фашистскими захватчиками в ВОВ</a:t>
            </a:r>
          </a:p>
        </p:txBody>
      </p:sp>
      <p:pic>
        <p:nvPicPr>
          <p:cNvPr id="1027" name="Picture 3" descr="C:\Users\Михалыч\Desktop\Павловская\звезд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38" y="2996952"/>
            <a:ext cx="4427983" cy="33704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вердый переплет">
    <a:dk1>
      <a:sysClr val="windowText" lastClr="000000"/>
    </a:dk1>
    <a:lt1>
      <a:sysClr val="window" lastClr="FFFFFF"/>
    </a:lt1>
    <a:dk2>
      <a:srgbClr val="895D1D"/>
    </a:dk2>
    <a:lt2>
      <a:srgbClr val="ECE9C6"/>
    </a:lt2>
    <a:accent1>
      <a:srgbClr val="873624"/>
    </a:accent1>
    <a:accent2>
      <a:srgbClr val="D6862D"/>
    </a:accent2>
    <a:accent3>
      <a:srgbClr val="D0BE40"/>
    </a:accent3>
    <a:accent4>
      <a:srgbClr val="877F6C"/>
    </a:accent4>
    <a:accent5>
      <a:srgbClr val="972109"/>
    </a:accent5>
    <a:accent6>
      <a:srgbClr val="AEB795"/>
    </a:accent6>
    <a:hlink>
      <a:srgbClr val="CC9900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1473</TotalTime>
  <Words>526</Words>
  <Application>Microsoft Office PowerPoint</Application>
  <PresentationFormat>Экран (4:3)</PresentationFormat>
  <Paragraphs>58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Твердый переплет</vt:lpstr>
      <vt:lpstr>Современные методы и приемы по духовно-нравственному и патриотическому воспитанию дошкольников</vt:lpstr>
      <vt:lpstr>Слайд 2</vt:lpstr>
      <vt:lpstr>Цель и задачи нравственно-патриотического воспитания  Цель:                                         Задачи:</vt:lpstr>
      <vt:lpstr>Современные образовательные технологии</vt:lpstr>
      <vt:lpstr>Слайд 5</vt:lpstr>
      <vt:lpstr>Слайд 6</vt:lpstr>
      <vt:lpstr>Слайд 7</vt:lpstr>
      <vt:lpstr>Слайд 8</vt:lpstr>
      <vt:lpstr> 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Современные методы и приемы по духовно-нравственному и патриотическому воспитанию дошкольников</dc:title>
  <dc:creator>Михалыч</dc:creator>
  <cp:lastModifiedBy>Teremok</cp:lastModifiedBy>
  <cp:revision>71</cp:revision>
  <dcterms:created xsi:type="dcterms:W3CDTF">2020-03-11T14:58:53Z</dcterms:created>
  <dcterms:modified xsi:type="dcterms:W3CDTF">2020-11-26T11:51:48Z</dcterms:modified>
</cp:coreProperties>
</file>