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8" r:id="rId22"/>
    <p:sldId id="281" r:id="rId23"/>
    <p:sldId id="282" r:id="rId24"/>
    <p:sldId id="283" r:id="rId25"/>
    <p:sldId id="284" r:id="rId26"/>
    <p:sldId id="285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9" d="100"/>
          <a:sy n="79" d="100"/>
        </p:scale>
        <p:origin x="-84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9625-08EF-4528-9978-546869F5236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BB65-F2DA-4D15-B264-A90A5CC980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88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9625-08EF-4528-9978-546869F5236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BB65-F2DA-4D15-B264-A90A5CC980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614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9625-08EF-4528-9978-546869F5236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BB65-F2DA-4D15-B264-A90A5CC980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0463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9625-08EF-4528-9978-546869F5236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BB65-F2DA-4D15-B264-A90A5CC980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734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9625-08EF-4528-9978-546869F5236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BB65-F2DA-4D15-B264-A90A5CC980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0631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9625-08EF-4528-9978-546869F5236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BB65-F2DA-4D15-B264-A90A5CC980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551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9625-08EF-4528-9978-546869F5236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BB65-F2DA-4D15-B264-A90A5CC980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604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9625-08EF-4528-9978-546869F5236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BB65-F2DA-4D15-B264-A90A5CC980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06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9625-08EF-4528-9978-546869F5236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BB65-F2DA-4D15-B264-A90A5CC980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658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9625-08EF-4528-9978-546869F5236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BB65-F2DA-4D15-B264-A90A5CC980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847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9625-08EF-4528-9978-546869F5236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BB65-F2DA-4D15-B264-A90A5CC980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753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9625-08EF-4528-9978-546869F5236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BB65-F2DA-4D15-B264-A90A5CC980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27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9625-08EF-4528-9978-546869F5236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BB65-F2DA-4D15-B264-A90A5CC980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320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9625-08EF-4528-9978-546869F5236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BB65-F2DA-4D15-B264-A90A5CC980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906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9625-08EF-4528-9978-546869F5236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BB65-F2DA-4D15-B264-A90A5CC980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219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9625-08EF-4528-9978-546869F5236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BB65-F2DA-4D15-B264-A90A5CC980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097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89625-08EF-4528-9978-546869F5236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CD0BB65-F2DA-4D15-B264-A90A5CC980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36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5.emf"/><Relationship Id="rId4" Type="http://schemas.openxmlformats.org/officeDocument/2006/relationships/package" Target="../embeddings/_________Microsoft_Word1.docx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«Знакомство с возможностями образовательных порталов для подготовки к проверочным работам и экзаменам. Практика использования»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146996"/>
            <a:ext cx="9144000" cy="1957589"/>
          </a:xfrm>
        </p:spPr>
        <p:txBody>
          <a:bodyPr>
            <a:normAutofit lnSpcReduction="10000"/>
          </a:bodyPr>
          <a:lstStyle/>
          <a:p>
            <a:pPr algn="r"/>
            <a:r>
              <a:rPr lang="ru-RU" dirty="0" smtClean="0"/>
              <a:t>Подготовила : Виноградова Л.В., </a:t>
            </a:r>
          </a:p>
          <a:p>
            <a:pPr algn="r"/>
            <a:r>
              <a:rPr lang="ru-RU" dirty="0"/>
              <a:t>з</a:t>
            </a:r>
            <a:r>
              <a:rPr lang="ru-RU" dirty="0" smtClean="0"/>
              <a:t>ам. директора по ИМР </a:t>
            </a:r>
          </a:p>
          <a:p>
            <a:pPr algn="r"/>
            <a:r>
              <a:rPr lang="ru-RU" dirty="0" smtClean="0"/>
              <a:t>МБОУ «СШ № 4»</a:t>
            </a:r>
          </a:p>
          <a:p>
            <a:pPr algn="r"/>
            <a:r>
              <a:rPr lang="ru-RU" dirty="0"/>
              <a:t>г</a:t>
            </a:r>
            <a:r>
              <a:rPr lang="ru-RU" dirty="0" smtClean="0"/>
              <a:t>. Десногорска</a:t>
            </a:r>
          </a:p>
          <a:p>
            <a:pPr algn="r"/>
            <a:r>
              <a:rPr lang="ru-RU" dirty="0" smtClean="0"/>
              <a:t>2019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48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41" y="154546"/>
            <a:ext cx="11253413" cy="6452315"/>
          </a:xfrm>
        </p:spPr>
      </p:pic>
    </p:spTree>
    <p:extLst>
      <p:ext uri="{BB962C8B-B14F-4D97-AF65-F5344CB8AC3E}">
        <p14:creationId xmlns:p14="http://schemas.microsoft.com/office/powerpoint/2010/main" val="91282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0" y="193183"/>
            <a:ext cx="11294771" cy="6439437"/>
          </a:xfrm>
        </p:spPr>
      </p:pic>
    </p:spTree>
    <p:extLst>
      <p:ext uri="{BB962C8B-B14F-4D97-AF65-F5344CB8AC3E}">
        <p14:creationId xmlns:p14="http://schemas.microsoft.com/office/powerpoint/2010/main" val="382912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02" y="231821"/>
            <a:ext cx="11320529" cy="6233374"/>
          </a:xfrm>
        </p:spPr>
      </p:pic>
    </p:spTree>
    <p:extLst>
      <p:ext uri="{BB962C8B-B14F-4D97-AF65-F5344CB8AC3E}">
        <p14:creationId xmlns:p14="http://schemas.microsoft.com/office/powerpoint/2010/main" val="64895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02" y="193181"/>
            <a:ext cx="11278830" cy="6426559"/>
          </a:xfrm>
        </p:spPr>
      </p:pic>
    </p:spTree>
    <p:extLst>
      <p:ext uri="{BB962C8B-B14F-4D97-AF65-F5344CB8AC3E}">
        <p14:creationId xmlns:p14="http://schemas.microsoft.com/office/powerpoint/2010/main" val="161737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10" y="257578"/>
            <a:ext cx="11322738" cy="6375042"/>
          </a:xfrm>
        </p:spPr>
      </p:pic>
    </p:spTree>
    <p:extLst>
      <p:ext uri="{BB962C8B-B14F-4D97-AF65-F5344CB8AC3E}">
        <p14:creationId xmlns:p14="http://schemas.microsoft.com/office/powerpoint/2010/main" val="142914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17" y="141668"/>
            <a:ext cx="11307651" cy="6516709"/>
          </a:xfrm>
        </p:spPr>
      </p:pic>
    </p:spTree>
    <p:extLst>
      <p:ext uri="{BB962C8B-B14F-4D97-AF65-F5344CB8AC3E}">
        <p14:creationId xmlns:p14="http://schemas.microsoft.com/office/powerpoint/2010/main" val="72677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39" y="167425"/>
            <a:ext cx="11191741" cy="6520856"/>
          </a:xfrm>
        </p:spPr>
      </p:pic>
    </p:spTree>
    <p:extLst>
      <p:ext uri="{BB962C8B-B14F-4D97-AF65-F5344CB8AC3E}">
        <p14:creationId xmlns:p14="http://schemas.microsoft.com/office/powerpoint/2010/main" val="139440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25" y="609599"/>
            <a:ext cx="11590986" cy="4709375"/>
          </a:xfrm>
        </p:spPr>
      </p:pic>
    </p:spTree>
    <p:extLst>
      <p:ext uri="{BB962C8B-B14F-4D97-AF65-F5344CB8AC3E}">
        <p14:creationId xmlns:p14="http://schemas.microsoft.com/office/powerpoint/2010/main" val="295822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47" y="206062"/>
            <a:ext cx="11376964" cy="6463180"/>
          </a:xfrm>
        </p:spPr>
      </p:pic>
    </p:spTree>
    <p:extLst>
      <p:ext uri="{BB962C8B-B14F-4D97-AF65-F5344CB8AC3E}">
        <p14:creationId xmlns:p14="http://schemas.microsoft.com/office/powerpoint/2010/main" val="373026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83335"/>
            <a:ext cx="8596668" cy="164706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План работы по освоению возможностей образовательных порталов для подготовки к проверочным работам и экзаменам: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совет по теме : 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«Использование цифровых образовательных ресурсов в учебно-воспитательном процессе общеобразовательной школы</a:t>
            </a:r>
            <a:r>
              <a:rPr lang="ru-RU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(декабрь 2018 года)</a:t>
            </a:r>
            <a:endParaRPr lang="ru-RU" sz="3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Школьный Методический совет </a:t>
            </a:r>
            <a:r>
              <a:rPr lang="ru-RU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«Практика работы с сайтами для подготовки к проверочным работам и экзаменам» (январь 2019 года)</a:t>
            </a:r>
          </a:p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Заседания школьных методических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(январь, март 2019 года)</a:t>
            </a:r>
          </a:p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 педагогов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(апрель 2019 года)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539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333375"/>
            <a:ext cx="7956550" cy="1676400"/>
          </a:xfrm>
        </p:spPr>
        <p:txBody>
          <a:bodyPr/>
          <a:lstStyle/>
          <a:p>
            <a:pPr eaLnBrk="1" hangingPunct="1"/>
            <a:r>
              <a:rPr lang="ru-RU" sz="2400" b="1" i="1" dirty="0"/>
              <a:t>Цифровые образовательные ресурсы (ЦОР) - это информационные ресурсы, используемые в образовательных целях и для воспроизведения которых нужен компьютер</a:t>
            </a:r>
          </a:p>
        </p:txBody>
      </p:sp>
      <p:grpSp>
        <p:nvGrpSpPr>
          <p:cNvPr id="5123" name="Group 3"/>
          <p:cNvGrpSpPr>
            <a:grpSpLocks noChangeAspect="1"/>
          </p:cNvGrpSpPr>
          <p:nvPr/>
        </p:nvGrpSpPr>
        <p:grpSpPr bwMode="auto">
          <a:xfrm>
            <a:off x="1882776" y="2060576"/>
            <a:ext cx="8861425" cy="3927475"/>
            <a:chOff x="1095" y="2925"/>
            <a:chExt cx="9900" cy="3960"/>
          </a:xfrm>
        </p:grpSpPr>
        <p:sp>
          <p:nvSpPr>
            <p:cNvPr id="5124" name="AutoShape 4"/>
            <p:cNvSpPr>
              <a:spLocks noChangeAspect="1" noChangeArrowheads="1"/>
            </p:cNvSpPr>
            <p:nvPr/>
          </p:nvSpPr>
          <p:spPr bwMode="auto">
            <a:xfrm>
              <a:off x="1095" y="2925"/>
              <a:ext cx="9900" cy="3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5125" name="Line 5"/>
            <p:cNvSpPr>
              <a:spLocks noChangeShapeType="1"/>
            </p:cNvSpPr>
            <p:nvPr/>
          </p:nvSpPr>
          <p:spPr bwMode="auto">
            <a:xfrm flipH="1">
              <a:off x="9375" y="4905"/>
              <a:ext cx="18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6" name="Line 6"/>
            <p:cNvSpPr>
              <a:spLocks noChangeShapeType="1"/>
            </p:cNvSpPr>
            <p:nvPr/>
          </p:nvSpPr>
          <p:spPr bwMode="auto">
            <a:xfrm flipH="1">
              <a:off x="9195" y="4905"/>
              <a:ext cx="18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5127" name="Group 7"/>
            <p:cNvGrpSpPr>
              <a:grpSpLocks/>
            </p:cNvGrpSpPr>
            <p:nvPr/>
          </p:nvGrpSpPr>
          <p:grpSpPr bwMode="auto">
            <a:xfrm>
              <a:off x="2895" y="4905"/>
              <a:ext cx="4757" cy="1781"/>
              <a:chOff x="2895" y="5265"/>
              <a:chExt cx="4757" cy="1781"/>
            </a:xfrm>
          </p:grpSpPr>
          <p:grpSp>
            <p:nvGrpSpPr>
              <p:cNvPr id="5136" name="Group 8"/>
              <p:cNvGrpSpPr>
                <a:grpSpLocks/>
              </p:cNvGrpSpPr>
              <p:nvPr/>
            </p:nvGrpSpPr>
            <p:grpSpPr bwMode="auto">
              <a:xfrm>
                <a:off x="2942" y="5265"/>
                <a:ext cx="4710" cy="814"/>
                <a:chOff x="1610" y="2840"/>
                <a:chExt cx="2313" cy="318"/>
              </a:xfrm>
            </p:grpSpPr>
            <p:sp>
              <p:nvSpPr>
                <p:cNvPr id="5138" name="Line 9"/>
                <p:cNvSpPr>
                  <a:spLocks noChangeShapeType="1"/>
                </p:cNvSpPr>
                <p:nvPr/>
              </p:nvSpPr>
              <p:spPr bwMode="auto">
                <a:xfrm>
                  <a:off x="1610" y="2840"/>
                  <a:ext cx="635" cy="31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39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3288" y="2841"/>
                  <a:ext cx="635" cy="31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7899" name="Text Box 11"/>
              <p:cNvSpPr txBox="1">
                <a:spLocks noChangeArrowheads="1"/>
              </p:cNvSpPr>
              <p:nvPr/>
            </p:nvSpPr>
            <p:spPr bwMode="auto">
              <a:xfrm>
                <a:off x="2895" y="6165"/>
                <a:ext cx="4526" cy="88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4066" tIns="37033" rIns="74066" bIns="37033" anchor="ctr" anchorCtr="1"/>
              <a:lstStyle/>
              <a:p>
                <a:pPr algn="ctr" eaLnBrk="1" hangingPunct="1">
                  <a:defRPr/>
                </a:pPr>
                <a:r>
                  <a:rPr lang="ru-RU" sz="16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Комбинированные продукты</a:t>
                </a:r>
              </a:p>
              <a:p>
                <a:pPr algn="ctr" eaLnBrk="1" hangingPunct="1">
                  <a:defRPr/>
                </a:pPr>
                <a:r>
                  <a:rPr lang="ru-RU" sz="16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сеть/диск</a:t>
                </a:r>
                <a:endParaRPr lang="ru-RU" sz="1600" dirty="0">
                  <a:latin typeface="Arial" charset="0"/>
                </a:endParaRPr>
              </a:p>
            </p:txBody>
          </p:sp>
        </p:grpSp>
        <p:grpSp>
          <p:nvGrpSpPr>
            <p:cNvPr id="5128" name="Group 12"/>
            <p:cNvGrpSpPr>
              <a:grpSpLocks/>
            </p:cNvGrpSpPr>
            <p:nvPr/>
          </p:nvGrpSpPr>
          <p:grpSpPr bwMode="auto">
            <a:xfrm>
              <a:off x="2848" y="2925"/>
              <a:ext cx="5081" cy="1243"/>
              <a:chOff x="2848" y="2925"/>
              <a:chExt cx="5081" cy="1243"/>
            </a:xfrm>
          </p:grpSpPr>
          <p:grpSp>
            <p:nvGrpSpPr>
              <p:cNvPr id="5132" name="Group 13"/>
              <p:cNvGrpSpPr>
                <a:grpSpLocks/>
              </p:cNvGrpSpPr>
              <p:nvPr/>
            </p:nvGrpSpPr>
            <p:grpSpPr bwMode="auto">
              <a:xfrm>
                <a:off x="2848" y="3338"/>
                <a:ext cx="5081" cy="830"/>
                <a:chOff x="1564" y="1395"/>
                <a:chExt cx="2495" cy="408"/>
              </a:xfrm>
            </p:grpSpPr>
            <p:sp>
              <p:nvSpPr>
                <p:cNvPr id="5134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1564" y="1395"/>
                  <a:ext cx="454" cy="408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35" name="Line 15"/>
                <p:cNvSpPr>
                  <a:spLocks noChangeShapeType="1"/>
                </p:cNvSpPr>
                <p:nvPr/>
              </p:nvSpPr>
              <p:spPr bwMode="auto">
                <a:xfrm>
                  <a:off x="3605" y="1395"/>
                  <a:ext cx="454" cy="408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133" name="Text Box 16"/>
              <p:cNvSpPr txBox="1">
                <a:spLocks noChangeArrowheads="1"/>
              </p:cNvSpPr>
              <p:nvPr/>
            </p:nvSpPr>
            <p:spPr bwMode="auto">
              <a:xfrm>
                <a:off x="3307" y="2925"/>
                <a:ext cx="4069" cy="3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330066"/>
                </a:solidFill>
                <a:miter lim="800000"/>
                <a:headEnd/>
                <a:tailEnd/>
              </a:ln>
            </p:spPr>
            <p:txBody>
              <a:bodyPr lIns="74066" tIns="37033" rIns="74066" bIns="37033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ru-RU" sz="2000" b="1">
                    <a:solidFill>
                      <a:srgbClr val="000000"/>
                    </a:solidFill>
                  </a:rPr>
                  <a:t>ЦОР</a:t>
                </a:r>
                <a:endParaRPr lang="ru-RU" sz="2000"/>
              </a:p>
            </p:txBody>
          </p:sp>
        </p:grpSp>
        <p:sp>
          <p:nvSpPr>
            <p:cNvPr id="37905" name="Text Box 17"/>
            <p:cNvSpPr txBox="1">
              <a:spLocks noChangeArrowheads="1"/>
            </p:cNvSpPr>
            <p:nvPr/>
          </p:nvSpPr>
          <p:spPr bwMode="auto">
            <a:xfrm>
              <a:off x="1095" y="4262"/>
              <a:ext cx="3969" cy="64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330066"/>
              </a:solidFill>
              <a:miter lim="800000"/>
              <a:headEnd/>
              <a:tailEnd/>
            </a:ln>
          </p:spPr>
          <p:txBody>
            <a:bodyPr lIns="74066" tIns="37033" rIns="74066" bIns="37033"/>
            <a:lstStyle/>
            <a:p>
              <a:pPr algn="ctr" eaLnBrk="1" hangingPunct="1">
                <a:defRPr/>
              </a:pPr>
              <a:r>
                <a:rPr lang="ru-RU" sz="16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ресурсы, размещенные в </a:t>
              </a:r>
            </a:p>
            <a:p>
              <a:pPr algn="ctr" eaLnBrk="1" hangingPunct="1">
                <a:defRPr/>
              </a:pPr>
              <a:r>
                <a:rPr lang="ru-RU" sz="16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Интернет</a:t>
              </a:r>
              <a:endParaRPr lang="ru-RU" sz="1600" dirty="0">
                <a:latin typeface="Arial" charset="0"/>
              </a:endParaRPr>
            </a:p>
          </p:txBody>
        </p:sp>
        <p:sp>
          <p:nvSpPr>
            <p:cNvPr id="37906" name="Text Box 18"/>
            <p:cNvSpPr txBox="1">
              <a:spLocks noChangeArrowheads="1"/>
            </p:cNvSpPr>
            <p:nvPr/>
          </p:nvSpPr>
          <p:spPr bwMode="auto">
            <a:xfrm>
              <a:off x="8117" y="5444"/>
              <a:ext cx="2494" cy="5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74066" tIns="37033" rIns="74066" bIns="37033">
              <a:spAutoFit/>
            </a:bodyPr>
            <a:lstStyle/>
            <a:p>
              <a:pPr algn="ctr" eaLnBrk="1" hangingPunct="1">
                <a:defRPr/>
              </a:pPr>
              <a:r>
                <a:rPr lang="ru-RU" sz="1400" b="1" i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электронное учебное издание</a:t>
              </a:r>
              <a:endParaRPr lang="ru-RU" sz="1400">
                <a:latin typeface="Arial" charset="0"/>
              </a:endParaRPr>
            </a:p>
          </p:txBody>
        </p:sp>
        <p:sp>
          <p:nvSpPr>
            <p:cNvPr id="37907" name="Text Box 19"/>
            <p:cNvSpPr txBox="1">
              <a:spLocks noChangeArrowheads="1"/>
            </p:cNvSpPr>
            <p:nvPr/>
          </p:nvSpPr>
          <p:spPr bwMode="auto">
            <a:xfrm>
              <a:off x="6268" y="4263"/>
              <a:ext cx="3882" cy="5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330066"/>
              </a:solidFill>
              <a:miter lim="800000"/>
              <a:headEnd/>
              <a:tailEnd/>
            </a:ln>
          </p:spPr>
          <p:txBody>
            <a:bodyPr lIns="74066" tIns="37033" rIns="74066" bIns="37033">
              <a:spAutoFit/>
            </a:bodyPr>
            <a:lstStyle/>
            <a:p>
              <a:pPr algn="ctr" eaLnBrk="1" hangingPunct="1">
                <a:defRPr/>
              </a:pPr>
              <a:r>
                <a:rPr lang="ru-RU" sz="1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ресурсы, размещаемые  на оптических носителях (ЭУИ)</a:t>
              </a:r>
              <a:endParaRPr lang="ru-RU" sz="1600"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93022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37736" y="90353"/>
            <a:ext cx="5929313" cy="65556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педагогического совета: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Знакомство с теоретическими положениями понятия ЦОР.</a:t>
            </a:r>
          </a:p>
          <a:p>
            <a:pPr marL="342900" indent="-342900">
              <a:buFontTx/>
              <a:buAutoNum type="arabicPeriod"/>
              <a:defRPr/>
            </a:pP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Представление лучшего опыта учителей школы по использованию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ЦОР (Франк С.В., Терзян Т.И.,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Самофалова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Г.Е., Ворончихина Н.А.).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  <a:defRPr/>
            </a:pP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Формирование творческо-поисковой деятельности педагогического коллектива.</a:t>
            </a:r>
          </a:p>
        </p:txBody>
      </p:sp>
    </p:spTree>
    <p:extLst>
      <p:ext uri="{BB962C8B-B14F-4D97-AF65-F5344CB8AC3E}">
        <p14:creationId xmlns:p14="http://schemas.microsoft.com/office/powerpoint/2010/main" val="26491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851399"/>
              </p:ext>
            </p:extLst>
          </p:nvPr>
        </p:nvGraphicFramePr>
        <p:xfrm>
          <a:off x="2356834" y="165653"/>
          <a:ext cx="5203064" cy="6505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Документ" r:id="rId4" imgW="6337788" imgH="10387427" progId="Word.Document.12">
                  <p:embed/>
                </p:oleObj>
              </mc:Choice>
              <mc:Fallback>
                <p:oleObj name="Документ" r:id="rId4" imgW="6337788" imgH="10387427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6834" y="165653"/>
                        <a:ext cx="5203064" cy="65056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721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333375"/>
            <a:ext cx="7956550" cy="1676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900" b="1" i="1" dirty="0" smtClean="0"/>
              <a:t>Результаты анкетирования педагогов:</a:t>
            </a:r>
            <a:br>
              <a:rPr lang="ru-RU" sz="3900" b="1" i="1" dirty="0" smtClean="0"/>
            </a:br>
            <a:r>
              <a:rPr lang="ru-RU" sz="3300" b="1" i="1" dirty="0" smtClean="0"/>
              <a:t>1. Решу ВПР  60%</a:t>
            </a:r>
            <a:br>
              <a:rPr lang="ru-RU" sz="3300" b="1" i="1" dirty="0" smtClean="0"/>
            </a:br>
            <a:r>
              <a:rPr lang="ru-RU" sz="3300" b="1" i="1" dirty="0" smtClean="0"/>
              <a:t>2. Решу ОГЭ 35%</a:t>
            </a:r>
            <a:br>
              <a:rPr lang="ru-RU" sz="3300" b="1" i="1" dirty="0" smtClean="0"/>
            </a:br>
            <a:r>
              <a:rPr lang="ru-RU" sz="3300" b="1" i="1" dirty="0" smtClean="0"/>
              <a:t>3. Решу ЕГЭ 45%</a:t>
            </a:r>
            <a:br>
              <a:rPr lang="ru-RU" sz="3300" b="1" i="1" dirty="0" smtClean="0"/>
            </a:br>
            <a:r>
              <a:rPr lang="ru-RU" sz="3300" b="1" i="1" dirty="0"/>
              <a:t/>
            </a:r>
            <a:br>
              <a:rPr lang="ru-RU" sz="3300" b="1" i="1" dirty="0"/>
            </a:br>
            <a:r>
              <a:rPr lang="ru-RU" sz="3900" b="1" i="1" dirty="0" smtClean="0"/>
              <a:t>Используют два сайта – 20%</a:t>
            </a:r>
            <a:br>
              <a:rPr lang="ru-RU" sz="3900" b="1" i="1" dirty="0" smtClean="0"/>
            </a:br>
            <a:r>
              <a:rPr lang="ru-RU" sz="3900" b="1" i="1" dirty="0" smtClean="0"/>
              <a:t>Используют три сайта – 13%</a:t>
            </a:r>
            <a:br>
              <a:rPr lang="ru-RU" sz="3900" b="1" i="1" dirty="0" smtClean="0"/>
            </a:br>
            <a:r>
              <a:rPr lang="ru-RU" sz="3900" b="1" i="1" dirty="0"/>
              <a:t/>
            </a:r>
            <a:br>
              <a:rPr lang="ru-RU" sz="3900" b="1" i="1" dirty="0"/>
            </a:br>
            <a:r>
              <a:rPr lang="ru-RU" sz="3900" b="1" i="1" dirty="0" smtClean="0"/>
              <a:t>Зарегистрированы на сайте – 40%</a:t>
            </a:r>
            <a:br>
              <a:rPr lang="ru-RU" sz="3900" b="1" i="1" dirty="0" smtClean="0"/>
            </a:b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/>
              <a:t/>
            </a:r>
            <a:br>
              <a:rPr lang="ru-RU" sz="2400" b="1" i="1" dirty="0"/>
            </a:b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12369982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333375"/>
            <a:ext cx="7956550" cy="1676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i="1" dirty="0" smtClean="0"/>
              <a:t>Сведения об обучающихся, зарегистрированных на сайтах, предоставили около 55% педагогов.</a:t>
            </a:r>
            <a:br>
              <a:rPr lang="ru-RU" sz="2400" b="1" i="1" dirty="0" smtClean="0"/>
            </a:b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400" b="1" i="1" dirty="0" smtClean="0"/>
              <a:t>12% педагогов сами регистрировали обучающихся.</a:t>
            </a:r>
            <a:br>
              <a:rPr lang="ru-RU" sz="2400" b="1" i="1" dirty="0" smtClean="0"/>
            </a:br>
            <a:r>
              <a:rPr lang="ru-RU" sz="2400" b="1" i="1" dirty="0"/>
              <a:t>9</a:t>
            </a:r>
            <a:r>
              <a:rPr lang="ru-RU" sz="2400" b="1" i="1" dirty="0" smtClean="0"/>
              <a:t> % педагогов указали, что обучающихся регистрировали родители.</a:t>
            </a:r>
            <a:br>
              <a:rPr lang="ru-RU" sz="2400" b="1" i="1" dirty="0" smtClean="0"/>
            </a:br>
            <a:r>
              <a:rPr lang="ru-RU" sz="2400" b="1" i="1" dirty="0" smtClean="0"/>
              <a:t>78% педагогов ответили, что обучающиеся проходили регистрацию сами.</a:t>
            </a:r>
            <a:br>
              <a:rPr lang="ru-RU" sz="2400" b="1" i="1" dirty="0" smtClean="0"/>
            </a:b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>30% педагогов только распечатывают задания.</a:t>
            </a:r>
            <a:br>
              <a:rPr lang="ru-RU" sz="2400" b="1" i="1" dirty="0" smtClean="0"/>
            </a:br>
            <a:r>
              <a:rPr lang="ru-RU" sz="2400" b="1" i="1" dirty="0" smtClean="0"/>
              <a:t>25% педагогов ответили, что обучающиеся выполнят задания </a:t>
            </a:r>
            <a:r>
              <a:rPr lang="ru-RU" sz="2400" b="1" i="1" dirty="0" err="1" smtClean="0"/>
              <a:t>онлайн</a:t>
            </a:r>
            <a:r>
              <a:rPr lang="ru-RU" sz="2400" b="1" i="1" dirty="0" smtClean="0"/>
              <a:t>.</a:t>
            </a:r>
            <a:br>
              <a:rPr lang="ru-RU" sz="2400" b="1" i="1" dirty="0" smtClean="0"/>
            </a:br>
            <a:r>
              <a:rPr lang="ru-RU" sz="2400" b="1" i="1" dirty="0" smtClean="0"/>
              <a:t>22% педагогов составляют свои варианты работ.</a:t>
            </a:r>
            <a:br>
              <a:rPr lang="ru-RU" sz="2400" b="1" i="1" dirty="0" smtClean="0"/>
            </a:br>
            <a:r>
              <a:rPr lang="ru-RU" sz="2400" b="1" i="1" dirty="0" smtClean="0"/>
              <a:t>3% педагогов берут отдельные задания на урок.</a:t>
            </a:r>
            <a:br>
              <a:rPr lang="ru-RU" sz="2400" b="1" i="1" dirty="0" smtClean="0"/>
            </a:br>
            <a:r>
              <a:rPr lang="ru-RU" sz="2400" b="1" i="1" dirty="0" smtClean="0"/>
              <a:t>3% составляют индивидуальные задания.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29684791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9% педагогов каждый день на уроках используют задания сайтов.</a:t>
            </a:r>
            <a:br>
              <a:rPr lang="ru-RU" dirty="0" smtClean="0"/>
            </a:br>
            <a:r>
              <a:rPr lang="ru-RU" dirty="0" smtClean="0"/>
              <a:t>40% - один раз в неделю.</a:t>
            </a:r>
            <a:br>
              <a:rPr lang="ru-RU" dirty="0" smtClean="0"/>
            </a:br>
            <a:r>
              <a:rPr lang="ru-RU" dirty="0" smtClean="0"/>
              <a:t>20 % - один раз в месяц.</a:t>
            </a:r>
            <a:br>
              <a:rPr lang="ru-RU" dirty="0" smtClean="0"/>
            </a:br>
            <a:r>
              <a:rPr lang="ru-RU" dirty="0" smtClean="0"/>
              <a:t>Остальные – «по мере необходимости».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Некоторые педагоги работают с сайтами уже несколько лет.</a:t>
            </a:r>
            <a:br>
              <a:rPr lang="ru-RU" dirty="0" smtClean="0"/>
            </a:br>
            <a:r>
              <a:rPr lang="ru-RU" dirty="0" smtClean="0"/>
              <a:t>Большая часть 2-3 года.</a:t>
            </a:r>
            <a:br>
              <a:rPr lang="ru-RU" dirty="0" smtClean="0"/>
            </a:br>
            <a:r>
              <a:rPr lang="ru-RU" dirty="0" smtClean="0"/>
              <a:t>Молодые педагоги – с 2018 года.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00023" y="5125792"/>
            <a:ext cx="5550794" cy="91557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733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Отзывы (положительные):</a:t>
            </a:r>
            <a:br>
              <a:rPr lang="ru-RU" dirty="0" smtClean="0"/>
            </a:br>
            <a:r>
              <a:rPr lang="ru-RU" dirty="0" smtClean="0"/>
              <a:t>1. Удобно, т.к. ученик работает в режиме реального времени. После выполнения сразу можно увидеть итог, ошибки.</a:t>
            </a:r>
            <a:br>
              <a:rPr lang="ru-RU" dirty="0" smtClean="0"/>
            </a:br>
            <a:r>
              <a:rPr lang="ru-RU" dirty="0" smtClean="0"/>
              <a:t>2. Удобные образовательные порталы, с их помощью можно выявить слабые места обучающихся.</a:t>
            </a:r>
            <a:br>
              <a:rPr lang="ru-RU" dirty="0" smtClean="0"/>
            </a:br>
            <a:r>
              <a:rPr lang="ru-RU" dirty="0" smtClean="0"/>
              <a:t>3. Облегчают подготовку учителя.</a:t>
            </a:r>
            <a:br>
              <a:rPr lang="ru-RU" dirty="0" smtClean="0"/>
            </a:br>
            <a:r>
              <a:rPr lang="ru-RU" dirty="0" smtClean="0"/>
              <a:t>4. Нравится разделение на тематические группы.</a:t>
            </a:r>
            <a:br>
              <a:rPr lang="ru-RU" dirty="0" smtClean="0"/>
            </a:br>
            <a:r>
              <a:rPr lang="ru-RU" dirty="0" smtClean="0"/>
              <a:t>5. Практично и доступно.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3860" y="3129567"/>
            <a:ext cx="412124" cy="47768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521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Отзывы (отрицательные):</a:t>
            </a:r>
            <a:br>
              <a:rPr lang="ru-RU" dirty="0" smtClean="0"/>
            </a:br>
            <a:r>
              <a:rPr lang="ru-RU" dirty="0" smtClean="0"/>
              <a:t>1.Не очень удобно, что ежемесячно обновляется состав заданий вариантов, было бы достаточно пополнять банк заданий по темам.</a:t>
            </a:r>
            <a:br>
              <a:rPr lang="ru-RU" dirty="0" smtClean="0"/>
            </a:br>
            <a:r>
              <a:rPr lang="ru-RU" dirty="0" smtClean="0"/>
              <a:t>2.Нет возможности использовать в полную меру на уроках, т.к. нет достаточно оборудования для индивидуальной работы.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03076" y="4520485"/>
            <a:ext cx="2370926" cy="1520877"/>
          </a:xfrm>
        </p:spPr>
        <p:txBody>
          <a:bodyPr/>
          <a:lstStyle/>
          <a:p>
            <a:pPr lvl="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102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Образовательные порталы для подготовки к проверочным работам и экзаменам: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ru-RU" sz="45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4500" dirty="0" smtClean="0">
                <a:solidFill>
                  <a:schemeClr val="accent1">
                    <a:lumMod val="50000"/>
                  </a:schemeClr>
                </a:solidFill>
              </a:rPr>
              <a:t>Решу ВПР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4500" dirty="0" smtClean="0">
                <a:solidFill>
                  <a:schemeClr val="accent1">
                    <a:lumMod val="50000"/>
                  </a:schemeClr>
                </a:solidFill>
              </a:rPr>
              <a:t>Решу ОГЭ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4500" dirty="0" smtClean="0">
                <a:solidFill>
                  <a:schemeClr val="accent1">
                    <a:lumMod val="50000"/>
                  </a:schemeClr>
                </a:solidFill>
              </a:rPr>
              <a:t>Решу ЕГЭ</a:t>
            </a:r>
            <a:endParaRPr lang="ru-RU" sz="45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30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81495"/>
            <a:ext cx="10898962" cy="6373851"/>
          </a:xfrm>
        </p:spPr>
      </p:pic>
    </p:spTree>
    <p:extLst>
      <p:ext uri="{BB962C8B-B14F-4D97-AF65-F5344CB8AC3E}">
        <p14:creationId xmlns:p14="http://schemas.microsoft.com/office/powerpoint/2010/main" val="379916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32" y="128790"/>
            <a:ext cx="11362979" cy="6400800"/>
          </a:xfrm>
        </p:spPr>
      </p:pic>
    </p:spTree>
    <p:extLst>
      <p:ext uri="{BB962C8B-B14F-4D97-AF65-F5344CB8AC3E}">
        <p14:creationId xmlns:p14="http://schemas.microsoft.com/office/powerpoint/2010/main" val="344137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141668"/>
            <a:ext cx="11384924" cy="6542467"/>
          </a:xfrm>
        </p:spPr>
      </p:pic>
    </p:spTree>
    <p:extLst>
      <p:ext uri="{BB962C8B-B14F-4D97-AF65-F5344CB8AC3E}">
        <p14:creationId xmlns:p14="http://schemas.microsoft.com/office/powerpoint/2010/main" val="38931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Меню (страницы сайта):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601" y="1930399"/>
            <a:ext cx="3112554" cy="4927601"/>
          </a:xfrm>
        </p:spPr>
      </p:pic>
    </p:spTree>
    <p:extLst>
      <p:ext uri="{BB962C8B-B14F-4D97-AF65-F5344CB8AC3E}">
        <p14:creationId xmlns:p14="http://schemas.microsoft.com/office/powerpoint/2010/main" val="101457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61" y="154546"/>
            <a:ext cx="9662997" cy="6503831"/>
          </a:xfrm>
        </p:spPr>
      </p:pic>
    </p:spTree>
    <p:extLst>
      <p:ext uri="{BB962C8B-B14F-4D97-AF65-F5344CB8AC3E}">
        <p14:creationId xmlns:p14="http://schemas.microsoft.com/office/powerpoint/2010/main" val="272664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02" y="257577"/>
            <a:ext cx="11508993" cy="6233375"/>
          </a:xfrm>
        </p:spPr>
      </p:pic>
    </p:spTree>
    <p:extLst>
      <p:ext uri="{BB962C8B-B14F-4D97-AF65-F5344CB8AC3E}">
        <p14:creationId xmlns:p14="http://schemas.microsoft.com/office/powerpoint/2010/main" val="150238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245</TotalTime>
  <Words>251</Words>
  <Application>Microsoft Office PowerPoint</Application>
  <PresentationFormat>Произвольный</PresentationFormat>
  <Paragraphs>37</Paragraphs>
  <Slides>26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8" baseType="lpstr">
      <vt:lpstr>Грань</vt:lpstr>
      <vt:lpstr>Документ</vt:lpstr>
      <vt:lpstr>«Знакомство с возможностями образовательных порталов для подготовки к проверочным работам и экзаменам. Практика использования»</vt:lpstr>
      <vt:lpstr>Цифровые образовательные ресурсы (ЦОР) - это информационные ресурсы, используемые в образовательных целях и для воспроизведения которых нужен компьютер</vt:lpstr>
      <vt:lpstr>Образовательные порталы для подготовки к проверочным работам и экзаменам:</vt:lpstr>
      <vt:lpstr>Презентация PowerPoint</vt:lpstr>
      <vt:lpstr>Презентация PowerPoint</vt:lpstr>
      <vt:lpstr>Презентация PowerPoint</vt:lpstr>
      <vt:lpstr>Меню (страницы сайта):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План работы по освоению возможностей образовательных порталов для подготовки к проверочным работам и экзаменам:</vt:lpstr>
      <vt:lpstr>Презентация PowerPoint</vt:lpstr>
      <vt:lpstr>Презентация PowerPoint</vt:lpstr>
      <vt:lpstr>Результаты анкетирования педагогов: 1. Решу ВПР  60% 2. Решу ОГЭ 35% 3. Решу ЕГЭ 45%  Используют два сайта – 20% Используют три сайта – 13%  Зарегистрированы на сайте – 40%    </vt:lpstr>
      <vt:lpstr>Сведения об обучающихся, зарегистрированных на сайтах, предоставили около 55% педагогов.  12% педагогов сами регистрировали обучающихся. 9 % педагогов указали, что обучающихся регистрировали родители. 78% педагогов ответили, что обучающиеся проходили регистрацию сами.   30% педагогов только распечатывают задания. 25% педагогов ответили, что обучающиеся выполнят задания онлайн. 22% педагогов составляют свои варианты работ. 3% педагогов берут отдельные задания на урок. 3% составляют индивидуальные задания.</vt:lpstr>
      <vt:lpstr>9% педагогов каждый день на уроках используют задания сайтов. 40% - один раз в неделю. 20 % - один раз в месяц. Остальные – «по мере необходимости».  Некоторые педагоги работают с сайтами уже несколько лет. Большая часть 2-3 года. Молодые педагоги – с 2018 года.</vt:lpstr>
      <vt:lpstr>Отзывы (положительные): 1. Удобно, т.к. ученик работает в режиме реального времени. После выполнения сразу можно увидеть итог, ошибки. 2. Удобные образовательные порталы, с их помощью можно выявить слабые места обучающихся. 3. Облегчают подготовку учителя. 4. Нравится разделение на тематические группы. 5. Практично и доступно. </vt:lpstr>
      <vt:lpstr>Отзывы (отрицательные): 1.Не очень удобно, что ежемесячно обновляется состав заданий вариантов, было бы достаточно пополнять банк заданий по темам. 2.Нет возможности использовать в полную меру на уроках, т.к. нет достаточно оборудования для индивидуальной работы.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«Знакомство с возможностями образовательных порталов для подготовки к проверочным работам и экзаменам. Практика использования»</dc:title>
  <dc:creator>Gamer-PC</dc:creator>
  <cp:lastModifiedBy>тфефа</cp:lastModifiedBy>
  <cp:revision>21</cp:revision>
  <dcterms:created xsi:type="dcterms:W3CDTF">2019-04-03T17:45:12Z</dcterms:created>
  <dcterms:modified xsi:type="dcterms:W3CDTF">2019-04-05T07:02:36Z</dcterms:modified>
</cp:coreProperties>
</file>