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6" r:id="rId3"/>
    <p:sldId id="257" r:id="rId4"/>
    <p:sldId id="289" r:id="rId5"/>
    <p:sldId id="258" r:id="rId6"/>
    <p:sldId id="287" r:id="rId7"/>
    <p:sldId id="288" r:id="rId8"/>
    <p:sldId id="278" r:id="rId9"/>
    <p:sldId id="260" r:id="rId10"/>
    <p:sldId id="277" r:id="rId11"/>
    <p:sldId id="283" r:id="rId12"/>
    <p:sldId id="279" r:id="rId13"/>
    <p:sldId id="280" r:id="rId14"/>
    <p:sldId id="281" r:id="rId15"/>
    <p:sldId id="282" r:id="rId16"/>
    <p:sldId id="284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3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922030839895033"/>
          <c:y val="3.4375000000000051E-2"/>
          <c:w val="0.53998293963254596"/>
          <c:h val="0.8260130413385834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Адреса педагогического опыта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Школа №1</c:v>
                </c:pt>
                <c:pt idx="1">
                  <c:v>Школа №2</c:v>
                </c:pt>
                <c:pt idx="2">
                  <c:v>Школа №3</c:v>
                </c:pt>
                <c:pt idx="3">
                  <c:v>Школа №4</c:v>
                </c:pt>
                <c:pt idx="4">
                  <c:v>ДДТ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15</c:v>
                </c:pt>
                <c:pt idx="2">
                  <c:v>10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Педагоги в %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Школа №1</c:v>
                </c:pt>
                <c:pt idx="1">
                  <c:v>Школа №2</c:v>
                </c:pt>
                <c:pt idx="2">
                  <c:v>Школа №3</c:v>
                </c:pt>
                <c:pt idx="3">
                  <c:v>Школа №4</c:v>
                </c:pt>
                <c:pt idx="4">
                  <c:v>ДДТ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7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axId val="87673472"/>
        <c:axId val="82051456"/>
      </c:barChart>
      <c:catAx>
        <c:axId val="87673472"/>
        <c:scaling>
          <c:orientation val="minMax"/>
        </c:scaling>
        <c:axPos val="l"/>
        <c:tickLblPos val="nextTo"/>
        <c:crossAx val="82051456"/>
        <c:crosses val="autoZero"/>
        <c:auto val="1"/>
        <c:lblAlgn val="ctr"/>
        <c:lblOffset val="100"/>
      </c:catAx>
      <c:valAx>
        <c:axId val="82051456"/>
        <c:scaling>
          <c:orientation val="minMax"/>
          <c:min val="0"/>
        </c:scaling>
        <c:axPos val="b"/>
        <c:majorGridlines/>
        <c:minorGridlines/>
        <c:numFmt formatCode="General" sourceLinked="1"/>
        <c:tickLblPos val="nextTo"/>
        <c:crossAx val="87673472"/>
        <c:crosses val="autoZero"/>
        <c:crossBetween val="between"/>
        <c:minorUnit val="10"/>
      </c:valAx>
    </c:plotArea>
    <c:legend>
      <c:legendPos val="r"/>
      <c:layout>
        <c:manualLayout>
          <c:xMode val="edge"/>
          <c:yMode val="edge"/>
          <c:x val="0.77142265413736388"/>
          <c:y val="0.14002708505222447"/>
          <c:w val="0.22857734586263576"/>
          <c:h val="0.66415633136425989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городской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9</c:v>
                </c:pt>
                <c:pt idx="2">
                  <c:v>0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shape val="cylinder"/>
        <c:axId val="102157312"/>
        <c:axId val="102044416"/>
        <c:axId val="0"/>
      </c:bar3DChart>
      <c:catAx>
        <c:axId val="102157312"/>
        <c:scaling>
          <c:orientation val="minMax"/>
        </c:scaling>
        <c:axPos val="b"/>
        <c:tickLblPos val="nextTo"/>
        <c:crossAx val="102044416"/>
        <c:crosses val="autoZero"/>
        <c:auto val="1"/>
        <c:lblAlgn val="ctr"/>
        <c:lblOffset val="100"/>
      </c:catAx>
      <c:valAx>
        <c:axId val="102044416"/>
        <c:scaling>
          <c:orientation val="minMax"/>
        </c:scaling>
        <c:axPos val="l"/>
        <c:majorGridlines/>
        <c:numFmt formatCode="General" sourceLinked="1"/>
        <c:tickLblPos val="nextTo"/>
        <c:crossAx val="1021573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10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призёр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победитель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axId val="102294272"/>
        <c:axId val="102295808"/>
      </c:barChart>
      <c:catAx>
        <c:axId val="102294272"/>
        <c:scaling>
          <c:orientation val="minMax"/>
        </c:scaling>
        <c:axPos val="b"/>
        <c:tickLblPos val="nextTo"/>
        <c:crossAx val="102295808"/>
        <c:crosses val="autoZero"/>
        <c:auto val="1"/>
        <c:lblAlgn val="ctr"/>
        <c:lblOffset val="100"/>
      </c:catAx>
      <c:valAx>
        <c:axId val="102295808"/>
        <c:scaling>
          <c:orientation val="minMax"/>
        </c:scaling>
        <c:axPos val="l"/>
        <c:majorGridlines/>
        <c:numFmt formatCode="General" sourceLinked="1"/>
        <c:tickLblPos val="nextTo"/>
        <c:crossAx val="1022942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0687342212004475E-2"/>
          <c:y val="6.2499628836872406E-2"/>
          <c:w val="0.5359021726779124"/>
          <c:h val="0.75648305332786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4723548228346486"/>
                  <c:y val="-5.6660433070866163E-2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/>
                      <a:t>59%</a:t>
                    </a:r>
                  </a:p>
                </c:rich>
              </c:tx>
              <c:showVal val="1"/>
            </c:dLbl>
            <c:dLbl>
              <c:idx val="1"/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2400"/>
                  </a:pPr>
                  <a:endParaRPr lang="ru-RU"/>
                </a:p>
              </c:txPr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участники</c:v>
                </c:pt>
                <c:pt idx="1">
                  <c:v>призёры</c:v>
                </c:pt>
                <c:pt idx="2">
                  <c:v>победители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0.61000000000000043</c:v>
                </c:pt>
                <c:pt idx="1">
                  <c:v>0.2100000000000001</c:v>
                </c:pt>
                <c:pt idx="2">
                  <c:v>0.1800000000000001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2012-2013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2013-2014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2015-2016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hape val="cylinder"/>
        <c:axId val="105607168"/>
        <c:axId val="106974208"/>
        <c:axId val="0"/>
      </c:bar3DChart>
      <c:catAx>
        <c:axId val="105607168"/>
        <c:scaling>
          <c:orientation val="minMax"/>
        </c:scaling>
        <c:axPos val="b"/>
        <c:tickLblPos val="nextTo"/>
        <c:crossAx val="106974208"/>
        <c:crosses val="autoZero"/>
        <c:auto val="1"/>
        <c:lblAlgn val="ctr"/>
        <c:lblOffset val="100"/>
      </c:catAx>
      <c:valAx>
        <c:axId val="106974208"/>
        <c:scaling>
          <c:orientation val="minMax"/>
        </c:scaling>
        <c:axPos val="l"/>
        <c:majorGridlines/>
        <c:numFmt formatCode="General" sourceLinked="1"/>
        <c:tickLblPos val="nextTo"/>
        <c:crossAx val="1056071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015830608890908"/>
          <c:y val="8.117175196850393E-2"/>
          <c:w val="0.64547752624671961"/>
          <c:h val="0.5309158464566934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2012-2013 - 8</c:v>
                </c:pt>
                <c:pt idx="1">
                  <c:v>2013-2014 -12</c:v>
                </c:pt>
                <c:pt idx="2">
                  <c:v>2014-2015 -2</c:v>
                </c:pt>
                <c:pt idx="3">
                  <c:v>2015-2016 -2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marker val="1"/>
        <c:axId val="107438464"/>
        <c:axId val="107440000"/>
      </c:lineChart>
      <c:catAx>
        <c:axId val="107438464"/>
        <c:scaling>
          <c:orientation val="minMax"/>
        </c:scaling>
        <c:axPos val="b"/>
        <c:tickLblPos val="nextTo"/>
        <c:crossAx val="107440000"/>
        <c:crosses val="autoZero"/>
        <c:auto val="1"/>
        <c:lblAlgn val="ctr"/>
        <c:lblOffset val="100"/>
      </c:catAx>
      <c:valAx>
        <c:axId val="107440000"/>
        <c:scaling>
          <c:orientation val="minMax"/>
        </c:scaling>
        <c:axPos val="l"/>
        <c:majorGridlines/>
        <c:numFmt formatCode="General" sourceLinked="1"/>
        <c:tickLblPos val="nextTo"/>
        <c:crossAx val="107438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>
        <c:manualLayout>
          <c:layoutTarget val="inner"/>
          <c:xMode val="edge"/>
          <c:yMode val="edge"/>
          <c:x val="0.1015830608890908"/>
          <c:y val="8.117175196850393E-2"/>
          <c:w val="0.64547752624671961"/>
          <c:h val="0.5309158464566936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2012-2013 - 5</c:v>
                </c:pt>
                <c:pt idx="1">
                  <c:v>2013-2014 -3</c:v>
                </c:pt>
                <c:pt idx="2">
                  <c:v>2014-2015 -4</c:v>
                </c:pt>
                <c:pt idx="3">
                  <c:v>2015-2016 -4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</c:ser>
        <c:marker val="1"/>
        <c:axId val="107464960"/>
        <c:axId val="107470848"/>
      </c:lineChart>
      <c:catAx>
        <c:axId val="107464960"/>
        <c:scaling>
          <c:orientation val="minMax"/>
        </c:scaling>
        <c:axPos val="b"/>
        <c:tickLblPos val="nextTo"/>
        <c:crossAx val="107470848"/>
        <c:crosses val="autoZero"/>
        <c:auto val="1"/>
        <c:lblAlgn val="ctr"/>
        <c:lblOffset val="100"/>
      </c:catAx>
      <c:valAx>
        <c:axId val="107470848"/>
        <c:scaling>
          <c:orientation val="minMax"/>
        </c:scaling>
        <c:axPos val="l"/>
        <c:majorGridlines/>
        <c:numFmt formatCode="General" sourceLinked="1"/>
        <c:tickLblPos val="nextTo"/>
        <c:crossAx val="107464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600" baseline="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участников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Алёнка</c:v>
                </c:pt>
                <c:pt idx="1">
                  <c:v>Лесная сказка</c:v>
                </c:pt>
                <c:pt idx="2">
                  <c:v>Теремок</c:v>
                </c:pt>
                <c:pt idx="3">
                  <c:v>Чебурашка</c:v>
                </c:pt>
                <c:pt idx="4">
                  <c:v>Мишутка</c:v>
                </c:pt>
                <c:pt idx="5">
                  <c:v>Ласточка</c:v>
                </c:pt>
                <c:pt idx="6">
                  <c:v>Дюймовочка</c:v>
                </c:pt>
                <c:pt idx="7">
                  <c:v>Ивушка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</c:numCache>
            </c:numRef>
          </c:val>
        </c:ser>
        <c:shape val="cylinder"/>
        <c:axId val="107725184"/>
        <c:axId val="107726720"/>
        <c:axId val="0"/>
      </c:bar3DChart>
      <c:catAx>
        <c:axId val="107725184"/>
        <c:scaling>
          <c:orientation val="minMax"/>
        </c:scaling>
        <c:axPos val="b"/>
        <c:tickLblPos val="nextTo"/>
        <c:crossAx val="107726720"/>
        <c:crosses val="autoZero"/>
        <c:auto val="1"/>
        <c:lblAlgn val="ctr"/>
        <c:lblOffset val="100"/>
      </c:catAx>
      <c:valAx>
        <c:axId val="107726720"/>
        <c:scaling>
          <c:orientation val="minMax"/>
        </c:scaling>
        <c:axPos val="l"/>
        <c:majorGridlines/>
        <c:numFmt formatCode="General" sourceLinked="1"/>
        <c:tickLblPos val="nextTo"/>
        <c:crossAx val="107725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педагоги </a:t>
            </a:r>
            <a:r>
              <a:rPr lang="ru-RU" dirty="0" smtClean="0"/>
              <a:t>ППО</a:t>
            </a:r>
            <a:endParaRPr lang="ru-RU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 ППО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СШ1</c:v>
                </c:pt>
                <c:pt idx="1">
                  <c:v>СШ2</c:v>
                </c:pt>
                <c:pt idx="2">
                  <c:v>СШ3</c:v>
                </c:pt>
                <c:pt idx="3">
                  <c:v>СШ4</c:v>
                </c:pt>
                <c:pt idx="4">
                  <c:v>ДДТ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</c:v>
                </c:pt>
                <c:pt idx="1">
                  <c:v>26</c:v>
                </c:pt>
                <c:pt idx="2">
                  <c:v>19</c:v>
                </c:pt>
                <c:pt idx="3">
                  <c:v>19</c:v>
                </c:pt>
                <c:pt idx="4">
                  <c:v>56</c:v>
                </c:pt>
              </c:numCache>
            </c:numRef>
          </c:val>
        </c:ser>
        <c:shape val="cylinder"/>
        <c:axId val="82084992"/>
        <c:axId val="82086528"/>
        <c:axId val="0"/>
      </c:bar3DChart>
      <c:catAx>
        <c:axId val="82084992"/>
        <c:scaling>
          <c:orientation val="minMax"/>
        </c:scaling>
        <c:axPos val="b"/>
        <c:tickLblPos val="nextTo"/>
        <c:crossAx val="82086528"/>
        <c:crosses val="autoZero"/>
        <c:auto val="1"/>
        <c:lblAlgn val="ctr"/>
        <c:lblOffset val="100"/>
      </c:catAx>
      <c:valAx>
        <c:axId val="82086528"/>
        <c:scaling>
          <c:orientation val="minMax"/>
        </c:scaling>
        <c:axPos val="l"/>
        <c:majorGridlines/>
        <c:numFmt formatCode="General" sourceLinked="1"/>
        <c:tickLblPos val="nextTo"/>
        <c:crossAx val="82084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ГМО выступления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СШ1</c:v>
                </c:pt>
                <c:pt idx="1">
                  <c:v>СШ2</c:v>
                </c:pt>
                <c:pt idx="2">
                  <c:v>СШ3</c:v>
                </c:pt>
                <c:pt idx="3">
                  <c:v>СШ4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52</c:v>
                </c:pt>
                <c:pt idx="2">
                  <c:v>39</c:v>
                </c:pt>
                <c:pt idx="3">
                  <c:v>19</c:v>
                </c:pt>
              </c:numCache>
            </c:numRef>
          </c:val>
        </c:ser>
        <c:shape val="cylinder"/>
        <c:axId val="96611712"/>
        <c:axId val="96617600"/>
        <c:axId val="0"/>
      </c:bar3DChart>
      <c:catAx>
        <c:axId val="96611712"/>
        <c:scaling>
          <c:orientation val="minMax"/>
        </c:scaling>
        <c:axPos val="b"/>
        <c:tickLblPos val="nextTo"/>
        <c:crossAx val="96617600"/>
        <c:crosses val="autoZero"/>
        <c:auto val="1"/>
        <c:lblAlgn val="ctr"/>
        <c:lblOffset val="100"/>
      </c:catAx>
      <c:valAx>
        <c:axId val="96617600"/>
        <c:scaling>
          <c:orientation val="minMax"/>
        </c:scaling>
        <c:axPos val="l"/>
        <c:majorGridlines/>
        <c:numFmt formatCode="General" sourceLinked="1"/>
        <c:tickLblPos val="nextTo"/>
        <c:crossAx val="96611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472641431150906"/>
          <c:y val="3.437500000000001E-2"/>
          <c:w val="0.62166399440679265"/>
          <c:h val="0.826013041338583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Презентация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Творческий отчёт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Описание опыта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Мастер-класс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Открытое занятие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Методическая мастерская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Печатные издания 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Информационная карта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Образовательные организации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axId val="96733440"/>
        <c:axId val="96759808"/>
      </c:barChart>
      <c:catAx>
        <c:axId val="96733440"/>
        <c:scaling>
          <c:orientation val="minMax"/>
        </c:scaling>
        <c:axPos val="b"/>
        <c:numFmt formatCode="General" sourceLinked="1"/>
        <c:tickLblPos val="nextTo"/>
        <c:crossAx val="96759808"/>
        <c:crosses val="autoZero"/>
        <c:auto val="1"/>
        <c:lblAlgn val="ctr"/>
        <c:lblOffset val="100"/>
      </c:catAx>
      <c:valAx>
        <c:axId val="96759808"/>
        <c:scaling>
          <c:orientation val="minMax"/>
          <c:min val="0"/>
        </c:scaling>
        <c:axPos val="l"/>
        <c:majorGridlines/>
        <c:minorGridlines/>
        <c:numFmt formatCode="General" sourceLinked="0"/>
        <c:tickLblPos val="nextTo"/>
        <c:crossAx val="96733440"/>
        <c:crosses val="autoZero"/>
        <c:crossBetween val="between"/>
        <c:minorUnit val="10"/>
      </c:valAx>
    </c:plotArea>
    <c:legend>
      <c:legendPos val="r"/>
      <c:layout>
        <c:manualLayout>
          <c:xMode val="edge"/>
          <c:yMode val="edge"/>
          <c:x val="0.77142253258605964"/>
          <c:y val="1.6730501251254214E-2"/>
          <c:w val="0.2285774277795331"/>
          <c:h val="0.98326949874874559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городской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4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9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всероссийский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shape val="cylinder"/>
        <c:axId val="96867072"/>
        <c:axId val="96868608"/>
        <c:axId val="0"/>
      </c:bar3DChart>
      <c:catAx>
        <c:axId val="96867072"/>
        <c:scaling>
          <c:orientation val="minMax"/>
        </c:scaling>
        <c:axPos val="b"/>
        <c:tickLblPos val="nextTo"/>
        <c:crossAx val="96868608"/>
        <c:crosses val="autoZero"/>
        <c:auto val="1"/>
        <c:lblAlgn val="ctr"/>
        <c:lblOffset val="100"/>
      </c:catAx>
      <c:valAx>
        <c:axId val="96868608"/>
        <c:scaling>
          <c:orientation val="minMax"/>
        </c:scaling>
        <c:axPos val="l"/>
        <c:majorGridlines/>
        <c:numFmt formatCode="General" sourceLinked="1"/>
        <c:tickLblPos val="nextTo"/>
        <c:crossAx val="968670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распространения опыта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городской</c:v>
                </c:pt>
                <c:pt idx="1">
                  <c:v>региональный</c:v>
                </c:pt>
                <c:pt idx="2">
                  <c:v>всероссийский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0.52</c:v>
                </c:pt>
                <c:pt idx="1">
                  <c:v>0.38000000000000017</c:v>
                </c:pt>
                <c:pt idx="2">
                  <c:v>0.1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учителя -предметники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русский язык</c:v>
                </c:pt>
                <c:pt idx="1">
                  <c:v>математика</c:v>
                </c:pt>
                <c:pt idx="2">
                  <c:v>начальные классы</c:v>
                </c:pt>
                <c:pt idx="3">
                  <c:v>психологи, социальные педагоги</c:v>
                </c:pt>
                <c:pt idx="4">
                  <c:v>история</c:v>
                </c:pt>
                <c:pt idx="5">
                  <c:v>естественно-научный</c:v>
                </c:pt>
                <c:pt idx="6">
                  <c:v>иностр. Язык</c:v>
                </c:pt>
                <c:pt idx="7">
                  <c:v>другие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0.25</c:v>
                </c:pt>
                <c:pt idx="1">
                  <c:v>8.0000000000000043E-2</c:v>
                </c:pt>
                <c:pt idx="2">
                  <c:v>0.33000000000000024</c:v>
                </c:pt>
                <c:pt idx="3">
                  <c:v>0.13</c:v>
                </c:pt>
                <c:pt idx="4">
                  <c:v>0.1</c:v>
                </c:pt>
                <c:pt idx="5">
                  <c:v>3.0000000000000002E-2</c:v>
                </c:pt>
                <c:pt idx="6">
                  <c:v>2.0000000000000011E-2</c:v>
                </c:pt>
                <c:pt idx="7">
                  <c:v>6.0000000000000026E-2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119786006429003"/>
          <c:y val="0.16480955802511302"/>
          <c:w val="0.34880213993571046"/>
          <c:h val="0.83519044197488734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конкурсов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городской</c:v>
                </c:pt>
                <c:pt idx="1">
                  <c:v>региональный</c:v>
                </c:pt>
                <c:pt idx="2">
                  <c:v>всероссийский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0.12000000000000002</c:v>
                </c:pt>
                <c:pt idx="1">
                  <c:v>0.21000000000000008</c:v>
                </c:pt>
                <c:pt idx="2">
                  <c:v>0.67000000000000048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педагогов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1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конкурсов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СШ №1</c:v>
                </c:pt>
                <c:pt idx="1">
                  <c:v>СШ №2</c:v>
                </c:pt>
                <c:pt idx="2">
                  <c:v>СШ №3</c:v>
                </c:pt>
                <c:pt idx="3">
                  <c:v>СШ №4</c:v>
                </c:pt>
                <c:pt idx="4">
                  <c:v>ДДТ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</c:v>
                </c:pt>
                <c:pt idx="1">
                  <c:v>11</c:v>
                </c:pt>
                <c:pt idx="2">
                  <c:v>1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</c:ser>
        <c:axId val="102005376"/>
        <c:axId val="102015360"/>
      </c:barChart>
      <c:catAx>
        <c:axId val="102005376"/>
        <c:scaling>
          <c:orientation val="minMax"/>
        </c:scaling>
        <c:axPos val="b"/>
        <c:tickLblPos val="nextTo"/>
        <c:crossAx val="102015360"/>
        <c:crosses val="autoZero"/>
        <c:auto val="1"/>
        <c:lblAlgn val="ctr"/>
        <c:lblOffset val="100"/>
      </c:catAx>
      <c:valAx>
        <c:axId val="102015360"/>
        <c:scaling>
          <c:orientation val="minMax"/>
        </c:scaling>
        <c:axPos val="l"/>
        <c:majorGridlines/>
        <c:numFmt formatCode="General" sourceLinked="1"/>
        <c:tickLblPos val="nextTo"/>
        <c:crossAx val="1020053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28A5-B1C9-4001-B87F-C636C5263BE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A48B-658F-40C6-9D03-5889EFF7EC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571612"/>
            <a:ext cx="8286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Мониторинг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качества работы по диссеминации 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профессионального педагогического </a:t>
            </a:r>
            <a:r>
              <a:rPr lang="ru-RU" sz="3600" b="1" dirty="0" smtClean="0">
                <a:solidFill>
                  <a:srgbClr val="0070C0"/>
                </a:solidFill>
              </a:rPr>
              <a:t>опыта в образовательных организациях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г.Десногорска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4810" y="5929330"/>
            <a:ext cx="8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2016 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643042" y="2500306"/>
          <a:ext cx="6357982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728" y="1785926"/>
            <a:ext cx="642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Количество педагогов, принявших участие в конкурсах, по ОО</a:t>
            </a:r>
            <a:endParaRPr lang="ru-RU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28926" y="500042"/>
            <a:ext cx="25002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СШ № 1 – 2 педагога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СШ № 2 –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СШ № 3 – 1 педагог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СШ № 4 – 11 педагогов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ДДТ -                       6 педагогов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00298" y="428604"/>
            <a:ext cx="423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Участие педагогов в конкурсах -2015 год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285728"/>
            <a:ext cx="5312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Результаты участия в конкурсах по ОО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71604" y="1214422"/>
          <a:ext cx="600079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4427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Результаты участия в конкурсах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14480" y="857232"/>
          <a:ext cx="528641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034" y="3164681"/>
            <a:ext cx="80724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Победители: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Конкурс социально значимых проектов </a:t>
            </a:r>
            <a:r>
              <a:rPr lang="ru-RU" dirty="0" err="1" smtClean="0"/>
              <a:t>Госкорпроации</a:t>
            </a:r>
            <a:r>
              <a:rPr lang="ru-RU" dirty="0" smtClean="0"/>
              <a:t> «</a:t>
            </a:r>
            <a:r>
              <a:rPr lang="ru-RU" dirty="0" err="1" smtClean="0"/>
              <a:t>Росатом</a:t>
            </a:r>
            <a:r>
              <a:rPr lang="ru-RU" dirty="0" smtClean="0"/>
              <a:t>»</a:t>
            </a:r>
          </a:p>
          <a:p>
            <a:r>
              <a:rPr lang="ru-RU" dirty="0" smtClean="0"/>
              <a:t>(Гаврилова Л.Е., директор школы №4)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Всероссийский конкурс школьных учителей физики и математики Фонда Д. </a:t>
            </a:r>
          </a:p>
          <a:p>
            <a:r>
              <a:rPr lang="ru-RU" dirty="0" smtClean="0"/>
              <a:t>Зимина «Династия» (</a:t>
            </a:r>
            <a:r>
              <a:rPr lang="ru-RU" dirty="0" err="1" smtClean="0"/>
              <a:t>Афонченко</a:t>
            </a:r>
            <a:r>
              <a:rPr lang="ru-RU" dirty="0" smtClean="0"/>
              <a:t> Г.Г., учитель математики школы №4)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Всероссийский конкурс «100 друзей», ежегодно проводимый «учительской газетой»(Селиванова Т.А. , учитель русского языка и литературы школы №4)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Использование современных образовательных технологий в образовательном процессе в условиях реализации ФГОС (Басова Е.Д., </a:t>
            </a:r>
            <a:r>
              <a:rPr lang="ru-RU" dirty="0" err="1" smtClean="0"/>
              <a:t>учительна</a:t>
            </a:r>
            <a:r>
              <a:rPr lang="ru-RU" dirty="0" smtClean="0"/>
              <a:t> </a:t>
            </a:r>
            <a:r>
              <a:rPr lang="ru-RU" dirty="0" err="1" smtClean="0"/>
              <a:t>чальных</a:t>
            </a:r>
            <a:r>
              <a:rPr lang="ru-RU" dirty="0" smtClean="0"/>
              <a:t> классов)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Конкурс социально значимых проектов </a:t>
            </a:r>
            <a:r>
              <a:rPr lang="ru-RU" dirty="0" err="1" smtClean="0"/>
              <a:t>Госкорпроации</a:t>
            </a:r>
            <a:r>
              <a:rPr lang="ru-RU" dirty="0" smtClean="0"/>
              <a:t> «</a:t>
            </a:r>
            <a:r>
              <a:rPr lang="ru-RU" dirty="0" err="1" smtClean="0"/>
              <a:t>Росатом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«Путешествие в страну здоровья» (Калинина Е.А., методист ДДТ)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214290"/>
            <a:ext cx="5393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Дипломанты Всероссийского конкурса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«Мои инновации в образовании»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357298"/>
            <a:ext cx="2838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r>
              <a:rPr lang="ru-RU" sz="1400" dirty="0" smtClean="0"/>
              <a:t>Ворончихина Н.А., учитель СШ №4</a:t>
            </a:r>
          </a:p>
        </p:txBody>
      </p:sp>
      <p:pic>
        <p:nvPicPr>
          <p:cNvPr id="8" name="Рисунок 7" descr="IMG_51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271" y="2071678"/>
            <a:ext cx="4147459" cy="3786214"/>
          </a:xfrm>
          <a:prstGeom prst="rect">
            <a:avLst/>
          </a:prstGeom>
        </p:spPr>
      </p:pic>
      <p:pic>
        <p:nvPicPr>
          <p:cNvPr id="9" name="Рисунок 8" descr="IMG_51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1" y="2071678"/>
            <a:ext cx="4050081" cy="385765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3406" y="1285860"/>
            <a:ext cx="4500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Творческий коллектив ДДТ: </a:t>
            </a:r>
            <a:r>
              <a:rPr lang="ru-RU" sz="1400" dirty="0" err="1" smtClean="0"/>
              <a:t>Долженко</a:t>
            </a:r>
            <a:r>
              <a:rPr lang="ru-RU" sz="1400" dirty="0" smtClean="0"/>
              <a:t> Е.Ю. (методист), Калинина Е.А. (методист),</a:t>
            </a:r>
          </a:p>
          <a:p>
            <a:r>
              <a:rPr lang="ru-RU" sz="1400" dirty="0" smtClean="0"/>
              <a:t>Сергунова А.М. (зам. директора).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42852"/>
            <a:ext cx="704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Участие педагогов в конкурсах в рамках проекта «Школа </a:t>
            </a:r>
            <a:r>
              <a:rPr lang="ru-RU" b="1" dirty="0" err="1" smtClean="0">
                <a:solidFill>
                  <a:srgbClr val="0070C0"/>
                </a:solidFill>
              </a:rPr>
              <a:t>Росатома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школы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71604" y="3357562"/>
          <a:ext cx="5405454" cy="3032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500166" y="571480"/>
          <a:ext cx="6429420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704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Участие педагогов в конкурсах в рамках проекта «Школа </a:t>
            </a:r>
            <a:r>
              <a:rPr lang="ru-RU" b="1" dirty="0" err="1" smtClean="0">
                <a:solidFill>
                  <a:srgbClr val="0070C0"/>
                </a:solidFill>
              </a:rPr>
              <a:t>Росатома</a:t>
            </a:r>
            <a:r>
              <a:rPr lang="ru-RU" b="1" dirty="0" smtClean="0">
                <a:solidFill>
                  <a:srgbClr val="0070C0"/>
                </a:solidFill>
              </a:rPr>
              <a:t>»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ДОО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500166" y="928670"/>
          <a:ext cx="642942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1571604" y="3214686"/>
          <a:ext cx="6072230" cy="317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57166"/>
            <a:ext cx="685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Результаты участия в конкурсах проекта «Школа </a:t>
            </a:r>
            <a:r>
              <a:rPr lang="ru-RU" sz="2000" b="1" dirty="0" err="1" smtClean="0">
                <a:solidFill>
                  <a:srgbClr val="C00000"/>
                </a:solidFill>
              </a:rPr>
              <a:t>Росатома</a:t>
            </a:r>
            <a:r>
              <a:rPr lang="ru-RU" sz="2000" b="1" dirty="0" smtClean="0">
                <a:solidFill>
                  <a:srgbClr val="C00000"/>
                </a:solidFill>
              </a:rPr>
              <a:t>»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285860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Учителя</a:t>
            </a:r>
            <a:r>
              <a:rPr lang="ru-RU" sz="2000" dirty="0" smtClean="0"/>
              <a:t> – 1 финалист</a:t>
            </a:r>
          </a:p>
          <a:p>
            <a:r>
              <a:rPr lang="ru-RU" sz="2000" dirty="0" smtClean="0"/>
              <a:t>                   2 полуфиналиста </a:t>
            </a:r>
            <a:endParaRPr lang="ru-RU" sz="20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000496" y="1142984"/>
            <a:ext cx="571504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714876" y="1214422"/>
            <a:ext cx="4007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Силаева Е.А., учитель  СШ №2</a:t>
            </a:r>
          </a:p>
          <a:p>
            <a:r>
              <a:rPr lang="ru-RU" sz="2000" dirty="0" err="1" smtClean="0"/>
              <a:t>Крюченкова</a:t>
            </a:r>
            <a:r>
              <a:rPr lang="ru-RU" sz="2000" dirty="0" smtClean="0"/>
              <a:t> В.В., директор СШ №2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786058"/>
            <a:ext cx="550072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Детские сады и воспитатели </a:t>
            </a:r>
            <a:r>
              <a:rPr lang="ru-RU" dirty="0" smtClean="0"/>
              <a:t>– 1 победитель</a:t>
            </a:r>
          </a:p>
          <a:p>
            <a:r>
              <a:rPr lang="ru-RU" dirty="0" smtClean="0"/>
              <a:t>                                                                4 финалиста</a:t>
            </a:r>
          </a:p>
          <a:p>
            <a:r>
              <a:rPr lang="ru-RU" dirty="0" smtClean="0"/>
              <a:t>                                                         </a:t>
            </a:r>
          </a:p>
          <a:p>
            <a:r>
              <a:rPr lang="ru-RU" dirty="0" smtClean="0"/>
              <a:t>                                                      2 полуфиналиста</a:t>
            </a:r>
          </a:p>
          <a:p>
            <a:r>
              <a:rPr lang="ru-RU" dirty="0" smtClean="0"/>
              <a:t>                                                          </a:t>
            </a: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286248" y="2786058"/>
            <a:ext cx="928694" cy="11430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214942" y="2786058"/>
            <a:ext cx="34686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Теремок</a:t>
            </a:r>
          </a:p>
          <a:p>
            <a:r>
              <a:rPr lang="ru-RU" dirty="0" smtClean="0"/>
              <a:t>Ласточка, </a:t>
            </a:r>
            <a:r>
              <a:rPr lang="ru-RU" dirty="0" err="1" smtClean="0"/>
              <a:t>Чебурашка</a:t>
            </a:r>
            <a:r>
              <a:rPr lang="ru-RU" dirty="0" smtClean="0"/>
              <a:t>, Алёнка, </a:t>
            </a:r>
          </a:p>
          <a:p>
            <a:r>
              <a:rPr lang="ru-RU" dirty="0" err="1" smtClean="0"/>
              <a:t>Дюймовочка</a:t>
            </a:r>
            <a:endParaRPr lang="ru-RU" dirty="0" smtClean="0"/>
          </a:p>
          <a:p>
            <a:r>
              <a:rPr lang="ru-RU" dirty="0" smtClean="0"/>
              <a:t>Дюймовочка, Чебурашка, Алёнка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285729"/>
          <a:ext cx="7500989" cy="61091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71504"/>
                <a:gridCol w="4429155"/>
                <a:gridCol w="2500330"/>
              </a:tblGrid>
              <a:tr h="293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Формы диссеминации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106057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Открытые уроки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 (в рамках методических недель)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2( в рамках городского круглого стола по ДНВ)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548913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Проведение мастер-классов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 (областной форум победителей)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548913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Работа ГМО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Учителя-предметники (58),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воспитатели ДОО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620352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Участие авторов опыта в курсах повышения квалификации в качестве лекторов-практиков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 участник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604592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Участие в круглых столах, семинарах, конференциях различного уровня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604592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Участие в конкурсах профессионального мастерства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34 конкурса 24 педагога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804742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Публикации в печатных изданиях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Зональные педагогические чтения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 журнал «Начальная школа»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41884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Размещение материалов в сети Интернет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 (свидетельство о публикации)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  <a:tr h="604592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Публикация материалов на сайте Комитета по образованию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7866" marR="17866" marT="17866" marB="17866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72132" y="592933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1538" y="2500306"/>
          <a:ext cx="700092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8794" y="357166"/>
            <a:ext cx="56362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Адреса педагогического опыта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Педагоги, распространяющие </a:t>
            </a:r>
            <a:r>
              <a:rPr lang="ru-RU" sz="2800" b="1" dirty="0" smtClean="0">
                <a:solidFill>
                  <a:srgbClr val="0070C0"/>
                </a:solidFill>
              </a:rPr>
              <a:t>ППО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357298"/>
            <a:ext cx="29703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</a:rPr>
              <a:t>Всего: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Адреса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ППО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– 56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Носители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ППО–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43 или 23 %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714480" y="0"/>
          <a:ext cx="5024430" cy="3349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1357290" y="3643314"/>
          <a:ext cx="5262578" cy="274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1714488"/>
          <a:ext cx="7929618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71802" y="571480"/>
            <a:ext cx="3337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Форма распространения опыта</a:t>
            </a:r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00166" y="11429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43240" y="428604"/>
            <a:ext cx="2811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Уровень распространения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500166" y="142852"/>
          <a:ext cx="5643602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2000232" y="2786058"/>
          <a:ext cx="5572164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500174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Участие педагогов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в профессиональных 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конкурсах различного уровня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</a:rPr>
              <a:t>за 2015 г.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428604"/>
            <a:ext cx="4237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Участие педагогов в конкурсах -2015 год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1214422"/>
            <a:ext cx="6429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Всего приняло участие в конкурсах  </a:t>
            </a:r>
            <a:r>
              <a:rPr lang="ru-RU" b="1" dirty="0" smtClean="0">
                <a:solidFill>
                  <a:srgbClr val="C00000"/>
                </a:solidFill>
              </a:rPr>
              <a:t>24 педагога (13%)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                                                                    в </a:t>
            </a:r>
            <a:r>
              <a:rPr lang="en-US" b="1" dirty="0" smtClean="0">
                <a:solidFill>
                  <a:srgbClr val="C00000"/>
                </a:solidFill>
              </a:rPr>
              <a:t>34</a:t>
            </a:r>
            <a:r>
              <a:rPr lang="ru-RU" b="1" dirty="0" smtClean="0">
                <a:solidFill>
                  <a:srgbClr val="C00000"/>
                </a:solidFill>
              </a:rPr>
              <a:t> конкурсах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Муниципальный уровень – </a:t>
            </a:r>
            <a:r>
              <a:rPr lang="ru-RU" b="1" dirty="0" smtClean="0">
                <a:solidFill>
                  <a:srgbClr val="C00000"/>
                </a:solidFill>
              </a:rPr>
              <a:t>4 (10 педагогов)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Региональный уровень – </a:t>
            </a:r>
            <a:r>
              <a:rPr lang="en-US" b="1" dirty="0" smtClean="0">
                <a:solidFill>
                  <a:srgbClr val="C00000"/>
                </a:solidFill>
              </a:rPr>
              <a:t>7</a:t>
            </a:r>
            <a:r>
              <a:rPr lang="ru-RU" b="1" dirty="0" smtClean="0">
                <a:solidFill>
                  <a:srgbClr val="C00000"/>
                </a:solidFill>
              </a:rPr>
              <a:t> (7 педагогов)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Всероссийский уровень – </a:t>
            </a:r>
            <a:r>
              <a:rPr lang="en-US" b="1" dirty="0" smtClean="0">
                <a:solidFill>
                  <a:srgbClr val="C00000"/>
                </a:solidFill>
              </a:rPr>
              <a:t>23</a:t>
            </a:r>
            <a:r>
              <a:rPr lang="ru-RU" b="1" dirty="0" smtClean="0">
                <a:solidFill>
                  <a:srgbClr val="C00000"/>
                </a:solidFill>
              </a:rPr>
              <a:t> (1</a:t>
            </a:r>
            <a:r>
              <a:rPr lang="en-US" b="1" dirty="0" smtClean="0">
                <a:solidFill>
                  <a:srgbClr val="C00000"/>
                </a:solidFill>
              </a:rPr>
              <a:t>5</a:t>
            </a:r>
            <a:r>
              <a:rPr lang="ru-RU" b="1" dirty="0" smtClean="0">
                <a:solidFill>
                  <a:srgbClr val="C00000"/>
                </a:solidFill>
              </a:rPr>
              <a:t> педагогов)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85918" y="2857496"/>
          <a:ext cx="5357850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517</Words>
  <Application>Microsoft Office PowerPoint</Application>
  <PresentationFormat>Экран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84</cp:revision>
  <dcterms:created xsi:type="dcterms:W3CDTF">2015-05-13T11:03:35Z</dcterms:created>
  <dcterms:modified xsi:type="dcterms:W3CDTF">2016-02-29T11:11:48Z</dcterms:modified>
</cp:coreProperties>
</file>