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828" r:id="rId4"/>
  </p:sldMasterIdLst>
  <p:notesMasterIdLst>
    <p:notesMasterId r:id="rId13"/>
  </p:notesMasterIdLst>
  <p:sldIdLst>
    <p:sldId id="263" r:id="rId5"/>
    <p:sldId id="256" r:id="rId6"/>
    <p:sldId id="267" r:id="rId7"/>
    <p:sldId id="262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769855156994247E-2"/>
          <c:y val="4.4288196833850962E-2"/>
          <c:w val="0.86204189754058524"/>
          <c:h val="0.614554850456085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Адреса педагогического опыта</c:v>
                </c:pt>
              </c:strCache>
            </c:strRef>
          </c:tx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Чебурашка</c:v>
                </c:pt>
                <c:pt idx="1">
                  <c:v>Алёнка</c:v>
                </c:pt>
                <c:pt idx="2">
                  <c:v>Ивушка</c:v>
                </c:pt>
                <c:pt idx="3">
                  <c:v>Лесная сказка</c:v>
                </c:pt>
                <c:pt idx="4">
                  <c:v>Ласточка</c:v>
                </c:pt>
                <c:pt idx="5">
                  <c:v>Дюймовочка</c:v>
                </c:pt>
                <c:pt idx="6">
                  <c:v>Мишутка</c:v>
                </c:pt>
                <c:pt idx="7">
                  <c:v>Теремок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</c:v>
                </c:pt>
                <c:pt idx="1">
                  <c:v>7</c:v>
                </c:pt>
                <c:pt idx="2">
                  <c:v>5</c:v>
                </c:pt>
                <c:pt idx="3">
                  <c:v>13</c:v>
                </c:pt>
                <c:pt idx="4">
                  <c:v>10</c:v>
                </c:pt>
                <c:pt idx="5">
                  <c:v>25</c:v>
                </c:pt>
                <c:pt idx="6">
                  <c:v>4</c:v>
                </c:pt>
                <c:pt idx="7">
                  <c:v>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Педагоги, распространяющие ИПП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587E-3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0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0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061728395061727E-2"/>
                  <c:y val="-2.2905102896214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3148148148148261E-2"/>
                  <c:y val="-9.1620411584859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Чебурашка</c:v>
                </c:pt>
                <c:pt idx="1">
                  <c:v>Алёнка</c:v>
                </c:pt>
                <c:pt idx="2">
                  <c:v>Ивушка</c:v>
                </c:pt>
                <c:pt idx="3">
                  <c:v>Лесная сказка</c:v>
                </c:pt>
                <c:pt idx="4">
                  <c:v>Ласточка</c:v>
                </c:pt>
                <c:pt idx="5">
                  <c:v>Дюймовочка</c:v>
                </c:pt>
                <c:pt idx="6">
                  <c:v>Мишутка</c:v>
                </c:pt>
                <c:pt idx="7">
                  <c:v>Теремок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  <c:pt idx="4">
                  <c:v>7</c:v>
                </c:pt>
                <c:pt idx="5">
                  <c:v>12</c:v>
                </c:pt>
                <c:pt idx="6">
                  <c:v>4</c:v>
                </c:pt>
                <c:pt idx="7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Чебурашка</c:v>
                </c:pt>
                <c:pt idx="1">
                  <c:v>Алёнка</c:v>
                </c:pt>
                <c:pt idx="2">
                  <c:v>Ивушка</c:v>
                </c:pt>
                <c:pt idx="3">
                  <c:v>Лесная сказка</c:v>
                </c:pt>
                <c:pt idx="4">
                  <c:v>Ласточка</c:v>
                </c:pt>
                <c:pt idx="5">
                  <c:v>Дюймовочка</c:v>
                </c:pt>
                <c:pt idx="6">
                  <c:v>Мишутка</c:v>
                </c:pt>
                <c:pt idx="7">
                  <c:v>Теремок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367168"/>
        <c:axId val="163790848"/>
        <c:axId val="0"/>
      </c:bar3DChart>
      <c:catAx>
        <c:axId val="16336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3790848"/>
        <c:crosses val="autoZero"/>
        <c:auto val="1"/>
        <c:lblAlgn val="ctr"/>
        <c:lblOffset val="100"/>
        <c:noMultiLvlLbl val="0"/>
      </c:catAx>
      <c:valAx>
        <c:axId val="16379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36716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3.2421016817342274E-2"/>
          <c:y val="0.89884276143230457"/>
          <c:w val="0.96293574414309324"/>
          <c:h val="6.308155515188068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городской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Чебурашка</c:v>
                </c:pt>
                <c:pt idx="1">
                  <c:v>Аленка</c:v>
                </c:pt>
                <c:pt idx="2">
                  <c:v>Ивушка</c:v>
                </c:pt>
                <c:pt idx="3">
                  <c:v>Лесная сказка</c:v>
                </c:pt>
                <c:pt idx="4">
                  <c:v>Ласточка</c:v>
                </c:pt>
                <c:pt idx="5">
                  <c:v>Дюймовочка</c:v>
                </c:pt>
                <c:pt idx="6">
                  <c:v>Мишутка</c:v>
                </c:pt>
                <c:pt idx="7">
                  <c:v>Теремок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  <c:pt idx="4">
                  <c:v>3</c:v>
                </c:pt>
                <c:pt idx="5">
                  <c:v>19</c:v>
                </c:pt>
                <c:pt idx="6">
                  <c:v>3</c:v>
                </c:pt>
                <c:pt idx="7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Чебурашка</c:v>
                </c:pt>
                <c:pt idx="1">
                  <c:v>Аленка</c:v>
                </c:pt>
                <c:pt idx="2">
                  <c:v>Ивушка</c:v>
                </c:pt>
                <c:pt idx="3">
                  <c:v>Лесная сказка</c:v>
                </c:pt>
                <c:pt idx="4">
                  <c:v>Ласточка</c:v>
                </c:pt>
                <c:pt idx="5">
                  <c:v>Дюймовочка</c:v>
                </c:pt>
                <c:pt idx="6">
                  <c:v>Мишутка</c:v>
                </c:pt>
                <c:pt idx="7">
                  <c:v>Теремок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Чебурашка</c:v>
                </c:pt>
                <c:pt idx="1">
                  <c:v>Аленка</c:v>
                </c:pt>
                <c:pt idx="2">
                  <c:v>Ивушка</c:v>
                </c:pt>
                <c:pt idx="3">
                  <c:v>Лесная сказка</c:v>
                </c:pt>
                <c:pt idx="4">
                  <c:v>Ласточка</c:v>
                </c:pt>
                <c:pt idx="5">
                  <c:v>Дюймовочка</c:v>
                </c:pt>
                <c:pt idx="6">
                  <c:v>Мишутка</c:v>
                </c:pt>
                <c:pt idx="7">
                  <c:v>Теремок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  <c:pt idx="7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909184"/>
        <c:axId val="162923264"/>
        <c:axId val="0"/>
      </c:bar3DChart>
      <c:catAx>
        <c:axId val="162909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62923264"/>
        <c:crosses val="autoZero"/>
        <c:auto val="1"/>
        <c:lblAlgn val="ctr"/>
        <c:lblOffset val="100"/>
        <c:noMultiLvlLbl val="0"/>
      </c:catAx>
      <c:valAx>
        <c:axId val="162923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909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481602994070185"/>
          <c:y val="0"/>
          <c:w val="0.6147812773403325"/>
          <c:h val="0.9020648202382565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колличество педагогов в ДОО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Чебурашка</c:v>
                </c:pt>
                <c:pt idx="1">
                  <c:v>Алёнка</c:v>
                </c:pt>
                <c:pt idx="2">
                  <c:v>Ивушка</c:v>
                </c:pt>
                <c:pt idx="3">
                  <c:v>Лесная сказка</c:v>
                </c:pt>
                <c:pt idx="4">
                  <c:v>Ласточка</c:v>
                </c:pt>
                <c:pt idx="5">
                  <c:v>Дюймовочка</c:v>
                </c:pt>
                <c:pt idx="6">
                  <c:v>Мишутка</c:v>
                </c:pt>
                <c:pt idx="7">
                  <c:v>Теремок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</c:v>
                </c:pt>
                <c:pt idx="1">
                  <c:v>27</c:v>
                </c:pt>
                <c:pt idx="2">
                  <c:v>32</c:v>
                </c:pt>
                <c:pt idx="3">
                  <c:v>34</c:v>
                </c:pt>
                <c:pt idx="4">
                  <c:v>34</c:v>
                </c:pt>
                <c:pt idx="5">
                  <c:v>38</c:v>
                </c:pt>
                <c:pt idx="6">
                  <c:v>24</c:v>
                </c:pt>
                <c:pt idx="7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Носители опыта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098E-3"/>
                  <c:y val="-2.8060326608943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432098765432098E-3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432098765432098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5432098765432098E-3"/>
                  <c:y val="-1.1224130643577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Чебурашка</c:v>
                </c:pt>
                <c:pt idx="1">
                  <c:v>Алёнка</c:v>
                </c:pt>
                <c:pt idx="2">
                  <c:v>Ивушка</c:v>
                </c:pt>
                <c:pt idx="3">
                  <c:v>Лесная сказка</c:v>
                </c:pt>
                <c:pt idx="4">
                  <c:v>Ласточка</c:v>
                </c:pt>
                <c:pt idx="5">
                  <c:v>Дюймовочка</c:v>
                </c:pt>
                <c:pt idx="6">
                  <c:v>Мишутка</c:v>
                </c:pt>
                <c:pt idx="7">
                  <c:v>Теремок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  <c:pt idx="4">
                  <c:v>7</c:v>
                </c:pt>
                <c:pt idx="5">
                  <c:v>12</c:v>
                </c:pt>
                <c:pt idx="6">
                  <c:v>4</c:v>
                </c:pt>
                <c:pt idx="7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867392"/>
        <c:axId val="89869312"/>
        <c:axId val="0"/>
      </c:bar3DChart>
      <c:catAx>
        <c:axId val="89867392"/>
        <c:scaling>
          <c:orientation val="minMax"/>
        </c:scaling>
        <c:delete val="0"/>
        <c:axPos val="l"/>
        <c:majorTickMark val="out"/>
        <c:minorTickMark val="none"/>
        <c:tickLblPos val="nextTo"/>
        <c:crossAx val="89869312"/>
        <c:crosses val="autoZero"/>
        <c:auto val="1"/>
        <c:lblAlgn val="ctr"/>
        <c:lblOffset val="100"/>
        <c:noMultiLvlLbl val="0"/>
      </c:catAx>
      <c:valAx>
        <c:axId val="89869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9867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13582677165342"/>
          <c:y val="0.21423926797457249"/>
          <c:w val="0.16860491396908719"/>
          <c:h val="0.39754721812794308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городской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Мишутка</c:v>
                </c:pt>
                <c:pt idx="1">
                  <c:v>Ласточка</c:v>
                </c:pt>
                <c:pt idx="2">
                  <c:v>Лесная сказка</c:v>
                </c:pt>
                <c:pt idx="3">
                  <c:v>Чебурашка</c:v>
                </c:pt>
                <c:pt idx="4">
                  <c:v>Теремок</c:v>
                </c:pt>
                <c:pt idx="5">
                  <c:v>Ивушка</c:v>
                </c:pt>
                <c:pt idx="6">
                  <c:v>Аленка</c:v>
                </c:pt>
                <c:pt idx="7">
                  <c:v>Дюймовочка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Мишутка</c:v>
                </c:pt>
                <c:pt idx="1">
                  <c:v>Ласточка</c:v>
                </c:pt>
                <c:pt idx="2">
                  <c:v>Лесная сказка</c:v>
                </c:pt>
                <c:pt idx="3">
                  <c:v>Чебурашка</c:v>
                </c:pt>
                <c:pt idx="4">
                  <c:v>Теремок</c:v>
                </c:pt>
                <c:pt idx="5">
                  <c:v>Ивушка</c:v>
                </c:pt>
                <c:pt idx="6">
                  <c:v>Аленка</c:v>
                </c:pt>
                <c:pt idx="7">
                  <c:v>Дюймовочка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Мишутка</c:v>
                </c:pt>
                <c:pt idx="1">
                  <c:v>Ласточка</c:v>
                </c:pt>
                <c:pt idx="2">
                  <c:v>Лесная сказка</c:v>
                </c:pt>
                <c:pt idx="3">
                  <c:v>Чебурашка</c:v>
                </c:pt>
                <c:pt idx="4">
                  <c:v>Теремок</c:v>
                </c:pt>
                <c:pt idx="5">
                  <c:v>Ивушка</c:v>
                </c:pt>
                <c:pt idx="6">
                  <c:v>Аленка</c:v>
                </c:pt>
                <c:pt idx="7">
                  <c:v>Дюймовочка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6</c:v>
                </c:pt>
                <c:pt idx="1">
                  <c:v>6</c:v>
                </c:pt>
                <c:pt idx="2">
                  <c:v>9</c:v>
                </c:pt>
                <c:pt idx="3">
                  <c:v>7</c:v>
                </c:pt>
                <c:pt idx="4">
                  <c:v>4</c:v>
                </c:pt>
                <c:pt idx="5">
                  <c:v>10</c:v>
                </c:pt>
                <c:pt idx="6">
                  <c:v>5</c:v>
                </c:pt>
                <c:pt idx="7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811968"/>
        <c:axId val="89821952"/>
        <c:axId val="0"/>
      </c:bar3DChart>
      <c:catAx>
        <c:axId val="89811968"/>
        <c:scaling>
          <c:orientation val="minMax"/>
        </c:scaling>
        <c:delete val="0"/>
        <c:axPos val="b"/>
        <c:majorTickMark val="out"/>
        <c:minorTickMark val="none"/>
        <c:tickLblPos val="nextTo"/>
        <c:crossAx val="89821952"/>
        <c:crosses val="autoZero"/>
        <c:auto val="1"/>
        <c:lblAlgn val="ctr"/>
        <c:lblOffset val="100"/>
        <c:noMultiLvlLbl val="0"/>
      </c:catAx>
      <c:valAx>
        <c:axId val="89821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811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7346058771247634E-2"/>
          <c:y val="0.90697843468781247"/>
          <c:w val="0.90226633472349238"/>
          <c:h val="7.64869441589823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065120389915734E-2"/>
          <c:y val="8.880714033723347E-2"/>
          <c:w val="0.5359021726779124"/>
          <c:h val="0.75648305332786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723548228346461"/>
                  <c:y val="-5.6660433070866149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участники</c:v>
                </c:pt>
                <c:pt idx="1">
                  <c:v>призёры</c:v>
                </c:pt>
                <c:pt idx="2">
                  <c:v>победители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0.59</c:v>
                </c:pt>
                <c:pt idx="1">
                  <c:v>0.28999999999999998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78BDD-91C5-4B69-8612-8206D4F90650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A2F0C-3B7C-42F5-9FEA-F0925DF5C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31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A2F0C-3B7C-42F5-9FEA-F0925DF5C3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87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98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35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9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695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67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98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62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72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92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794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30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54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17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61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73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35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646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51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80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2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527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2664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1937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93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8304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38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55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4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6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0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9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6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80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5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D028A5-B1C9-4001-B87F-C636C5263BE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D6A48B-658F-40C6-9D03-5889EFF7EC7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Мониторинг качества работы </a:t>
            </a: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по диссеминации инновационного 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педагогического </a:t>
            </a:r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опыта в ДОО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00226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007250"/>
              </p:ext>
            </p:extLst>
          </p:nvPr>
        </p:nvGraphicFramePr>
        <p:xfrm>
          <a:off x="467544" y="1484784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2000" b="1" dirty="0">
                <a:solidFill>
                  <a:srgbClr val="0070C0"/>
                </a:solidFill>
                <a:ea typeface="+mn-ea"/>
                <a:cs typeface="+mn-cs"/>
              </a:rPr>
              <a:t>Адреса педагогического опыта</a:t>
            </a:r>
            <a:br>
              <a:rPr lang="ru-RU" sz="2000" b="1" dirty="0">
                <a:solidFill>
                  <a:srgbClr val="0070C0"/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0070C0"/>
                </a:solidFill>
                <a:ea typeface="+mn-ea"/>
                <a:cs typeface="+mn-cs"/>
              </a:rPr>
              <a:t>Педагоги, распространяющие </a:t>
            </a:r>
            <a:r>
              <a:rPr lang="ru-RU" sz="2000" b="1" dirty="0" smtClean="0">
                <a:solidFill>
                  <a:srgbClr val="0070C0"/>
                </a:solidFill>
                <a:ea typeface="+mn-ea"/>
                <a:cs typeface="+mn-cs"/>
              </a:rPr>
              <a:t>ИПП</a:t>
            </a:r>
            <a:br>
              <a:rPr lang="ru-RU" sz="2000" b="1" dirty="0" smtClean="0">
                <a:solidFill>
                  <a:srgbClr val="0070C0"/>
                </a:solidFill>
                <a:ea typeface="+mn-ea"/>
                <a:cs typeface="+mn-cs"/>
              </a:rPr>
            </a:b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Всего:</a:t>
            </a:r>
            <a:b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Адреса ИПП - 118</a:t>
            </a:r>
            <a:r>
              <a:rPr lang="ru-RU" sz="2000" b="1" dirty="0">
                <a:solidFill>
                  <a:srgbClr val="0070C0"/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rgbClr val="0070C0"/>
                </a:solidFill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Носители ИПП - 67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5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12498305"/>
              </p:ext>
            </p:extLst>
          </p:nvPr>
        </p:nvGraphicFramePr>
        <p:xfrm>
          <a:off x="611560" y="1124744"/>
          <a:ext cx="806489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1720" y="428604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Уровень распространения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7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167083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Носители  ИПП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6565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500174"/>
            <a:ext cx="6786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Участие педагогов ДОО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в профессиональных 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конкурсах различного уровня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за 2015 г.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2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4740" y="493086"/>
            <a:ext cx="511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</a:rPr>
              <a:t>Участие педагогов в конкурсах </a:t>
            </a:r>
            <a:r>
              <a:rPr lang="ru-RU" sz="2000" b="1" dirty="0" smtClean="0">
                <a:solidFill>
                  <a:srgbClr val="1F497D"/>
                </a:solidFill>
              </a:rPr>
              <a:t> в</a:t>
            </a:r>
            <a:endParaRPr lang="ru-RU" sz="2000" b="1" dirty="0">
              <a:solidFill>
                <a:srgbClr val="1F497D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160766"/>
            <a:ext cx="712879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u="sng" dirty="0" smtClean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u="sng" dirty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u="sng" dirty="0" smtClean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Всего</a:t>
            </a:r>
            <a:r>
              <a:rPr lang="ru-RU" b="1" u="sng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75 педагогов ДОО приняли участие в </a:t>
            </a:r>
            <a:r>
              <a:rPr lang="ru-RU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85</a:t>
            </a:r>
            <a:r>
              <a:rPr lang="ru-RU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конкурсах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endParaRPr lang="ru-RU" sz="1600" b="1" dirty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МБОУ «Детский сад «Мишутка»   – 7 педагогов   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(9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конкурсах) </a:t>
            </a:r>
            <a:endParaRPr lang="ru-RU" sz="1600" dirty="0" smtClean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МБОУ «Детский сад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«Ласточка»   </a:t>
            </a: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7 </a:t>
            </a: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педагогов   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(8 конкурсах) </a:t>
            </a:r>
            <a:endParaRPr lang="ru-RU" sz="1600" dirty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МБОУ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д</a:t>
            </a:r>
            <a:r>
              <a:rPr lang="en-US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с «Лесная сказка»             </a:t>
            </a: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12 </a:t>
            </a: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педагогов 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(16 конкурсах) </a:t>
            </a:r>
            <a:endParaRPr lang="ru-RU" sz="1600" dirty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МБОУ «Детский сад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«Чебурашка»  </a:t>
            </a: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– 8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педагогов 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(7 конкурсах)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МБОУ «Детский сад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«Теремок»      </a:t>
            </a: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23 педагога   (5 конкурсах) </a:t>
            </a:r>
            <a:endParaRPr lang="ru-RU" sz="1600" b="1" dirty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МБОУ «Детский сад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«Ивушка»       </a:t>
            </a: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4 педагога     (17 конкурсах) </a:t>
            </a:r>
            <a:endParaRPr lang="ru-RU" sz="1600" b="1" dirty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МБОУ «Детский сад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«Аленка»       </a:t>
            </a: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педагогов   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(5 конкурсах) </a:t>
            </a:r>
            <a:endParaRPr lang="ru-RU" sz="1600" b="1" dirty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МБОУ «Детский сад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«Дюймовочка» – 12 </a:t>
            </a:r>
            <a:r>
              <a:rPr lang="ru-RU" sz="1600" b="1" dirty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педагогов </a:t>
            </a:r>
            <a:r>
              <a:rPr lang="ru-RU" sz="1600" b="1" dirty="0" smtClean="0">
                <a:solidFill>
                  <a:prstClr val="black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(18 конкурсах) </a:t>
            </a:r>
            <a:endParaRPr lang="ru-RU" sz="1600" b="1" dirty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prstClr val="black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40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25180873"/>
              </p:ext>
            </p:extLst>
          </p:nvPr>
        </p:nvGraphicFramePr>
        <p:xfrm>
          <a:off x="971600" y="1412776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0298" y="428604"/>
            <a:ext cx="423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1F497D"/>
                </a:solidFill>
              </a:rPr>
              <a:t>Участие педагогов в конкурсах -2015 год</a:t>
            </a:r>
            <a:endParaRPr lang="ru-RU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976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747393"/>
            <a:ext cx="4871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Результаты участия педагогов ДОО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 в конкурсах</a:t>
            </a:r>
            <a:endParaRPr lang="ru-RU" sz="2400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12816651"/>
              </p:ext>
            </p:extLst>
          </p:nvPr>
        </p:nvGraphicFramePr>
        <p:xfrm>
          <a:off x="1331640" y="1340768"/>
          <a:ext cx="64807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825174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195</Words>
  <Application>Microsoft Office PowerPoint</Application>
  <PresentationFormat>Экран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2_Тема Office</vt:lpstr>
      <vt:lpstr>4_Тема Office</vt:lpstr>
      <vt:lpstr>5_Тема Office</vt:lpstr>
      <vt:lpstr>Открытая</vt:lpstr>
      <vt:lpstr>Презентация PowerPoint</vt:lpstr>
      <vt:lpstr>Адреса педагогического опыта Педагоги, распространяющие ИПП Всего: Адреса ИПП - 118 Носители ИПП - 67</vt:lpstr>
      <vt:lpstr>Презентация PowerPoint</vt:lpstr>
      <vt:lpstr>Носители  ИПП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смсчч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тфефа</dc:creator>
  <cp:lastModifiedBy>тфефа</cp:lastModifiedBy>
  <cp:revision>48</cp:revision>
  <dcterms:created xsi:type="dcterms:W3CDTF">2015-05-13T10:35:45Z</dcterms:created>
  <dcterms:modified xsi:type="dcterms:W3CDTF">2016-02-18T11:10:04Z</dcterms:modified>
</cp:coreProperties>
</file>