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4" r:id="rId8"/>
    <p:sldId id="263" r:id="rId9"/>
    <p:sldId id="265" r:id="rId10"/>
    <p:sldId id="260" r:id="rId11"/>
    <p:sldId id="269" r:id="rId12"/>
    <p:sldId id="271" r:id="rId13"/>
    <p:sldId id="273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pPr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Синий театральный занавес на фоне. театр, опера или кино сцена фон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1411411"/>
            <a:ext cx="9573517" cy="438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4423" y="1768463"/>
            <a:ext cx="6222896" cy="21939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 «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Развитие  </a:t>
            </a:r>
            <a:r>
              <a:rPr lang="ru-RU" sz="2000" b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связной  речи 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у  детей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дошкольного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возраста  посредством театрализованной  деятел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ьности .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1322" y="4596470"/>
            <a:ext cx="6932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2"/>
                </a:solidFill>
              </a:rPr>
              <a:t>Презентацию подготовила </a:t>
            </a:r>
          </a:p>
          <a:p>
            <a:pPr algn="r"/>
            <a:r>
              <a:rPr lang="ru-RU" b="1" dirty="0" smtClean="0">
                <a:solidFill>
                  <a:schemeClr val="bg2"/>
                </a:solidFill>
              </a:rPr>
              <a:t> воспитатель средней группы «Малинка» </a:t>
            </a:r>
            <a:endParaRPr lang="ru-RU" b="1" dirty="0" smtClean="0">
              <a:solidFill>
                <a:schemeClr val="bg2"/>
              </a:solidFill>
            </a:endParaRPr>
          </a:p>
          <a:p>
            <a:pPr algn="r"/>
            <a:r>
              <a:rPr lang="ru-RU" b="1" dirty="0" smtClean="0">
                <a:solidFill>
                  <a:schemeClr val="bg2"/>
                </a:solidFill>
              </a:rPr>
              <a:t>МБДОУ </a:t>
            </a:r>
            <a:r>
              <a:rPr lang="ru-RU" b="1" smtClean="0">
                <a:solidFill>
                  <a:schemeClr val="bg2"/>
                </a:solidFill>
              </a:rPr>
              <a:t>Детский сад </a:t>
            </a:r>
            <a:r>
              <a:rPr lang="ru-RU" b="1" dirty="0" smtClean="0">
                <a:solidFill>
                  <a:schemeClr val="bg2"/>
                </a:solidFill>
              </a:rPr>
              <a:t>«Лесная сказка» </a:t>
            </a:r>
          </a:p>
          <a:p>
            <a:pPr algn="r"/>
            <a:r>
              <a:rPr lang="ru-RU" b="1" dirty="0" err="1" smtClean="0">
                <a:solidFill>
                  <a:schemeClr val="bg2"/>
                </a:solidFill>
              </a:rPr>
              <a:t>Шипулёва</a:t>
            </a:r>
            <a:r>
              <a:rPr lang="ru-RU" b="1" dirty="0" smtClean="0">
                <a:solidFill>
                  <a:schemeClr val="bg2"/>
                </a:solidFill>
              </a:rPr>
              <a:t> Татьяна Валерьевна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7110" y="1875452"/>
            <a:ext cx="5355771" cy="12036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</a:t>
            </a:r>
            <a:r>
              <a:rPr lang="ru-RU" sz="2800" b="1" dirty="0">
                <a:solidFill>
                  <a:schemeClr val="accent2"/>
                </a:solidFill>
              </a:rPr>
              <a:t>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развивают</a:t>
            </a:r>
            <a:r>
              <a:rPr lang="ru-RU" sz="1100" b="1" dirty="0" smtClean="0">
                <a:solidFill>
                  <a:schemeClr val="accent2"/>
                </a:solidFill>
              </a:rPr>
              <a:t> </a:t>
            </a:r>
            <a:r>
              <a:rPr lang="ru-RU" sz="1100" b="1" dirty="0" smtClean="0"/>
              <a:t>фантазию</a:t>
            </a:r>
            <a:r>
              <a:rPr lang="ru-RU" sz="1100" b="1" dirty="0"/>
              <a:t>, воображение, внимание, концентрацию, память </a:t>
            </a:r>
            <a:r>
              <a:rPr lang="ru-RU" sz="1100" b="1" dirty="0" smtClean="0"/>
              <a:t>и</a:t>
            </a:r>
            <a:br>
              <a:rPr lang="ru-RU" sz="1100" b="1" dirty="0" smtClean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b="1" dirty="0" smtClean="0"/>
              <a:t> </a:t>
            </a:r>
            <a:r>
              <a:rPr lang="ru-RU" sz="1100" b="1" dirty="0"/>
              <a:t>осознанную реакцию.</a:t>
            </a:r>
            <a:r>
              <a:rPr lang="ru-RU" sz="1100" b="1" dirty="0">
                <a:solidFill>
                  <a:schemeClr val="accent2"/>
                </a:solidFill>
              </a:rPr>
              <a:t/>
            </a:r>
            <a:br>
              <a:rPr lang="ru-RU" sz="1100" b="1" dirty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5924940" y="2967135"/>
            <a:ext cx="4572000" cy="236997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b="1" dirty="0"/>
              <a:t>*</a:t>
            </a:r>
            <a:r>
              <a:rPr lang="ru-RU" b="1" i="1" dirty="0" smtClean="0"/>
              <a:t>«</a:t>
            </a:r>
            <a:r>
              <a:rPr lang="ru-RU" b="1" i="1" dirty="0"/>
              <a:t>Из какой сказки этот герой</a:t>
            </a:r>
            <a:r>
              <a:rPr lang="ru-RU" b="1" i="1" dirty="0" smtClean="0"/>
              <a:t>?»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>
              <a:lnSpc>
                <a:spcPct val="120000"/>
              </a:lnSpc>
            </a:pPr>
            <a:r>
              <a:rPr lang="ru-RU" b="1" dirty="0" smtClean="0"/>
              <a:t>* </a:t>
            </a:r>
            <a:r>
              <a:rPr lang="ru-RU" b="1" i="1" dirty="0"/>
              <a:t>«Угадай настроение</a:t>
            </a:r>
            <a:r>
              <a:rPr lang="ru-RU" b="1" i="1" dirty="0" smtClean="0"/>
              <a:t>»</a:t>
            </a:r>
          </a:p>
          <a:p>
            <a:pPr>
              <a:lnSpc>
                <a:spcPct val="120000"/>
              </a:lnSpc>
            </a:pPr>
            <a:endParaRPr lang="ru-RU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i="1" dirty="0" smtClean="0"/>
              <a:t>«</a:t>
            </a:r>
            <a:r>
              <a:rPr lang="ru-RU" b="1" i="1" dirty="0"/>
              <a:t>Для какой сказки подходят эти атрибуты</a:t>
            </a:r>
            <a:r>
              <a:rPr lang="ru-RU" b="1" i="1" dirty="0" smtClean="0"/>
              <a:t>?»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40" y="2099388"/>
            <a:ext cx="3680925" cy="2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7780" y="1847460"/>
            <a:ext cx="5355771" cy="12036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</a:t>
            </a:r>
            <a:r>
              <a:rPr lang="ru-RU" sz="2800" b="1" dirty="0">
                <a:solidFill>
                  <a:schemeClr val="accent2"/>
                </a:solidFill>
              </a:rPr>
              <a:t>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923314" y="3153747"/>
            <a:ext cx="3638939" cy="138093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Из какой сказки этот герой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?»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9" y="1374226"/>
            <a:ext cx="5299788" cy="39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6743" y="1950098"/>
            <a:ext cx="4086808" cy="11010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	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923314" y="3153747"/>
            <a:ext cx="3638939" cy="1380931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«Для какой сказки подходят эти атрибуты?»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67" y="1449083"/>
            <a:ext cx="5420218" cy="39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6743" y="1950098"/>
            <a:ext cx="4086808" cy="11010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         театральные 	игры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				</a:t>
            </a:r>
            <a:br>
              <a:rPr lang="ru-RU" sz="2800" dirty="0" smtClean="0">
                <a:solidFill>
                  <a:schemeClr val="accent2"/>
                </a:solidFill>
              </a:rPr>
            </a:b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923314" y="3153747"/>
            <a:ext cx="3638939" cy="138093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«Угадай настроение»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7" name="AutoShape 2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743404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A2%D0%B0%D1%82%D1%8C%D1%8F%D0%BD%D0%B0\Desktop\%D0%B3%D0%B5%D1%80%D0%BE%D0%B8.webp"/>
          <p:cNvSpPr>
            <a:spLocks noChangeAspect="1" noChangeArrowheads="1"/>
          </p:cNvSpPr>
          <p:nvPr/>
        </p:nvSpPr>
        <p:spPr bwMode="auto">
          <a:xfrm>
            <a:off x="155574" y="-144463"/>
            <a:ext cx="2458447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1515120"/>
            <a:ext cx="5439747" cy="38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990252" y="2091263"/>
            <a:ext cx="4640041" cy="61461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Кукольный театр «прикосновение»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711959" y="2659224"/>
            <a:ext cx="5943600" cy="2733870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	</a:t>
            </a:r>
            <a:r>
              <a:rPr lang="ru-RU" sz="1400" dirty="0" smtClean="0"/>
              <a:t>Я не зря выбрала тему, связанную с  театром, так как эта тематика очень близка мне по духу. Уже много лет я занимаюсь театром. В своём творчестве мы совмещаем кукольный театр с драматическим театром и</a:t>
            </a:r>
            <a:r>
              <a:rPr lang="en-US" sz="1400" dirty="0" smtClean="0"/>
              <a:t> </a:t>
            </a:r>
            <a:r>
              <a:rPr lang="ru-RU" sz="1400" dirty="0" smtClean="0"/>
              <a:t>театром теней, а также для участия, привлекаем детей разного возраста. Главная задача нашего театра нести добро детям, через показ нравственных спектаклей, которые учат любить Бога и всё Его творение, своего ближнего и быть внимательным к людям. Мы стараемся подбирать репертуар, рассчитанный на зрителя разного возраста: как взрослых, так и детей. Я стараюсь постоянно совершенствоваться в этом направлении, посещая фестивали и мастер классы по театральному искусству.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69" y="1502228"/>
            <a:ext cx="3085323" cy="1735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3219060"/>
            <a:ext cx="3093098" cy="20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иний театральный занавес на фоне. театр, опера или кино сцена фон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1184988"/>
            <a:ext cx="9573517" cy="438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Спасибо за внимание</a:t>
            </a:r>
            <a:r>
              <a:rPr lang="ru-RU" sz="5400" dirty="0" smtClean="0">
                <a:solidFill>
                  <a:srgbClr val="FF0000"/>
                </a:solidFill>
              </a:rPr>
              <a:t>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9" y="1462984"/>
            <a:ext cx="2164703" cy="159178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35494" y="1903445"/>
            <a:ext cx="8894799" cy="615821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Цели </a:t>
            </a:r>
            <a:r>
              <a:rPr lang="ru-RU" sz="2800" b="1" dirty="0">
                <a:solidFill>
                  <a:schemeClr val="accent2"/>
                </a:solidFill>
              </a:rPr>
              <a:t>и задачи</a:t>
            </a:r>
            <a:br>
              <a:rPr lang="ru-RU" sz="2800" b="1" dirty="0">
                <a:solidFill>
                  <a:schemeClr val="accent2"/>
                </a:solidFill>
              </a:rPr>
            </a:br>
            <a:endParaRPr lang="ru-RU" sz="28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19470" y="2556588"/>
            <a:ext cx="8813478" cy="2855167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/>
              <a:t>		Способствовать </a:t>
            </a:r>
            <a:r>
              <a:rPr lang="ru-RU" sz="1400" b="1" dirty="0"/>
              <a:t>проявлению творческих способностей, опираясь на возможности каждого ребенка;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>	Учить </a:t>
            </a:r>
            <a:r>
              <a:rPr lang="ru-RU" sz="1400" b="1" dirty="0"/>
              <a:t>детей общаться в процессе театрализованной деятельности, используя формы монолога и диалога;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>	Способствовать </a:t>
            </a:r>
            <a:r>
              <a:rPr lang="ru-RU" sz="1400" b="1" dirty="0"/>
              <a:t>развитию у дошкольников потребности в самостоятельной театральной деятельности, эмоционально-положительному </a:t>
            </a:r>
            <a:r>
              <a:rPr lang="ru-RU" sz="1400" b="1" dirty="0" smtClean="0"/>
              <a:t>отношению </a:t>
            </a:r>
            <a:r>
              <a:rPr lang="ru-RU" sz="1400" b="1" dirty="0"/>
              <a:t>к сверстникам;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>	Совершенствовать </a:t>
            </a:r>
            <a:r>
              <a:rPr lang="ru-RU" sz="1400" b="1" dirty="0"/>
              <a:t>игровые навыки и творческую самостоятельность детей через постановку музыкальных, театральных сказок, игр-драматизаций, упражнений актерского тренинга</a:t>
            </a:r>
            <a:br>
              <a:rPr lang="ru-RU" sz="1400" b="1" dirty="0"/>
            </a:br>
            <a:endParaRPr lang="ru-RU" sz="1400" b="1" dirty="0"/>
          </a:p>
          <a:p>
            <a:endParaRPr 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25" y="1530221"/>
            <a:ext cx="2046791" cy="150508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56792" y="1894115"/>
            <a:ext cx="8773501" cy="933062"/>
          </a:xfrm>
        </p:spPr>
        <p:txBody>
          <a:bodyPr/>
          <a:lstStyle/>
          <a:p>
            <a:r>
              <a:rPr lang="ru-RU" sz="1400" dirty="0" smtClean="0"/>
              <a:t>	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	</a:t>
            </a:r>
            <a:r>
              <a:rPr lang="ru-RU" sz="2400" b="1" dirty="0" smtClean="0">
                <a:solidFill>
                  <a:schemeClr val="accent2"/>
                </a:solidFill>
              </a:rPr>
              <a:t>«</a:t>
            </a:r>
            <a:r>
              <a:rPr lang="ru-RU" sz="2400" b="1" dirty="0">
                <a:solidFill>
                  <a:schemeClr val="accent2"/>
                </a:solidFill>
              </a:rPr>
              <a:t>Весь мир театр, а люди в нём актёры»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1478" y="2920482"/>
            <a:ext cx="8841470" cy="2360645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 smtClean="0"/>
              <a:t>	</a:t>
            </a:r>
            <a:r>
              <a:rPr lang="ru-RU" sz="1500" b="1" dirty="0" smtClean="0"/>
              <a:t>Детские </a:t>
            </a:r>
            <a:r>
              <a:rPr lang="ru-RU" sz="1500" b="1" dirty="0"/>
              <a:t>театры всегда были прекрасным местом проведения досуга для всей семьи. На любого из нас театр оказывает определённое влияние, прямо и непосредственно. И в каждом возрасте мы воспринимаем театр по-разному</a:t>
            </a:r>
            <a:r>
              <a:rPr lang="ru-RU" sz="1500" dirty="0"/>
              <a:t>.</a:t>
            </a:r>
            <a:br>
              <a:rPr lang="ru-RU" sz="1500" dirty="0"/>
            </a:br>
            <a:r>
              <a:rPr lang="ru-RU" sz="1500" dirty="0"/>
              <a:t>	</a:t>
            </a:r>
            <a:r>
              <a:rPr lang="ru-RU" sz="1500" b="1" dirty="0"/>
              <a:t/>
            </a:r>
            <a:br>
              <a:rPr lang="ru-RU" sz="1500" b="1" dirty="0"/>
            </a:br>
            <a:r>
              <a:rPr lang="ru-RU" sz="1500" b="1" dirty="0" smtClean="0"/>
              <a:t>	Театральная </a:t>
            </a:r>
            <a:r>
              <a:rPr lang="ru-RU" sz="1500" b="1" dirty="0"/>
              <a:t>деятельность</a:t>
            </a:r>
            <a:r>
              <a:rPr lang="ru-RU" sz="1500" dirty="0"/>
              <a:t> – </a:t>
            </a:r>
            <a:r>
              <a:rPr lang="ru-RU" sz="1500" b="1" dirty="0"/>
              <a:t>это самый распространённый вид детского творчества. Она близка и понятна ребёнку, глубоко лежит в его природе и находит своё отстранение стихийно, потому что связана с игрой. Всякую свою выдумку, впечатления из окружающей жизни ребёнку хочется выложить в живые образы и действия. Входя в образ, он играет любые роли, стараясь подражать тому, что видит и что его заинтересовало, и, получая огромное эмоциональное наслаждение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3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63" y="1591425"/>
            <a:ext cx="2323323" cy="1708424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72816" y="2575249"/>
            <a:ext cx="8776155" cy="2778617"/>
          </a:xfrm>
        </p:spPr>
        <p:txBody>
          <a:bodyPr/>
          <a:lstStyle/>
          <a:p>
            <a:pPr algn="just"/>
            <a:r>
              <a:rPr lang="ru-RU" b="1" dirty="0" smtClean="0"/>
              <a:t>	</a:t>
            </a:r>
          </a:p>
          <a:p>
            <a:pPr algn="just"/>
            <a:r>
              <a:rPr lang="ru-RU" b="1" dirty="0"/>
              <a:t>	</a:t>
            </a:r>
            <a:endParaRPr lang="ru-RU" b="1" dirty="0" smtClean="0"/>
          </a:p>
          <a:p>
            <a:pPr algn="just"/>
            <a:r>
              <a:rPr lang="ru-RU" sz="1400" b="1" dirty="0"/>
              <a:t>	</a:t>
            </a:r>
            <a:endParaRPr lang="ru-RU" sz="1400" b="1" dirty="0" smtClean="0"/>
          </a:p>
          <a:p>
            <a:pPr algn="just"/>
            <a:r>
              <a:rPr lang="ru-RU" sz="1400" b="1" dirty="0"/>
              <a:t>	</a:t>
            </a:r>
            <a:r>
              <a:rPr lang="ru-RU" sz="1400" b="1" dirty="0" smtClean="0"/>
              <a:t>Дети- гениальные актёры по своей природе, живущие чувствами и эмоциями, неограниченным взрослением. Когда ребёнок сам принимает участие в театральных постановках: дома, в садике, в школе, в театральной студии, то список драгоценных приобретений значительно увеличивается. Посредством театральной деятельности развивается речь, более широкий кругозор, тренируется память, ребёнок раскрепощается, становится коммуникабельным, у него появляется ответственность за дело, за себя, за партнёра.</a:t>
            </a:r>
            <a:endParaRPr lang="ru-RU" sz="1400" b="1" dirty="0"/>
          </a:p>
        </p:txBody>
      </p:sp>
      <p:sp>
        <p:nvSpPr>
          <p:cNvPr id="2" name="AutoShape 2" descr="C:\Users\%D0%A2%D0%B0%D1%82%D1%8C%D1%8F%D0%BD%D0%B0\Desktop\%D0%B3%D0%B5%D1%80%D0%BE%D0%B8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922106" y="1497392"/>
            <a:ext cx="8518849" cy="9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	</a:t>
            </a:r>
            <a:r>
              <a:rPr lang="ru-RU" sz="2400" b="1" dirty="0" smtClean="0">
                <a:solidFill>
                  <a:schemeClr val="accent2"/>
                </a:solidFill>
              </a:rPr>
              <a:t>«</a:t>
            </a:r>
            <a:r>
              <a:rPr lang="ru-RU" sz="2400" b="1" dirty="0">
                <a:solidFill>
                  <a:schemeClr val="accent2"/>
                </a:solidFill>
              </a:rPr>
              <a:t>Весь мир театр, а люди в нём актёры»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/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5400" dirty="0"/>
              <a:t/>
            </a:r>
            <a:br>
              <a:rPr lang="ru-RU" sz="5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3094" y="2091263"/>
            <a:ext cx="5237200" cy="55863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		Виды театральной деятельности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41166" y="2612571"/>
            <a:ext cx="5491781" cy="2603242"/>
          </a:xfrm>
        </p:spPr>
        <p:txBody>
          <a:bodyPr>
            <a:normAutofit lnSpcReduction="10000"/>
          </a:bodyPr>
          <a:lstStyle/>
          <a:p>
            <a:endParaRPr lang="ru-RU" b="1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	Кукольный театр и пальчиковый театр</a:t>
            </a:r>
            <a:endParaRPr lang="ru-RU" b="1" dirty="0" smtClean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b="1" dirty="0" smtClean="0">
              <a:solidFill>
                <a:schemeClr val="accent2"/>
              </a:solidFill>
            </a:endParaRPr>
          </a:p>
          <a:p>
            <a:pPr algn="just"/>
            <a:r>
              <a:rPr lang="ru-RU" b="1" dirty="0" smtClean="0"/>
              <a:t>	Уникальным в этом смысле является искусство кукольных театров, где куклы играют для детей, а дети общаются с куклами. Эта самая тесная взаимосвязь, так как игрушка и ребёнок неразделимы.</a:t>
            </a:r>
            <a:endParaRPr lang="ru-RU" b="1" dirty="0"/>
          </a:p>
        </p:txBody>
      </p:sp>
      <p:pic>
        <p:nvPicPr>
          <p:cNvPr id="3074" name="Picture 2" descr="http://www.gctm.ru/wp-content/uploads/2019/10/30.11.-vasilisa-prekrasnay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37" y="1399594"/>
            <a:ext cx="2034073" cy="18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5424" y="3200398"/>
            <a:ext cx="3554446" cy="22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10539" y="1884786"/>
            <a:ext cx="5458408" cy="615818"/>
          </a:xfrm>
        </p:spPr>
        <p:txBody>
          <a:bodyPr/>
          <a:lstStyle/>
          <a:p>
            <a:pPr algn="r"/>
            <a:r>
              <a:rPr lang="ru-RU" sz="2400" b="1" dirty="0">
                <a:solidFill>
                  <a:schemeClr val="accent2"/>
                </a:solidFill>
              </a:rPr>
              <a:t>Виды театральной деятельности</a:t>
            </a: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05061" y="2649894"/>
            <a:ext cx="5103846" cy="2649894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Настольный театр</a:t>
            </a:r>
          </a:p>
          <a:p>
            <a:pPr algn="r"/>
            <a:endParaRPr lang="ru-RU" sz="24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1400" dirty="0" smtClean="0"/>
              <a:t>	</a:t>
            </a:r>
            <a:r>
              <a:rPr lang="ru-RU" sz="1400" b="1" dirty="0" smtClean="0"/>
              <a:t>Играет большую роль в формировании личности ребёнка. Он доставляет много радости, привлекает своей яркостью, красочностью, динамикой. Этот вид театральной деятельности рано начинает привлекать детей и таит в себе большие возможности для их всестороннего развития.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70740" y="3442996"/>
            <a:ext cx="3459234" cy="1945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2964" y="1455575"/>
            <a:ext cx="3512453" cy="197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74228" y="2091263"/>
            <a:ext cx="4556065" cy="521308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</a:rPr>
              <a:t>Виды театральной деятельности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78490" y="2621902"/>
            <a:ext cx="5454458" cy="256591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/>
              <a:t>	</a:t>
            </a:r>
            <a:r>
              <a:rPr lang="ru-RU" b="1" dirty="0" smtClean="0"/>
              <a:t>Дети с  удовольствием любят перевоплощаться </a:t>
            </a:r>
            <a:r>
              <a:rPr lang="ru-RU" b="1" dirty="0"/>
              <a:t>в полюбившийся </a:t>
            </a:r>
            <a:r>
              <a:rPr lang="ru-RU" b="1" dirty="0" smtClean="0"/>
              <a:t>образ. Ребята </a:t>
            </a:r>
            <a:r>
              <a:rPr lang="ru-RU" b="1" dirty="0"/>
              <a:t>добровольно </a:t>
            </a:r>
            <a:r>
              <a:rPr lang="ru-RU" b="1" dirty="0" smtClean="0"/>
              <a:t>принимают </a:t>
            </a:r>
            <a:r>
              <a:rPr lang="ru-RU" b="1" dirty="0"/>
              <a:t>и </a:t>
            </a:r>
            <a:r>
              <a:rPr lang="ru-RU" b="1" dirty="0" smtClean="0"/>
              <a:t>присваивают </a:t>
            </a:r>
            <a:r>
              <a:rPr lang="ru-RU" b="1" dirty="0"/>
              <a:t>свойственные </a:t>
            </a:r>
            <a:r>
              <a:rPr lang="ru-RU" b="1" dirty="0" smtClean="0"/>
              <a:t>ему черты</a:t>
            </a:r>
            <a:r>
              <a:rPr lang="ru-RU" b="1" dirty="0"/>
              <a:t>. Самостоятельное разыгрывание роли детьми позволяет формировать опыт нравственного поведения, умение поступать в соответствии с нравственными нормами. Поскольку положительные качества поощряются, а отрицательные осуждаются, дети в большинстве случаев хотят подражать добрым, честным персонажам. А одобрение взрослым достойных поступком создаёт у них ощущение удовлетворения, которое служит стимулом к дальнейшему контролю за своим поведением</a:t>
            </a:r>
            <a:r>
              <a:rPr lang="ru-RU" b="1" dirty="0" smtClean="0"/>
              <a:t>. И, конечно же, детям нравится, когда спектакль показывают взрослые.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7" y="1460239"/>
            <a:ext cx="3135087" cy="2351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5" y="3340359"/>
            <a:ext cx="3108308" cy="20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1432249"/>
            <a:ext cx="3296816" cy="247261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861250" y="2091263"/>
            <a:ext cx="5769044" cy="428002"/>
          </a:xfrm>
        </p:spPr>
        <p:txBody>
          <a:bodyPr/>
          <a:lstStyle/>
          <a:p>
            <a:pPr algn="r"/>
            <a:r>
              <a:rPr lang="ru-RU" sz="2000" b="1" dirty="0" smtClean="0">
                <a:solidFill>
                  <a:schemeClr val="accent2"/>
                </a:solidFill>
              </a:rPr>
              <a:t>	     Виды </a:t>
            </a:r>
            <a:r>
              <a:rPr lang="ru-RU" sz="2000" b="1" dirty="0">
                <a:solidFill>
                  <a:schemeClr val="accent2"/>
                </a:solidFill>
              </a:rPr>
              <a:t>театральной деятельности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89240" y="2554683"/>
            <a:ext cx="5818351" cy="2661130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</a:rPr>
              <a:t>Бибабо</a:t>
            </a:r>
          </a:p>
          <a:p>
            <a:pPr algn="just"/>
            <a:r>
              <a:rPr lang="ru-RU" sz="1200" dirty="0" smtClean="0"/>
              <a:t>	</a:t>
            </a:r>
            <a:r>
              <a:rPr lang="ru-RU" sz="1200" b="1" dirty="0" smtClean="0"/>
              <a:t>Кукла-перчатка</a:t>
            </a:r>
            <a:r>
              <a:rPr lang="ru-RU" sz="1200" b="1" dirty="0"/>
              <a:t>, надетая на руку взрослого, "оживает" и тем самым вызывает неподдельный интерес у детишек разного возраста. Ведь она может шевелить руками, здороваться, орудовать различными предметами, разговаривать, смеяться, плакать, петь песни... Такие куколки переносят малышей в сказочный волшебный мир, мир эмоций. Это удивительно - но малыши воспринимают театральных кукол самостоятельными живыми существами, охотно разговаривают с ними, делятся своими </a:t>
            </a:r>
            <a:r>
              <a:rPr lang="ru-RU" sz="1200" b="1" dirty="0" smtClean="0"/>
              <a:t>эмоциями.</a:t>
            </a:r>
            <a:r>
              <a:rPr lang="ru-RU" sz="1200" b="1" dirty="0"/>
              <a:t>  </a:t>
            </a:r>
            <a:r>
              <a:rPr lang="ru-RU" sz="1200" b="1" dirty="0" smtClean="0"/>
              <a:t>Кукла </a:t>
            </a:r>
            <a:r>
              <a:rPr lang="ru-RU" sz="1200" b="1" dirty="0"/>
              <a:t>- перчатка будет хорошим стимулом для развития зрения, слуха, получения первых знаний и формирования речевого аппарата </a:t>
            </a:r>
            <a:r>
              <a:rPr lang="ru-RU" sz="1200" b="1" dirty="0" smtClean="0"/>
              <a:t>малыша</a:t>
            </a:r>
            <a:r>
              <a:rPr lang="en-US" sz="1200" b="1" dirty="0" smtClean="0"/>
              <a:t>.</a:t>
            </a:r>
            <a:endParaRPr lang="ru-RU" sz="12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7648" y="3545629"/>
            <a:ext cx="3328956" cy="18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831632" y="1894114"/>
            <a:ext cx="4798661" cy="494523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</a:rPr>
              <a:t>Виды театральной деятельности</a:t>
            </a: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673012" y="2425959"/>
            <a:ext cx="4959936" cy="284583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Театр теней</a:t>
            </a:r>
          </a:p>
          <a:p>
            <a:pPr algn="just"/>
            <a:r>
              <a:rPr lang="ru-RU" sz="1200" b="1" dirty="0" smtClean="0"/>
              <a:t>	Театр теней –это по-настоящему загадочное и волшебное зрелище. </a:t>
            </a:r>
            <a:r>
              <a:rPr lang="ru-RU" sz="1200" b="1" dirty="0"/>
              <a:t>Для показа театра теней не нужно специальной подготовки и его можно организовать </a:t>
            </a:r>
            <a:r>
              <a:rPr lang="ru-RU" sz="1200" b="1" dirty="0" smtClean="0"/>
              <a:t>спонтанно. Для показа можно приготовить специальные фигурки, а можно использовать только фантазию и руки. Поэтому, он также очень важен в развитии ребёнка.</a:t>
            </a:r>
            <a:r>
              <a:rPr lang="ru-RU" sz="1200" b="1" dirty="0"/>
              <a:t> Развитие моторики рук благотворно сказывается на развитии речи ребенка</a:t>
            </a:r>
            <a:r>
              <a:rPr lang="ru-RU" sz="1200" dirty="0" smtClean="0"/>
              <a:t>.</a:t>
            </a:r>
            <a:r>
              <a:rPr lang="ru-RU" sz="1200" dirty="0"/>
              <a:t> </a:t>
            </a:r>
            <a:r>
              <a:rPr lang="ru-RU" sz="1200" b="1" dirty="0"/>
              <a:t>Групповые постановки помогают многим детям избавиться от речевых и поведенческих проблем, успешно социализироваться в большом коллективе. Ведь в одиночку спектакля не сыграешь.</a:t>
            </a:r>
          </a:p>
        </p:txBody>
      </p:sp>
      <p:pic>
        <p:nvPicPr>
          <p:cNvPr id="5122" name="Picture 2" descr="Театр теней в детском саду «Развитие». Русская народная сказк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93" y="1530220"/>
            <a:ext cx="3515844" cy="18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av-liski.detkin-club.ru/images/custom_2/2951126_5a118ef39bd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66" y="2929812"/>
            <a:ext cx="3536302" cy="23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851</TotalTime>
  <Words>109</Words>
  <Application>Microsoft Office PowerPoint</Application>
  <PresentationFormat>Произвольный</PresentationFormat>
  <Paragraphs>59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Savon</vt:lpstr>
      <vt:lpstr> « Развитие  связной  речи  у  детей дошкольного  возраста  посредством театрализованной  деятельности .»</vt:lpstr>
      <vt:lpstr> Цели и задачи </vt:lpstr>
      <vt:lpstr>     «Весь мир театр, а люди в нём актёры»  </vt:lpstr>
      <vt:lpstr>  «Весь мир театр, а люди в нём актёры»    </vt:lpstr>
      <vt:lpstr>  Виды театральной деятельности</vt:lpstr>
      <vt:lpstr>Виды театральной деятельности</vt:lpstr>
      <vt:lpstr>Виды театральной деятельности</vt:lpstr>
      <vt:lpstr>      Виды театральной деятельности</vt:lpstr>
      <vt:lpstr>Виды театральной деятельности</vt:lpstr>
      <vt:lpstr>         театральные игры      развивают фантазию, воображение, внимание, концентрацию, память и   осознанную реакцию. </vt:lpstr>
      <vt:lpstr>         театральные игры      </vt:lpstr>
      <vt:lpstr>         театральные  игры      </vt:lpstr>
      <vt:lpstr>         театральные  игры      </vt:lpstr>
      <vt:lpstr>Кукольный театр «прикосновение»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Самообразование по теме  «Развитие связной речи детей дошкольного возраста посредством театрализованной деятельности»</dc:title>
  <dc:creator>Татьяна</dc:creator>
  <cp:lastModifiedBy>Наталья</cp:lastModifiedBy>
  <cp:revision>44</cp:revision>
  <dcterms:created xsi:type="dcterms:W3CDTF">2020-06-13T09:22:26Z</dcterms:created>
  <dcterms:modified xsi:type="dcterms:W3CDTF">2021-06-07T07:54:01Z</dcterms:modified>
</cp:coreProperties>
</file>