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51520" y="-1971600"/>
            <a:ext cx="8206680" cy="2160241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7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7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700" b="1" dirty="0">
                <a:solidFill>
                  <a:srgbClr val="000000"/>
                </a:solidFill>
                <a:latin typeface="Times New Roman"/>
              </a:rPr>
            </a:b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7920880" cy="6264696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3600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3600" b="1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4100" b="1" dirty="0" smtClean="0">
                <a:solidFill>
                  <a:schemeClr val="tx1"/>
                </a:solidFill>
                <a:latin typeface="Times New Roman"/>
              </a:rPr>
              <a:t>Мастер-класс </a:t>
            </a:r>
            <a:r>
              <a:rPr lang="ru-RU" sz="4100" b="1" dirty="0">
                <a:solidFill>
                  <a:schemeClr val="tx1"/>
                </a:solidFill>
                <a:latin typeface="Times New Roman"/>
              </a:rPr>
              <a:t>с родителями </a:t>
            </a:r>
            <a:endParaRPr lang="ru-RU" sz="4100" b="1" dirty="0" smtClean="0">
              <a:solidFill>
                <a:schemeClr val="tx1"/>
              </a:solidFill>
              <a:latin typeface="Times New Roman"/>
            </a:endParaRPr>
          </a:p>
          <a:p>
            <a:pPr algn="ctr"/>
            <a:r>
              <a:rPr lang="ru-RU" sz="4100" b="1" dirty="0" smtClean="0">
                <a:solidFill>
                  <a:schemeClr val="tx1"/>
                </a:solidFill>
                <a:latin typeface="Times New Roman"/>
              </a:rPr>
              <a:t>и </a:t>
            </a:r>
            <a:r>
              <a:rPr lang="ru-RU" sz="4100" b="1" dirty="0" smtClean="0">
                <a:solidFill>
                  <a:schemeClr val="tx1"/>
                </a:solidFill>
                <a:latin typeface="Times New Roman"/>
              </a:rPr>
              <a:t>детьми</a:t>
            </a:r>
            <a:endParaRPr lang="ru-RU" sz="4100" dirty="0">
              <a:solidFill>
                <a:schemeClr val="tx1"/>
              </a:solidFill>
            </a:endParaRPr>
          </a:p>
          <a:p>
            <a:pPr algn="ctr"/>
            <a:r>
              <a:rPr lang="ru-RU" sz="4100" b="1" dirty="0">
                <a:solidFill>
                  <a:schemeClr val="tx1"/>
                </a:solidFill>
                <a:latin typeface="Times New Roman"/>
              </a:rPr>
              <a:t>           «Новогодний </a:t>
            </a:r>
            <a:r>
              <a:rPr lang="ru-RU" sz="4100" b="1" dirty="0" err="1">
                <a:solidFill>
                  <a:schemeClr val="tx1"/>
                </a:solidFill>
                <a:latin typeface="Times New Roman"/>
              </a:rPr>
              <a:t>снеговичок</a:t>
            </a:r>
            <a:r>
              <a:rPr lang="ru-RU" sz="4100" b="1" dirty="0" smtClean="0">
                <a:solidFill>
                  <a:schemeClr val="tx1"/>
                </a:solidFill>
                <a:latin typeface="Times New Roman"/>
              </a:rPr>
              <a:t>. </a:t>
            </a:r>
          </a:p>
          <a:p>
            <a:pPr algn="ctr"/>
            <a:r>
              <a:rPr lang="ru-RU" sz="4100" b="1" dirty="0" smtClean="0">
                <a:solidFill>
                  <a:schemeClr val="tx1"/>
                </a:solidFill>
                <a:latin typeface="Times New Roman"/>
              </a:rPr>
              <a:t>Поделка </a:t>
            </a:r>
            <a:r>
              <a:rPr lang="ru-RU" sz="4100" b="1" dirty="0">
                <a:solidFill>
                  <a:schemeClr val="tx1"/>
                </a:solidFill>
                <a:latin typeface="Times New Roman"/>
              </a:rPr>
              <a:t>из носков</a:t>
            </a:r>
            <a:r>
              <a:rPr lang="ru-RU" sz="4100" b="1" dirty="0" smtClean="0">
                <a:solidFill>
                  <a:schemeClr val="tx1"/>
                </a:solidFill>
                <a:latin typeface="Times New Roman"/>
              </a:rPr>
              <a:t>»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МБДОУ «Детский сад «Чебурашка»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Воспитатель: Анненкова Наталья Викторовна</a:t>
            </a:r>
            <a:endParaRPr lang="ru-RU" b="1" dirty="0" smtClean="0">
              <a:solidFill>
                <a:schemeClr val="tx1"/>
              </a:solidFill>
              <a:latin typeface="Times New Roman"/>
            </a:endParaRP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3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63888" y="-1179512"/>
            <a:ext cx="5122912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1628800"/>
          </a:xfrm>
        </p:spPr>
        <p:txBody>
          <a:bodyPr>
            <a:norm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Спасибо за внимание! Творческих успехов!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  <p:pic>
        <p:nvPicPr>
          <p:cNvPr id="7171" name="Picture 3" descr="C:\Users\Сергей\Desktop\Новая папка\Безымянный экспорт\NES_0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740860" cy="51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6946934" cy="4769500"/>
          </a:xfrm>
        </p:spPr>
        <p:txBody>
          <a:bodyPr/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Используемая литература:</a:t>
            </a:r>
            <a:br>
              <a:rPr lang="ru-RU" sz="2000" b="1" dirty="0" smtClean="0">
                <a:latin typeface="Comic Sans MS" panose="030F0702030302020204" pitchFamily="66" charset="0"/>
              </a:rPr>
            </a:br>
            <a:r>
              <a:rPr lang="ru-RU" sz="2000" b="1" dirty="0">
                <a:latin typeface="Comic Sans MS" panose="030F0702030302020204" pitchFamily="66" charset="0"/>
              </a:rPr>
              <a:t/>
            </a:r>
            <a:br>
              <a:rPr lang="ru-RU" sz="2000" b="1" dirty="0">
                <a:latin typeface="Comic Sans MS" panose="030F0702030302020204" pitchFamily="66" charset="0"/>
              </a:rPr>
            </a:br>
            <a:r>
              <a:rPr lang="ru-RU" sz="2000" b="1" dirty="0" smtClean="0">
                <a:latin typeface="Comic Sans MS" panose="030F0702030302020204" pitchFamily="66" charset="0"/>
              </a:rPr>
              <a:t>- Бондаренко </a:t>
            </a:r>
            <a:r>
              <a:rPr lang="ru-RU" sz="2000" b="1" dirty="0">
                <a:latin typeface="Comic Sans MS" panose="030F0702030302020204" pitchFamily="66" charset="0"/>
              </a:rPr>
              <a:t>А.К., </a:t>
            </a:r>
            <a:r>
              <a:rPr lang="ru-RU" sz="2000" b="1" dirty="0" err="1">
                <a:latin typeface="Comic Sans MS" panose="030F0702030302020204" pitchFamily="66" charset="0"/>
              </a:rPr>
              <a:t>Матусик</a:t>
            </a:r>
            <a:r>
              <a:rPr lang="ru-RU" sz="2000" b="1" dirty="0">
                <a:latin typeface="Comic Sans MS" panose="030F0702030302020204" pitchFamily="66" charset="0"/>
              </a:rPr>
              <a:t> А.И. Воспитание детей в игре. - М. Просвещение, 2009. - 192 с.</a:t>
            </a:r>
            <a:br>
              <a:rPr lang="ru-RU" sz="2000" b="1" dirty="0">
                <a:latin typeface="Comic Sans MS" panose="030F0702030302020204" pitchFamily="66" charset="0"/>
              </a:rPr>
            </a:br>
            <a:r>
              <a:rPr lang="ru-RU" sz="2000" b="1" dirty="0">
                <a:latin typeface="Comic Sans MS" panose="030F0702030302020204" pitchFamily="66" charset="0"/>
              </a:rPr>
              <a:t/>
            </a:r>
            <a:br>
              <a:rPr lang="ru-RU" sz="2000" b="1" dirty="0">
                <a:latin typeface="Comic Sans MS" panose="030F0702030302020204" pitchFamily="66" charset="0"/>
              </a:rPr>
            </a:br>
            <a:r>
              <a:rPr lang="ru-RU" sz="2000" b="1" dirty="0" smtClean="0">
                <a:latin typeface="Comic Sans MS" panose="030F0702030302020204" pitchFamily="66" charset="0"/>
              </a:rPr>
              <a:t>- А</a:t>
            </a:r>
            <a:r>
              <a:rPr lang="ru-RU" sz="2000" b="1" dirty="0">
                <a:latin typeface="Comic Sans MS" panose="030F0702030302020204" pitchFamily="66" charset="0"/>
              </a:rPr>
              <a:t>. В. Артемьева</a:t>
            </a:r>
            <a:br>
              <a:rPr lang="ru-RU" sz="2000" b="1" dirty="0">
                <a:latin typeface="Comic Sans MS" panose="030F0702030302020204" pitchFamily="66" charset="0"/>
              </a:rPr>
            </a:br>
            <a:r>
              <a:rPr lang="ru-RU" sz="2000" b="1" dirty="0">
                <a:latin typeface="Comic Sans MS" panose="030F0702030302020204" pitchFamily="66" charset="0"/>
              </a:rPr>
              <a:t>Развитие мелкой моторики у детей 3–5 лет. Методическое пособие</a:t>
            </a:r>
            <a:br>
              <a:rPr lang="ru-RU" sz="2000" b="1" dirty="0">
                <a:latin typeface="Comic Sans MS" panose="030F0702030302020204" pitchFamily="66" charset="0"/>
              </a:rPr>
            </a:br>
            <a:r>
              <a:rPr lang="ru-RU" sz="2000" b="1" dirty="0">
                <a:latin typeface="Comic Sans MS" panose="030F0702030302020204" pitchFamily="66" charset="0"/>
              </a:rPr>
              <a:t>© Артемьева А. В., текст, </a:t>
            </a:r>
            <a:r>
              <a:rPr lang="ru-RU" sz="2000" b="1" dirty="0" smtClean="0">
                <a:latin typeface="Comic Sans MS" panose="030F0702030302020204" pitchFamily="66" charset="0"/>
              </a:rPr>
              <a:t>2016</a:t>
            </a:r>
            <a:br>
              <a:rPr lang="ru-RU" sz="2000" b="1" dirty="0" smtClean="0">
                <a:latin typeface="Comic Sans MS" panose="030F0702030302020204" pitchFamily="66" charset="0"/>
              </a:rPr>
            </a:br>
            <a:r>
              <a:rPr lang="ru-RU" sz="2000" b="1" dirty="0">
                <a:latin typeface="Comic Sans MS" panose="030F0702030302020204" pitchFamily="66" charset="0"/>
              </a:rPr>
              <a:t>-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atin typeface="Comic Sans MS" panose="030F0702030302020204" pitchFamily="66" charset="0"/>
              </a:rPr>
              <a:t>Антипина Г.А. Новые формы работы с родителями в современном ДОУ//Воспитатель ДОУ. - 2011. - №12. - С. 88-94</a:t>
            </a:r>
          </a:p>
        </p:txBody>
      </p:sp>
    </p:spTree>
    <p:extLst>
      <p:ext uri="{BB962C8B-B14F-4D97-AF65-F5344CB8AC3E}">
        <p14:creationId xmlns:p14="http://schemas.microsoft.com/office/powerpoint/2010/main" val="37780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339752" y="-891480"/>
            <a:ext cx="6347048" cy="4320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b="1" i="0" dirty="0" smtClean="0">
                <a:effectLst/>
                <a:latin typeface="Comic Sans MS" panose="030F0702030302020204" pitchFamily="66" charset="0"/>
              </a:rPr>
              <a:t>Цель: изготовление сувенира к Новогоднему </a:t>
            </a:r>
            <a:r>
              <a:rPr lang="ru-RU" b="1" dirty="0">
                <a:latin typeface="Comic Sans MS" panose="030F0702030302020204" pitchFamily="66" charset="0"/>
              </a:rPr>
              <a:t>празднику, создание положительного настроения у детей посредством совместного творчества с родителями</a:t>
            </a:r>
            <a:r>
              <a:rPr lang="ru-RU" b="1" i="0" dirty="0" smtClean="0">
                <a:effectLst/>
                <a:latin typeface="Comic Sans MS" panose="030F0702030302020204" pitchFamily="66" charset="0"/>
              </a:rPr>
              <a:t/>
            </a:r>
            <a:br>
              <a:rPr lang="ru-RU" b="1" i="0" dirty="0" smtClean="0">
                <a:effectLst/>
                <a:latin typeface="Comic Sans MS" panose="030F0702030302020204" pitchFamily="66" charset="0"/>
              </a:rPr>
            </a:br>
            <a:r>
              <a:rPr lang="ru-RU" b="1" i="0" u="none" strike="noStrike" dirty="0" smtClean="0">
                <a:effectLst/>
                <a:latin typeface="Comic Sans MS" panose="030F0702030302020204" pitchFamily="66" charset="0"/>
              </a:rPr>
              <a:t>Задачи</a:t>
            </a:r>
            <a:r>
              <a:rPr lang="ru-RU" b="1" i="0" u="none" strike="noStrike" dirty="0" smtClean="0">
                <a:effectLst/>
                <a:latin typeface="Comic Sans MS" panose="030F0702030302020204" pitchFamily="66" charset="0"/>
              </a:rPr>
              <a:t>:</a:t>
            </a:r>
            <a:endParaRPr lang="ru-RU" b="1" i="0" dirty="0" smtClean="0">
              <a:effectLst/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В</a:t>
            </a:r>
            <a:r>
              <a:rPr lang="ru-RU" b="1" dirty="0" smtClean="0">
                <a:latin typeface="Comic Sans MS" panose="030F0702030302020204" pitchFamily="66" charset="0"/>
              </a:rPr>
              <a:t>ызвать </a:t>
            </a:r>
            <a:r>
              <a:rPr lang="ru-RU" b="1" dirty="0">
                <a:latin typeface="Comic Sans MS" panose="030F0702030302020204" pitchFamily="66" charset="0"/>
              </a:rPr>
              <a:t>у родителей и детей интерес к изготовлению </a:t>
            </a:r>
            <a:r>
              <a:rPr lang="ru-RU" b="1" dirty="0" smtClean="0">
                <a:latin typeface="Comic Sans MS" panose="030F0702030302020204" pitchFamily="66" charset="0"/>
              </a:rPr>
              <a:t>снеговика </a:t>
            </a:r>
            <a:r>
              <a:rPr lang="ru-RU" b="1" dirty="0">
                <a:latin typeface="Comic Sans MS" panose="030F0702030302020204" pitchFamily="66" charset="0"/>
              </a:rPr>
              <a:t>нетрадиционным </a:t>
            </a:r>
            <a:r>
              <a:rPr lang="ru-RU" b="1" dirty="0" smtClean="0">
                <a:latin typeface="Comic Sans MS" panose="030F0702030302020204" pitchFamily="66" charset="0"/>
              </a:rPr>
              <a:t>способом;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Развивать </a:t>
            </a:r>
            <a:r>
              <a:rPr lang="ru-RU" b="1" dirty="0">
                <a:latin typeface="Comic Sans MS" panose="030F0702030302020204" pitchFamily="66" charset="0"/>
              </a:rPr>
              <a:t>у детей мелкую моторику пальцев рук, воображение и творчество</a:t>
            </a:r>
            <a:r>
              <a:rPr lang="ru-RU" b="1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 Вызвать </a:t>
            </a:r>
            <a:r>
              <a:rPr lang="ru-RU" b="1" dirty="0">
                <a:latin typeface="Comic Sans MS" panose="030F0702030302020204" pitchFamily="66" charset="0"/>
              </a:rPr>
              <a:t>положительные эмоции, чувство радости от совместной деятельности с </a:t>
            </a:r>
            <a:r>
              <a:rPr lang="ru-RU" b="1" dirty="0" smtClean="0">
                <a:latin typeface="Comic Sans MS" panose="030F0702030302020204" pitchFamily="66" charset="0"/>
              </a:rPr>
              <a:t>родителями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i="0" dirty="0" smtClean="0">
                <a:effectLst/>
                <a:latin typeface="Comic Sans MS" panose="030F0702030302020204" pitchFamily="66" charset="0"/>
              </a:rPr>
              <a:t>Совершенствовать </a:t>
            </a:r>
            <a:r>
              <a:rPr lang="ru-RU" b="1" i="0" dirty="0" smtClean="0">
                <a:effectLst/>
                <a:latin typeface="Comic Sans MS" panose="030F0702030302020204" pitchFamily="66" charset="0"/>
              </a:rPr>
              <a:t>умение аккуратно и экономно использовать материал. 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i="0" dirty="0" smtClean="0">
                <a:effectLst/>
                <a:latin typeface="Comic Sans MS" panose="030F0702030302020204" pitchFamily="66" charset="0"/>
              </a:rPr>
              <a:t>Воспитывать </a:t>
            </a:r>
            <a:r>
              <a:rPr lang="ru-RU" b="1" i="0" dirty="0" smtClean="0">
                <a:effectLst/>
                <a:latin typeface="Comic Sans MS" panose="030F0702030302020204" pitchFamily="66" charset="0"/>
              </a:rPr>
              <a:t>ценностное отношение к собственному труду, труду других людей и его результату.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i="0" dirty="0" smtClean="0">
                <a:effectLst/>
                <a:latin typeface="Comic Sans MS" panose="030F0702030302020204" pitchFamily="66" charset="0"/>
              </a:rPr>
              <a:t>Оборудование и материалы: белые носки, цветные носки, поваренный рис, разноцветные пуговицы, </a:t>
            </a:r>
            <a:r>
              <a:rPr lang="ru-RU" b="1" i="0" dirty="0" err="1" smtClean="0">
                <a:effectLst/>
                <a:latin typeface="Comic Sans MS" panose="030F0702030302020204" pitchFamily="66" charset="0"/>
              </a:rPr>
              <a:t>паетки</a:t>
            </a:r>
            <a:r>
              <a:rPr lang="ru-RU" b="1" i="0" dirty="0" smtClean="0">
                <a:effectLst/>
                <a:latin typeface="Comic Sans MS" panose="030F0702030302020204" pitchFamily="66" charset="0"/>
              </a:rPr>
              <a:t>, </a:t>
            </a:r>
            <a:r>
              <a:rPr lang="ru-RU" b="1" i="0" u="none" strike="noStrike" dirty="0" smtClean="0">
                <a:effectLst/>
                <a:latin typeface="Comic Sans MS" panose="030F0702030302020204" pitchFamily="66" charset="0"/>
              </a:rPr>
              <a:t>ленточки, тесьма, бусины для оформления, </a:t>
            </a:r>
            <a:r>
              <a:rPr lang="ru-RU" b="1" dirty="0">
                <a:latin typeface="Comic Sans MS" panose="030F0702030302020204" pitchFamily="66" charset="0"/>
              </a:rPr>
              <a:t>верёвка, </a:t>
            </a:r>
            <a:r>
              <a:rPr lang="ru-RU" b="1" dirty="0" smtClean="0">
                <a:latin typeface="Comic Sans MS" panose="030F0702030302020204" pitchFamily="66" charset="0"/>
              </a:rPr>
              <a:t>ножницы, </a:t>
            </a:r>
            <a:r>
              <a:rPr lang="ru-RU" b="1" i="0" u="none" strike="noStrike" dirty="0" smtClean="0">
                <a:effectLst/>
                <a:latin typeface="Comic Sans MS" panose="030F0702030302020204" pitchFamily="66" charset="0"/>
              </a:rPr>
              <a:t>клей, оранжевый восковый карандаш для носа.</a:t>
            </a:r>
            <a:endParaRPr lang="ru-RU" b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6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435280" cy="57606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400" b="1" i="0" u="none" strike="noStrike" dirty="0" smtClean="0">
                <a:effectLst/>
                <a:latin typeface="Comic Sans MS" panose="030F0702030302020204" pitchFamily="66" charset="0"/>
              </a:rPr>
              <a:t>Ход мастер-класса: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>
            <a:noAutofit/>
          </a:bodyPr>
          <a:lstStyle/>
          <a:p>
            <a:pPr algn="ctr"/>
            <a:r>
              <a:rPr lang="ru-RU" sz="1600" b="1" i="0" u="none" strike="noStrike" dirty="0" smtClean="0">
                <a:effectLst/>
                <a:latin typeface="Comic Sans MS" panose="030F0702030302020204" pitchFamily="66" charset="0"/>
              </a:rPr>
              <a:t>Появился во дворе</a:t>
            </a:r>
            <a:endParaRPr lang="ru-RU" sz="16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600" b="1" i="0" u="none" strike="noStrike" dirty="0" smtClean="0">
                <a:effectLst/>
                <a:latin typeface="Comic Sans MS" panose="030F0702030302020204" pitchFamily="66" charset="0"/>
              </a:rPr>
              <a:t>Он в холодном декабре.</a:t>
            </a:r>
            <a:endParaRPr lang="ru-RU" sz="16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600" b="1" i="0" u="none" strike="noStrike" dirty="0" smtClean="0">
                <a:effectLst/>
                <a:latin typeface="Comic Sans MS" panose="030F0702030302020204" pitchFamily="66" charset="0"/>
              </a:rPr>
              <a:t>Неуклюжий и смешной</a:t>
            </a:r>
            <a:endParaRPr lang="ru-RU" sz="16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600" b="1" i="0" u="none" strike="noStrike" dirty="0" smtClean="0">
                <a:effectLst/>
                <a:latin typeface="Comic Sans MS" panose="030F0702030302020204" pitchFamily="66" charset="0"/>
              </a:rPr>
              <a:t>У катка стоит с метлой.</a:t>
            </a:r>
            <a:endParaRPr lang="ru-RU" sz="16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600" b="1" i="0" u="none" strike="noStrike" dirty="0" smtClean="0">
                <a:effectLst/>
                <a:latin typeface="Comic Sans MS" panose="030F0702030302020204" pitchFamily="66" charset="0"/>
              </a:rPr>
              <a:t>К ветру зимнему привык</a:t>
            </a:r>
            <a:endParaRPr lang="ru-RU" sz="16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600" b="1" i="0" u="none" strike="noStrike" dirty="0" smtClean="0">
                <a:effectLst/>
                <a:latin typeface="Comic Sans MS" panose="030F0702030302020204" pitchFamily="66" charset="0"/>
              </a:rPr>
              <a:t>Наш приятель …(снеговик)</a:t>
            </a:r>
            <a:endParaRPr lang="ru-RU" sz="1600" b="1" dirty="0">
              <a:latin typeface="Comic Sans MS" panose="030F0702030302020204" pitchFamily="66" charset="0"/>
            </a:endParaRPr>
          </a:p>
          <a:p>
            <a:r>
              <a:rPr lang="ru-RU" sz="1600" b="1" i="0" u="none" strike="noStrike" dirty="0" smtClean="0">
                <a:effectLst/>
                <a:latin typeface="Comic Sans MS" panose="030F0702030302020204" pitchFamily="66" charset="0"/>
              </a:rPr>
              <a:t>Снеговик – это основной зимний персонаж. Как только выпадает снег, то детвора начинает лепить Снеговиков, и расстраивается, когда весной они тают. Снеговик – любимый персонаж и взрослых, и детей.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Он не мал и не велик,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Снежно-белый снеговик.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У него морковный нос,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Очень любит он мороз,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В стужу он не замерзает.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А весна приходит- тает.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Что же делать, как же быть?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Как его нам сохранить?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Может белый холодильник,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Для снеговика купить?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Или сделать нам пока 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i="0" dirty="0" smtClean="0">
                <a:effectLst/>
                <a:latin typeface="Comic Sans MS" panose="030F0702030302020204" pitchFamily="66" charset="0"/>
              </a:rPr>
              <a:t>Из носка снеговика.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19472"/>
            <a:ext cx="8686800" cy="28803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5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Изготовление снеговика своими руками:</a:t>
            </a:r>
            <a:r>
              <a:rPr lang="ru-RU" sz="15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15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86" y="-891480"/>
            <a:ext cx="800323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u="none" strike="noStrike" dirty="0" smtClean="0">
                <a:effectLst/>
                <a:latin typeface="Comic Sans MS" panose="030F0702030302020204" pitchFamily="66" charset="0"/>
              </a:rPr>
              <a:t>Изготовление </a:t>
            </a:r>
            <a:r>
              <a:rPr lang="ru-RU" sz="2000" b="1" i="0" u="none" strike="noStrike" dirty="0" err="1" smtClean="0">
                <a:effectLst/>
                <a:latin typeface="Comic Sans MS" panose="030F0702030302020204" pitchFamily="66" charset="0"/>
              </a:rPr>
              <a:t>Снеговичка</a:t>
            </a:r>
            <a:r>
              <a:rPr lang="ru-RU" sz="2000" b="1" i="0" u="none" strike="noStrike" dirty="0" smtClean="0">
                <a:effectLst/>
                <a:latin typeface="Comic Sans MS" panose="030F0702030302020204" pitchFamily="66" charset="0"/>
              </a:rPr>
              <a:t>:</a:t>
            </a:r>
            <a:endParaRPr lang="ru-RU" sz="2000" b="1" i="0" u="none" strike="noStrike" dirty="0" smtClean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000" b="1" i="0" u="none" strike="noStrike" dirty="0" smtClean="0">
                <a:effectLst/>
                <a:latin typeface="Comic Sans MS" panose="030F0702030302020204" pitchFamily="66" charset="0"/>
              </a:rPr>
              <a:t>1. Засыпаем в белый носок поваренный рис, завязываем веревкой и лишнее отрезаем.</a:t>
            </a:r>
          </a:p>
          <a:p>
            <a:endParaRPr lang="ru-RU" sz="1500" dirty="0">
              <a:solidFill>
                <a:srgbClr val="000000"/>
              </a:solidFill>
              <a:latin typeface="Times New Roman"/>
            </a:endParaRPr>
          </a:p>
          <a:p>
            <a:endParaRPr lang="ru-RU" sz="15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500" dirty="0">
              <a:solidFill>
                <a:srgbClr val="000000"/>
              </a:solidFill>
              <a:latin typeface="Times New Roman"/>
            </a:endParaRPr>
          </a:p>
          <a:p>
            <a:endParaRPr lang="ru-RU" sz="15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500" dirty="0">
              <a:solidFill>
                <a:srgbClr val="000000"/>
              </a:solidFill>
              <a:latin typeface="Times New Roman"/>
            </a:endParaRPr>
          </a:p>
          <a:p>
            <a:endParaRPr lang="ru-RU" sz="15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500" dirty="0">
              <a:solidFill>
                <a:srgbClr val="000000"/>
              </a:solidFill>
              <a:latin typeface="Times New Roman"/>
            </a:endParaRPr>
          </a:p>
          <a:p>
            <a:endParaRPr lang="ru-RU" sz="15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Сергей\Desktop\Новая папка\NES_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4" y="1484784"/>
            <a:ext cx="756938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-531440"/>
            <a:ext cx="742716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Сергей\Desktop\Новая папка\NES_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7465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Новая папка\NES_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55697"/>
            <a:ext cx="4824536" cy="32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гей\Desktop\Новая папка\NES_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5233"/>
            <a:ext cx="3524994" cy="52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31440"/>
            <a:ext cx="8964488" cy="2088232"/>
          </a:xfrm>
        </p:spPr>
        <p:txBody>
          <a:bodyPr>
            <a:normAutofit/>
          </a:bodyPr>
          <a:lstStyle/>
          <a:p>
            <a:pPr algn="l"/>
            <a:r>
              <a:rPr lang="ru-RU" sz="2000" b="1" i="0" u="none" strike="noStrike" dirty="0" smtClean="0">
                <a:effectLst/>
                <a:latin typeface="Comic Sans MS" panose="030F0702030302020204" pitchFamily="66" charset="0"/>
              </a:rPr>
              <a:t>2.Берём цветной носок. Отрежем от него нижнюю часть, из которой получится шляпка для </a:t>
            </a:r>
            <a:r>
              <a:rPr lang="ru-RU" sz="2000" b="1" i="0" u="none" strike="noStrike" dirty="0" err="1" smtClean="0">
                <a:effectLst/>
                <a:latin typeface="Comic Sans MS" panose="030F0702030302020204" pitchFamily="66" charset="0"/>
              </a:rPr>
              <a:t>снеговичка</a:t>
            </a:r>
            <a:r>
              <a:rPr lang="ru-RU" sz="2000" b="1" i="0" u="none" strike="noStrike" dirty="0" smtClean="0">
                <a:effectLst/>
                <a:latin typeface="Comic Sans MS" panose="030F0702030302020204" pitchFamily="66" charset="0"/>
              </a:rPr>
              <a:t>. Из верхней части можно сделать ему одёжку.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Сергей\Desktop\Новая папка\NES_00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9" y="3848775"/>
            <a:ext cx="4215994" cy="28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ргей\Desktop\Новая папка\NES_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176464" cy="27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ргей\Desktop\Новая папка\NES_00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50" y="916806"/>
            <a:ext cx="3784306" cy="568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1827585"/>
            <a:ext cx="8712968" cy="404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3.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smtClean="0">
                <a:effectLst/>
                <a:latin typeface="Comic Sans MS" panose="030F0702030302020204" pitchFamily="66" charset="0"/>
              </a:rPr>
              <a:t>Приклейте глазки из бусинок, нос и украсьте снеговика.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Сергей\Desktop\Новая папка\NES_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5007744" cy="333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ергей\Desktop\Новая папка\NES_0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70" y="3529868"/>
            <a:ext cx="4996658" cy="33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-675456"/>
            <a:ext cx="541094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2204864"/>
          </a:xfrm>
        </p:spPr>
        <p:txBody>
          <a:bodyPr>
            <a:noAutofit/>
          </a:bodyPr>
          <a:lstStyle/>
          <a:p>
            <a:r>
              <a:rPr lang="ru-RU" b="1" i="0" dirty="0" smtClean="0">
                <a:effectLst/>
                <a:latin typeface="Comic Sans MS" panose="030F0702030302020204" pitchFamily="66" charset="0"/>
              </a:rPr>
              <a:t>Предновогодняя пора насыщена различными приготовлениями к зимним праздникам. Дом, украшенный самостоятельно изготовленными предметами декора, обладает более уютной и душевной атмосферой. Хорошим украшением станет маленький снеговик, сделанный из носка своими руками. Потратив совсем немного времени и без лишних финансовых затрат, мы быстро изготовим милого снеговика, который станет настоящим символом Нового Года.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Сергей\Desktop\Новая папка\NES_0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8431"/>
            <a:ext cx="4814478" cy="32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ергей\Desktop\Новая папка\NES_0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" y="2204864"/>
            <a:ext cx="4752528" cy="31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-963488"/>
            <a:ext cx="490688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1296144"/>
          </a:xfrm>
        </p:spPr>
        <p:txBody>
          <a:bodyPr>
            <a:normAutofit/>
          </a:bodyPr>
          <a:lstStyle/>
          <a:p>
            <a:r>
              <a:rPr lang="ru-RU" sz="2000" b="1" i="0" dirty="0" smtClean="0">
                <a:effectLst/>
                <a:latin typeface="Comic Sans MS" panose="030F0702030302020204" pitchFamily="66" charset="0"/>
              </a:rPr>
              <a:t>Это очень увлекательное занятие, особенно, если вы занимаетесь этим в компании детей, родственников или друзей.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6149" name="Picture 5" descr="C:\Users\Сергей\Desktop\Новая папка\NES_0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7943112" cy="52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132</TotalTime>
  <Words>240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    </vt:lpstr>
      <vt:lpstr>Презентация PowerPoint</vt:lpstr>
      <vt:lpstr>  Ход мастер-класса:</vt:lpstr>
      <vt:lpstr>Изготовление снеговика своими руками: </vt:lpstr>
      <vt:lpstr>Презентация PowerPoint</vt:lpstr>
      <vt:lpstr>2.Берём цветной носок. Отрежем от него нижнюю часть, из которой получится шляпка для снеговичка. Из верхней части можно сделать ему одёжку.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литература:  - Бондаренко А.К., Матусик А.И. Воспитание детей в игре. - М. Просвещение, 2009. - 192 с.  - А. В. Артемьева Развитие мелкой моторики у детей 3–5 лет. Методическое пособие © Артемьева А. В., текст, 2016 - Антипина Г.А. Новые формы работы с родителями в современном ДОУ//Воспитатель ДОУ. - 2011. - №12. - С. 88-94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Анненкова Наталья Викторовна, воспитатель,  МБДОУ «Детский сад «Чебурашка»    </dc:title>
  <dc:creator>Сергей</dc:creator>
  <cp:lastModifiedBy>Пользователь Windows</cp:lastModifiedBy>
  <cp:revision>15</cp:revision>
  <dcterms:created xsi:type="dcterms:W3CDTF">2019-03-17T20:11:50Z</dcterms:created>
  <dcterms:modified xsi:type="dcterms:W3CDTF">2019-03-22T07:38:32Z</dcterms:modified>
</cp:coreProperties>
</file>