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4"/>
  </p:notesMasterIdLst>
  <p:sldIdLst>
    <p:sldId id="256" r:id="rId2"/>
    <p:sldId id="257" r:id="rId3"/>
    <p:sldId id="258" r:id="rId4"/>
    <p:sldId id="261" r:id="rId5"/>
    <p:sldId id="262" r:id="rId6"/>
    <p:sldId id="260" r:id="rId7"/>
    <p:sldId id="263" r:id="rId8"/>
    <p:sldId id="269" r:id="rId9"/>
    <p:sldId id="267" r:id="rId10"/>
    <p:sldId id="264" r:id="rId11"/>
    <p:sldId id="265" r:id="rId12"/>
    <p:sldId id="268" r:id="rId13"/>
    <p:sldId id="266" r:id="rId14"/>
    <p:sldId id="270" r:id="rId15"/>
    <p:sldId id="285" r:id="rId16"/>
    <p:sldId id="271" r:id="rId17"/>
    <p:sldId id="272" r:id="rId18"/>
    <p:sldId id="282" r:id="rId19"/>
    <p:sldId id="273" r:id="rId20"/>
    <p:sldId id="289" r:id="rId21"/>
    <p:sldId id="279" r:id="rId22"/>
    <p:sldId id="281" r:id="rId23"/>
    <p:sldId id="280" r:id="rId24"/>
    <p:sldId id="286" r:id="rId25"/>
    <p:sldId id="274" r:id="rId26"/>
    <p:sldId id="290" r:id="rId27"/>
    <p:sldId id="276" r:id="rId28"/>
    <p:sldId id="288" r:id="rId29"/>
    <p:sldId id="287" r:id="rId30"/>
    <p:sldId id="278" r:id="rId31"/>
    <p:sldId id="284" r:id="rId32"/>
    <p:sldId id="283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76" autoAdjust="0"/>
  </p:normalViewPr>
  <p:slideViewPr>
    <p:cSldViewPr>
      <p:cViewPr>
        <p:scale>
          <a:sx n="95" d="100"/>
          <a:sy n="95" d="100"/>
        </p:scale>
        <p:origin x="-426" y="-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3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278AB4EA-471B-41CF-BBF3-A24AB1A34D93}" type="datetimeFigureOut">
              <a:rPr lang="ru-RU"/>
              <a:pPr>
                <a:defRPr/>
              </a:pPr>
              <a:t>03.04.2019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F38AA557-E144-47F6-9D65-B5DBADDA17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6307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4C9996B-583B-4447-9DEC-F3F7AE9CA307}" type="slidenum">
              <a:rPr lang="ru-RU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9FEBF-F90F-48F4-920D-DEF1DE448CCC}" type="datetimeFigureOut">
              <a:rPr lang="ru-RU"/>
              <a:pPr>
                <a:defRPr/>
              </a:pPr>
              <a:t>03.04.2019</a:t>
            </a:fld>
            <a:endParaRPr lang="ru-RU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DD15F-5EF2-4767-84BC-D2DDE30DFE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DAFFD-77E5-4881-9519-90EB2FC1BC8C}" type="datetimeFigureOut">
              <a:rPr lang="ru-RU"/>
              <a:pPr>
                <a:defRPr/>
              </a:pPr>
              <a:t>03.04.2019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523CA-ABF8-4E42-8130-0DF0C28CC4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C05FA-56C2-4C7F-9046-0F50D7653461}" type="datetimeFigureOut">
              <a:rPr lang="ru-RU"/>
              <a:pPr>
                <a:defRPr/>
              </a:pPr>
              <a:t>03.04.2019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27B54-02E3-43D6-98A1-4CA2C288D4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49138-2604-42C1-BB04-1C4CD10C70F9}" type="datetimeFigureOut">
              <a:rPr lang="ru-RU"/>
              <a:pPr>
                <a:defRPr/>
              </a:pPr>
              <a:t>03.04.2019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ED133-F00D-4BD8-9491-AFB5D5EA09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E4E5C-ED8F-48B4-BF81-9F54CD8C5DD1}" type="datetimeFigureOut">
              <a:rPr lang="ru-RU"/>
              <a:pPr>
                <a:defRPr/>
              </a:pPr>
              <a:t>03.04.2019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A8FFE-BFA8-4641-8A15-07C96AF4C6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30F16-18E9-438A-99F3-767D4C4DF67F}" type="datetimeFigureOut">
              <a:rPr lang="ru-RU"/>
              <a:pPr>
                <a:defRPr/>
              </a:pPr>
              <a:t>03.04.2019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FF713-F5FB-4563-8677-A4CFC65600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33870-EDB4-4C48-8BE7-EECA44BA6ACF}" type="datetimeFigureOut">
              <a:rPr lang="ru-RU"/>
              <a:pPr>
                <a:defRPr/>
              </a:pPr>
              <a:t>03.04.2019</a:t>
            </a:fld>
            <a:endParaRPr lang="ru-RU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7FF07-E141-4251-8363-B6F674D006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66055-92FF-4548-8353-72CC62161F45}" type="datetimeFigureOut">
              <a:rPr lang="ru-RU"/>
              <a:pPr>
                <a:defRPr/>
              </a:pPr>
              <a:t>03.04.2019</a:t>
            </a:fld>
            <a:endParaRPr lang="ru-RU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D5CA4-F7C8-4235-9C66-BBB563226C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3DF04-F624-48D0-82FE-C3929C71D554}" type="datetimeFigureOut">
              <a:rPr lang="ru-RU"/>
              <a:pPr>
                <a:defRPr/>
              </a:pPr>
              <a:t>03.04.2019</a:t>
            </a:fld>
            <a:endParaRPr lang="ru-RU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8C1A9-9701-48F4-92DE-FD3D8CF0D0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A1BF6-1A05-4F91-AF33-C9996D109144}" type="datetimeFigureOut">
              <a:rPr lang="ru-RU"/>
              <a:pPr>
                <a:defRPr/>
              </a:pPr>
              <a:t>03.04.2019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D21AA-F6C3-4A7A-A31D-B2AF1F83C4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2BDC0-8799-463A-8C95-37BA4B7CEE20}" type="datetimeFigureOut">
              <a:rPr lang="ru-RU"/>
              <a:pPr>
                <a:defRPr/>
              </a:pPr>
              <a:t>03.04.2019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890C1-9BE8-49D1-9320-EB24FC9633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F7C6607-2399-42AD-9F03-3DB33B99D9C5}" type="datetimeFigureOut">
              <a:rPr lang="ru-RU"/>
              <a:pPr>
                <a:defRPr/>
              </a:pPr>
              <a:t>03.04.2019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C07614B-A807-48AC-B094-1193038815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5" r:id="rId2"/>
    <p:sldLayoutId id="2147483757" r:id="rId3"/>
    <p:sldLayoutId id="2147483754" r:id="rId4"/>
    <p:sldLayoutId id="2147483753" r:id="rId5"/>
    <p:sldLayoutId id="2147483752" r:id="rId6"/>
    <p:sldLayoutId id="2147483751" r:id="rId7"/>
    <p:sldLayoutId id="2147483750" r:id="rId8"/>
    <p:sldLayoutId id="2147483758" r:id="rId9"/>
    <p:sldLayoutId id="2147483749" r:id="rId10"/>
    <p:sldLayoutId id="214748374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332657"/>
            <a:ext cx="8147248" cy="230425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dirty="0" smtClean="0"/>
              <a:t>Духовно-нравственное воспитание в ДОО : традиции и инновации.</a:t>
            </a:r>
            <a:endParaRPr lang="ru-RU" sz="4400" dirty="0"/>
          </a:p>
        </p:txBody>
      </p:sp>
      <p:sp>
        <p:nvSpPr>
          <p:cNvPr id="1433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eaLnBrk="1" hangingPunct="1"/>
            <a:r>
              <a:rPr lang="ru-RU" smtClean="0"/>
              <a:t>                                        </a:t>
            </a:r>
          </a:p>
        </p:txBody>
      </p:sp>
      <p:pic>
        <p:nvPicPr>
          <p:cNvPr id="14339" name="Picture 2" descr="C:\Users\Михалыч\Downloads\iutop00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9" y="2708275"/>
            <a:ext cx="4968552" cy="25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004048" y="4413208"/>
            <a:ext cx="38464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r">
              <a:spcAft>
                <a:spcPts val="0"/>
              </a:spcAft>
            </a:pPr>
            <a:r>
              <a:rPr lang="ru-RU" sz="1400" b="1" dirty="0" smtClean="0">
                <a:latin typeface="Times New Roman"/>
                <a:ea typeface="Calibri"/>
                <a:cs typeface="Times New Roman"/>
              </a:rPr>
              <a:t>Павловская Светлана Валентиновна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indent="450215" algn="r">
              <a:spcAft>
                <a:spcPts val="0"/>
              </a:spcAft>
            </a:pPr>
            <a:r>
              <a:rPr lang="ru-RU" sz="1400" b="1" dirty="0" smtClean="0">
                <a:latin typeface="Times New Roman"/>
                <a:ea typeface="Calibri"/>
                <a:cs typeface="Times New Roman"/>
              </a:rPr>
              <a:t>воспитатель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indent="450215" algn="r">
              <a:spcAft>
                <a:spcPts val="0"/>
              </a:spcAft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МБДОУ «Детский сад «Теремок</a:t>
            </a:r>
            <a:r>
              <a:rPr lang="ru-RU" sz="1400" b="1" dirty="0" smtClean="0">
                <a:latin typeface="Times New Roman"/>
                <a:ea typeface="Calibri"/>
                <a:cs typeface="Times New Roman"/>
              </a:rPr>
              <a:t>»  </a:t>
            </a:r>
          </a:p>
          <a:p>
            <a:pPr indent="450215" algn="r">
              <a:spcAft>
                <a:spcPts val="0"/>
              </a:spcAft>
            </a:pPr>
            <a:r>
              <a:rPr lang="ru-RU" sz="1400" b="1" dirty="0" smtClean="0">
                <a:latin typeface="Times New Roman"/>
                <a:ea typeface="Calibri"/>
                <a:cs typeface="Times New Roman"/>
              </a:rPr>
              <a:t>г. Десногорска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Прямоугольник 1"/>
          <p:cNvSpPr>
            <a:spLocks noChangeArrowheads="1"/>
          </p:cNvSpPr>
          <p:nvPr/>
        </p:nvSpPr>
        <p:spPr bwMode="auto">
          <a:xfrm>
            <a:off x="971550" y="549275"/>
            <a:ext cx="36004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solidFill>
                  <a:schemeClr val="tx2"/>
                </a:solidFill>
                <a:latin typeface="Constantia" pitchFamily="18" charset="0"/>
              </a:rPr>
              <a:t>«Колядки».</a:t>
            </a:r>
          </a:p>
          <a:p>
            <a:pPr algn="ctr"/>
            <a:r>
              <a:rPr lang="ru-RU" sz="3600">
                <a:solidFill>
                  <a:schemeClr val="tx2"/>
                </a:solidFill>
                <a:latin typeface="Constantia" pitchFamily="18" charset="0"/>
              </a:rPr>
              <a:t> </a:t>
            </a:r>
          </a:p>
        </p:txBody>
      </p:sp>
      <p:pic>
        <p:nvPicPr>
          <p:cNvPr id="7170" name="Picture 2" descr="C:\Users\Михалыч\Desktop\для презент\image-0-02-05-a38ee2c76860fb03d2fd48d18b9ef846dcd3e52eab7243cf4cc9291b11060211-V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716016" y="3284984"/>
            <a:ext cx="2592288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171" name="Picture 3" descr="C:\Users\Михалыч\Desktop\для презент\image-0-02-05-bc89674fb224bb0805d08f873e2eb6f86ea8502d2f7fa9e98e0d9b4d996fd42a-V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300192" y="72168"/>
            <a:ext cx="2520280" cy="336037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172" name="Picture 4" descr="C:\Users\Михалыч\Desktop\для презент\image-0-02-05-ed28be6df2d1a648cc5161985fc4f3b0d5f3284142fd1c1ef92fba1d97a2f5af-V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251520" y="1060755"/>
            <a:ext cx="4320480" cy="576063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Павловской\маслен 18\IMG_8977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21226892">
            <a:off x="4644008" y="2924944"/>
            <a:ext cx="4248472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075" name="Picture 3" descr="F:\Павловской\маслен 18\IMG_8960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21310235">
            <a:off x="251520" y="260648"/>
            <a:ext cx="4248472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5603" name="Прямоугольник 1"/>
          <p:cNvSpPr>
            <a:spLocks noChangeArrowheads="1"/>
          </p:cNvSpPr>
          <p:nvPr/>
        </p:nvSpPr>
        <p:spPr bwMode="auto">
          <a:xfrm>
            <a:off x="3059113" y="2955925"/>
            <a:ext cx="25574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solidFill>
                  <a:schemeClr val="tx2"/>
                </a:solidFill>
                <a:latin typeface="Constantia" pitchFamily="18" charset="0"/>
              </a:rPr>
              <a:t>Масленица</a:t>
            </a:r>
          </a:p>
        </p:txBody>
      </p:sp>
      <p:pic>
        <p:nvPicPr>
          <p:cNvPr id="1026" name="Picture 2" descr="F:\Павловской\маслен 18\IMG_8916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 rot="763257">
            <a:off x="395536" y="3527776"/>
            <a:ext cx="3816424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27" name="Picture 3" descr="F:\Павловской\маслен 18\IMG_8947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 rot="406304">
            <a:off x="5004048" y="249928"/>
            <a:ext cx="3528392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Павловской\Пасха 2018\IMG_9266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696729">
            <a:off x="450849" y="253617"/>
            <a:ext cx="3642762" cy="301753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099" name="Picture 3" descr="F:\Павловской\Пасха 2018\IMG_9278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21312935">
            <a:off x="3923928" y="260648"/>
            <a:ext cx="4680520" cy="383366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100" name="Picture 4" descr="F:\Павловской\Пасха 2018\IMG_9268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39552" y="3645024"/>
            <a:ext cx="3816424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101" name="Picture 5" descr="F:\Павловской\Пасха 2018\IMG_9270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4880831" y="4029218"/>
            <a:ext cx="3875340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6629" name="Прямоугольник 1"/>
          <p:cNvSpPr>
            <a:spLocks noChangeArrowheads="1"/>
          </p:cNvSpPr>
          <p:nvPr/>
        </p:nvSpPr>
        <p:spPr bwMode="auto">
          <a:xfrm>
            <a:off x="163513" y="2924175"/>
            <a:ext cx="25368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5400">
                <a:solidFill>
                  <a:schemeClr val="tx2"/>
                </a:solidFill>
                <a:latin typeface="Constantia" pitchFamily="18" charset="0"/>
              </a:rPr>
              <a:t>ПАСХА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Павловской\Берёзка 2018\IMG_2930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07504" y="188640"/>
            <a:ext cx="4680520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7" name="Picture 3" descr="F:\Павловской\Берёзка 2018\IMG_2910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240729">
            <a:off x="4910474" y="385444"/>
            <a:ext cx="4104456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8" name="Picture 4" descr="F:\Павловской\Берёзка 2018\IMG_2934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79512" y="3573016"/>
            <a:ext cx="4032448" cy="278548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31" name="Picture 7" descr="F:\Павловской\Берёзка 2018\IMG_2954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 rot="561898">
            <a:off x="4754384" y="3556976"/>
            <a:ext cx="4037875" cy="266429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7653" name="Прямоугольник 1"/>
          <p:cNvSpPr>
            <a:spLocks noChangeArrowheads="1"/>
          </p:cNvSpPr>
          <p:nvPr/>
        </p:nvSpPr>
        <p:spPr bwMode="auto">
          <a:xfrm>
            <a:off x="2339975" y="3041650"/>
            <a:ext cx="47577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>
                <a:solidFill>
                  <a:schemeClr val="tx2"/>
                </a:solidFill>
                <a:latin typeface="Constantia" pitchFamily="18" charset="0"/>
              </a:rPr>
              <a:t>«Русская березка»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Павловской\храм осень 16\IMG_8404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51520" y="214710"/>
            <a:ext cx="4176464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7" name="Picture 3" descr="F:\Павловской\Пасхальные дни милосердия\2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834231" y="3602786"/>
            <a:ext cx="4025801" cy="282077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8" name="Picture 4" descr="F:\Павловской\храм осень 16\IMG_8412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978849" y="214710"/>
            <a:ext cx="3960440" cy="501449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8676" name="Прямоугольник 1"/>
          <p:cNvSpPr>
            <a:spLocks noChangeArrowheads="1"/>
          </p:cNvSpPr>
          <p:nvPr/>
        </p:nvSpPr>
        <p:spPr bwMode="auto">
          <a:xfrm>
            <a:off x="5435600" y="5373688"/>
            <a:ext cx="3138488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chemeClr val="tx2"/>
                </a:solidFill>
                <a:latin typeface="Constantia" pitchFamily="18" charset="0"/>
              </a:rPr>
              <a:t>Посещение Храма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Павловской\Пасхальные дни милосердия\7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440887">
            <a:off x="323528" y="260648"/>
            <a:ext cx="4176464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51" name="Picture 3" descr="F:\Павловской\50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21418295">
            <a:off x="4751512" y="332656"/>
            <a:ext cx="4212976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52" name="Picture 4" descr="F:\Павловской\IMG_1381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 rot="21414726">
            <a:off x="323528" y="3583814"/>
            <a:ext cx="3960440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53" name="Picture 5" descr="F:\Павловской\IMG_2694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 rot="369539">
            <a:off x="4860032" y="3717032"/>
            <a:ext cx="3744416" cy="289111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3087688" y="3348038"/>
            <a:ext cx="35877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Участие в конкурсах.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420688"/>
          </a:xfrm>
        </p:spPr>
        <p:txBody>
          <a:bodyPr/>
          <a:lstStyle/>
          <a:p>
            <a:pPr algn="ctr" eaLnBrk="1" hangingPunct="1"/>
            <a:r>
              <a:rPr lang="ru-RU" sz="3600" smtClean="0"/>
              <a:t>Инновационные технологии:</a:t>
            </a:r>
          </a:p>
        </p:txBody>
      </p:sp>
      <p:sp>
        <p:nvSpPr>
          <p:cNvPr id="28674" name="Объект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12762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buFont typeface="Wingdings 2" pitchFamily="18" charset="2"/>
              <a:buNone/>
              <a:defRPr/>
            </a:pPr>
            <a:endParaRPr lang="ru-RU" sz="2400" dirty="0"/>
          </a:p>
          <a:p>
            <a:pPr eaLnBrk="1" hangingPunct="1">
              <a:defRPr/>
            </a:pPr>
            <a:r>
              <a:rPr lang="ru-RU" sz="2400" dirty="0"/>
              <a:t>	</a:t>
            </a:r>
            <a:r>
              <a:rPr lang="ru-RU" sz="2400" dirty="0" err="1"/>
              <a:t>здоровьесберегающие</a:t>
            </a:r>
            <a:r>
              <a:rPr lang="ru-RU" sz="2400" dirty="0"/>
              <a:t> технологии;</a:t>
            </a:r>
          </a:p>
          <a:p>
            <a:pPr eaLnBrk="1" hangingPunct="1">
              <a:defRPr/>
            </a:pPr>
            <a:r>
              <a:rPr lang="ru-RU" sz="2400" dirty="0"/>
              <a:t>	технологии проектной </a:t>
            </a:r>
            <a:r>
              <a:rPr lang="ru-RU" sz="2400" dirty="0" smtClean="0"/>
              <a:t>деятельности;</a:t>
            </a:r>
            <a:endParaRPr lang="ru-RU" sz="2400" dirty="0"/>
          </a:p>
          <a:p>
            <a:pPr eaLnBrk="1" hangingPunct="1">
              <a:defRPr/>
            </a:pPr>
            <a:r>
              <a:rPr lang="ru-RU" sz="2400" dirty="0"/>
              <a:t> </a:t>
            </a:r>
            <a:r>
              <a:rPr lang="ru-RU" sz="2400" dirty="0" smtClean="0"/>
              <a:t>        технология </a:t>
            </a:r>
            <a:r>
              <a:rPr lang="ru-RU" sz="2400" dirty="0"/>
              <a:t>исследовательской </a:t>
            </a:r>
            <a:r>
              <a:rPr lang="ru-RU" sz="2400" dirty="0" smtClean="0"/>
              <a:t>деятельности;</a:t>
            </a:r>
            <a:endParaRPr lang="ru-RU" sz="2400" dirty="0"/>
          </a:p>
          <a:p>
            <a:pPr eaLnBrk="1" hangingPunct="1">
              <a:defRPr/>
            </a:pPr>
            <a:r>
              <a:rPr lang="ru-RU" sz="2400" dirty="0"/>
              <a:t>	 информационно-коммуникационные технологии;</a:t>
            </a:r>
          </a:p>
          <a:p>
            <a:pPr eaLnBrk="1" hangingPunct="1">
              <a:defRPr/>
            </a:pPr>
            <a:r>
              <a:rPr lang="ru-RU" sz="2400" dirty="0"/>
              <a:t>	личностно-ориентированные технологии;</a:t>
            </a:r>
          </a:p>
          <a:p>
            <a:pPr eaLnBrk="1" hangingPunct="1">
              <a:defRPr/>
            </a:pPr>
            <a:r>
              <a:rPr lang="ru-RU" sz="2400" dirty="0"/>
              <a:t>	технология портфолио дошкольника и </a:t>
            </a:r>
            <a:r>
              <a:rPr lang="ru-RU" sz="2400" dirty="0" smtClean="0"/>
              <a:t>воспитателя;</a:t>
            </a:r>
            <a:endParaRPr lang="ru-RU" sz="2400" dirty="0"/>
          </a:p>
          <a:p>
            <a:pPr eaLnBrk="1" hangingPunct="1">
              <a:defRPr/>
            </a:pPr>
            <a:r>
              <a:rPr lang="ru-RU" sz="2400" dirty="0"/>
              <a:t>	игровая </a:t>
            </a:r>
            <a:r>
              <a:rPr lang="ru-RU" sz="2400" dirty="0" smtClean="0"/>
              <a:t>технология;</a:t>
            </a:r>
            <a:endParaRPr lang="ru-RU" sz="2400" dirty="0"/>
          </a:p>
          <a:p>
            <a:pPr eaLnBrk="1" hangingPunct="1">
              <a:defRPr/>
            </a:pPr>
            <a:r>
              <a:rPr lang="ru-RU" sz="2400" dirty="0"/>
              <a:t>	технология «ТРИЗ</a:t>
            </a:r>
            <a:r>
              <a:rPr lang="ru-RU" sz="2400" dirty="0" smtClean="0"/>
              <a:t>»</a:t>
            </a:r>
          </a:p>
          <a:p>
            <a:pPr eaLnBrk="1" hangingPunct="1">
              <a:defRPr/>
            </a:pPr>
            <a:r>
              <a:rPr lang="ru-RU" sz="2400" dirty="0" smtClean="0"/>
              <a:t>         технологии </a:t>
            </a:r>
            <a:r>
              <a:rPr lang="ru-RU" sz="2400" dirty="0"/>
              <a:t>критического </a:t>
            </a:r>
            <a:r>
              <a:rPr lang="ru-RU" sz="2400" dirty="0" smtClean="0"/>
              <a:t>мышления и др.</a:t>
            </a:r>
            <a:endParaRPr lang="ru-RU" sz="2400" dirty="0"/>
          </a:p>
          <a:p>
            <a:pPr eaLnBrk="1" hangingPunct="1">
              <a:defRPr/>
            </a:pPr>
            <a:endParaRPr lang="ru-RU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5746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Проектная деятельность.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850" y="1052513"/>
            <a:ext cx="4171950" cy="530225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ru-RU" sz="2000" dirty="0" smtClean="0"/>
              <a:t>   Педагогическая </a:t>
            </a:r>
            <a:r>
              <a:rPr lang="ru-RU" sz="2000" dirty="0"/>
              <a:t>инновационная </a:t>
            </a:r>
            <a:r>
              <a:rPr lang="ru-RU" sz="2000" dirty="0" smtClean="0"/>
              <a:t>технология— </a:t>
            </a:r>
            <a:r>
              <a:rPr lang="ru-RU" sz="2000" dirty="0"/>
              <a:t>исследовательская, познавательная, продуктивная, в процессе которой ребенок познает окружающий мир и воплощает новые знания в реальные продукты.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000" dirty="0" smtClean="0"/>
              <a:t>   </a:t>
            </a:r>
            <a:r>
              <a:rPr lang="ru-RU" sz="2000" dirty="0" smtClean="0">
                <a:solidFill>
                  <a:schemeClr val="tx2"/>
                </a:solidFill>
              </a:rPr>
              <a:t>Цель: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dirty="0" smtClean="0"/>
              <a:t>Развитие </a:t>
            </a:r>
            <a:r>
              <a:rPr lang="ru-RU" sz="2000" dirty="0"/>
              <a:t>свободной творческой личности ребёнка, которое определяется задачами развития и задачами исследовательской деятельности детей.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1052513"/>
            <a:ext cx="4114800" cy="525621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900" dirty="0" smtClean="0">
                <a:solidFill>
                  <a:schemeClr val="tx2"/>
                </a:solidFill>
              </a:rPr>
              <a:t>  Задачи</a:t>
            </a:r>
            <a:r>
              <a:rPr lang="ru-RU" sz="2900" dirty="0">
                <a:solidFill>
                  <a:schemeClr val="tx2"/>
                </a:solidFill>
              </a:rPr>
              <a:t>: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Формировать </a:t>
            </a:r>
            <a:r>
              <a:rPr lang="ru-RU" dirty="0"/>
              <a:t>готовность и способность ребёнка исследовать новое в окружающем мире путём реального взаимодействия с ним;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Развивать </a:t>
            </a:r>
            <a:r>
              <a:rPr lang="ru-RU" dirty="0"/>
              <a:t>инициативу, сообразительность, пытливость, самостоятельность;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Развивать </a:t>
            </a:r>
            <a:r>
              <a:rPr lang="ru-RU" dirty="0"/>
              <a:t>умение определять возможные методы решения проблемы с помощью взрослого, а затем и самостоятельно;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Обучать </a:t>
            </a:r>
            <a:r>
              <a:rPr lang="ru-RU" dirty="0"/>
              <a:t>детей дошкольного возраста специальным знаниям, необходимым для проведения самостоятельных исследований;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Формировать </a:t>
            </a:r>
            <a:r>
              <a:rPr lang="ru-RU" dirty="0"/>
              <a:t>и развивать у детей дошкольного возраста умения и навыки исследовательского поиска.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19931166">
            <a:off x="611560" y="764704"/>
            <a:ext cx="2968625" cy="222805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 rot="487490">
            <a:off x="3923928" y="330631"/>
            <a:ext cx="4392488" cy="329671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 rot="387637">
            <a:off x="107504" y="3011967"/>
            <a:ext cx="4248472" cy="318635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 rot="20855975">
            <a:off x="4655600" y="3374865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31750"/>
            <a:ext cx="8229600" cy="56356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4500" smtClean="0"/>
              <a:t> </a:t>
            </a:r>
            <a:r>
              <a:rPr lang="ru-RU" sz="2800" b="1" smtClean="0"/>
              <a:t>информационно-коммуника</a:t>
            </a:r>
            <a:r>
              <a:rPr lang="ru-RU" sz="2400" b="1" smtClean="0">
                <a:latin typeface="Arial" charset="0"/>
              </a:rPr>
              <a:t>цион</a:t>
            </a:r>
            <a:r>
              <a:rPr lang="ru-RU" sz="2800" b="1" smtClean="0"/>
              <a:t>ные технологии   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81075"/>
            <a:ext cx="4038600" cy="53736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ru-RU" sz="1800" dirty="0" smtClean="0">
                <a:latin typeface="Arial" charset="0"/>
              </a:rPr>
              <a:t>     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ru-RU" sz="1800" dirty="0" smtClean="0"/>
              <a:t>Внедрение инновационных технологий призвано, прежде всего, улучшить качество обучения, повысить мотивацию детей к получению новых знаний, ускорить процесс усвоения знаний.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800" dirty="0" smtClean="0"/>
              <a:t>Основными формами использования ИКТ являются: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1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ru-RU" sz="1800" dirty="0" smtClean="0"/>
              <a:t>подбор познавательного и иллюстративного материала  к совместной образовательной деятельности, оформление стендов, групп.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800" dirty="0" smtClean="0"/>
              <a:t>при проведении родительских собраний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800" dirty="0" smtClean="0"/>
              <a:t> создание презентаций в программе </a:t>
            </a:r>
            <a:r>
              <a:rPr lang="ru-RU" sz="1800" dirty="0" err="1" smtClean="0"/>
              <a:t>Microsoft</a:t>
            </a:r>
            <a:r>
              <a:rPr lang="ru-RU" sz="1800" dirty="0" smtClean="0"/>
              <a:t> </a:t>
            </a:r>
            <a:r>
              <a:rPr lang="ru-RU" sz="1800" dirty="0" err="1" smtClean="0"/>
              <a:t>Рower</a:t>
            </a:r>
            <a:r>
              <a:rPr lang="ru-RU" sz="1800" dirty="0" smtClean="0"/>
              <a:t> </a:t>
            </a:r>
            <a:r>
              <a:rPr lang="ru-RU" sz="1800" dirty="0" err="1" smtClean="0"/>
              <a:t>Рoint</a:t>
            </a:r>
            <a:r>
              <a:rPr lang="ru-RU" sz="1800" dirty="0" smtClean="0"/>
              <a:t>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 rot="150246">
            <a:off x="4790571" y="707215"/>
            <a:ext cx="4038600" cy="3556549"/>
          </a:xfrm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21174638">
            <a:off x="5004049" y="4157156"/>
            <a:ext cx="3778821" cy="237705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428750"/>
          </a:xfrm>
        </p:spPr>
        <p:txBody>
          <a:bodyPr/>
          <a:lstStyle/>
          <a:p>
            <a:pPr algn="ctr" eaLnBrk="1" hangingPunct="1"/>
            <a:r>
              <a:rPr lang="ru-RU" sz="2800" b="1" smtClean="0"/>
              <a:t>«Воспитывать человека - значит определять судьбу нации»</a:t>
            </a:r>
            <a:br>
              <a:rPr lang="ru-RU" sz="2800" b="1" smtClean="0"/>
            </a:br>
            <a:r>
              <a:rPr lang="ru-RU" sz="2800" smtClean="0"/>
              <a:t>Святейший Патриарх Московский и Всея Руси Алексий II</a:t>
            </a:r>
            <a:br>
              <a:rPr lang="ru-RU" sz="2800" smtClean="0"/>
            </a:br>
            <a:endParaRPr lang="ru-RU" sz="2800" smtClean="0"/>
          </a:p>
        </p:txBody>
      </p:sp>
      <p:sp>
        <p:nvSpPr>
          <p:cNvPr id="1536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700213"/>
            <a:ext cx="7704137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251520" y="332656"/>
            <a:ext cx="3773487" cy="391953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24313" y="188913"/>
            <a:ext cx="4938712" cy="465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3636963"/>
            <a:ext cx="520700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36036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err="1" smtClean="0"/>
              <a:t>Лэпбук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850" y="836613"/>
            <a:ext cx="4171950" cy="554513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400" b="1" dirty="0" err="1"/>
              <a:t>Лэпбук</a:t>
            </a:r>
            <a:r>
              <a:rPr lang="ru-RU" sz="1400" b="1" dirty="0"/>
              <a:t> отвечает требованиям ФГОС дошкольного образования к пространственной предметно-развивающей среде: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400" dirty="0" smtClean="0"/>
              <a:t>способствует </a:t>
            </a:r>
            <a:r>
              <a:rPr lang="ru-RU" sz="1400" dirty="0"/>
              <a:t>развитию творчества, воображения.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400" dirty="0" smtClean="0"/>
              <a:t>пригоден </a:t>
            </a:r>
            <a:r>
              <a:rPr lang="ru-RU" sz="1400" dirty="0"/>
              <a:t>к использованию одновременно группой детей (в том числе с участием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400" dirty="0"/>
              <a:t>взрослого как играющего партнера);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400" dirty="0" smtClean="0"/>
              <a:t>обладает </a:t>
            </a:r>
            <a:r>
              <a:rPr lang="ru-RU" sz="1400" dirty="0"/>
              <a:t>дидактическими свойствами, несет в себе способы ознакомления с цветом, формой и т.д.;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400" dirty="0" smtClean="0"/>
              <a:t>является </a:t>
            </a:r>
            <a:r>
              <a:rPr lang="ru-RU" sz="1400" dirty="0"/>
              <a:t>средством художественно-эстетического развития ребенка, приобщает его к миру искусства;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400" dirty="0" smtClean="0"/>
              <a:t>вариативен </a:t>
            </a:r>
            <a:r>
              <a:rPr lang="ru-RU" sz="1400" dirty="0"/>
              <a:t>(есть несколько вариантов использования каждой его части);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400" dirty="0" smtClean="0"/>
              <a:t>его </a:t>
            </a:r>
            <a:r>
              <a:rPr lang="ru-RU" sz="1400" dirty="0"/>
              <a:t>структура и содержание доступны детям дошкольного возраста;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400" dirty="0" smtClean="0"/>
              <a:t>обеспечивает </a:t>
            </a:r>
            <a:r>
              <a:rPr lang="ru-RU" sz="1400" dirty="0"/>
              <a:t>игровую, познавательную, исследовательскую и творческую активность всех воспитанников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836613"/>
            <a:ext cx="4038600" cy="551815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ru-RU" sz="1600" b="1" dirty="0" smtClean="0"/>
              <a:t>Работа с </a:t>
            </a:r>
            <a:r>
              <a:rPr lang="ru-RU" sz="1600" b="1" dirty="0" err="1" smtClean="0"/>
              <a:t>лэпбуком</a:t>
            </a:r>
            <a:r>
              <a:rPr lang="ru-RU" sz="1600" b="1" dirty="0" smtClean="0"/>
              <a:t> отвечает основным направлениям партнерской  деятельности взрослого с детьми:</a:t>
            </a:r>
            <a:endParaRPr lang="ru-RU" sz="1600" dirty="0" smtClean="0"/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ru-RU" sz="1600" dirty="0" smtClean="0"/>
              <a:t> включенность воспитателя наравне с детьми,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ru-RU" sz="1600" dirty="0" smtClean="0"/>
              <a:t> добровольное присоединение детей к деятельности,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ru-RU" sz="1600" dirty="0" smtClean="0"/>
              <a:t> свободное общение и перемещение детей во время деятельности,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ru-RU" sz="1600" dirty="0" smtClean="0"/>
              <a:t>открытый временной конец деятельности (каждый работает в своем темпе).</a:t>
            </a:r>
          </a:p>
          <a:p>
            <a:pPr marL="0" indent="0" algn="ctr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ru-RU" sz="1600" b="1" dirty="0" err="1" smtClean="0"/>
              <a:t>Лэпбук</a:t>
            </a:r>
            <a:r>
              <a:rPr lang="ru-RU" sz="1600" b="1" dirty="0" smtClean="0"/>
              <a:t> могут делать: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ru-RU" sz="1600" dirty="0" smtClean="0"/>
              <a:t>Педагоги;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ru-RU" sz="1600" dirty="0" smtClean="0"/>
              <a:t>Педагоги с детьми;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ru-RU" sz="1600" dirty="0" smtClean="0"/>
              <a:t>Педагоги, дети и родители;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ru-RU" sz="1600" dirty="0" smtClean="0"/>
              <a:t>Дети и родители;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ru-RU" sz="1600" dirty="0" smtClean="0"/>
              <a:t>Родители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ru-RU" sz="1600" dirty="0" smtClean="0"/>
              <a:t>Дети самостоятельно, что будет последней, высшей ступенью развития познавательной деятельности детей.</a:t>
            </a:r>
          </a:p>
          <a:p>
            <a:pPr marL="0" indent="0" eaLnBrk="1" hangingPunct="1">
              <a:lnSpc>
                <a:spcPct val="80000"/>
              </a:lnSpc>
              <a:defRPr/>
            </a:pPr>
            <a:endParaRPr lang="ru-RU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323850" y="115888"/>
            <a:ext cx="8229600" cy="504825"/>
          </a:xfrm>
        </p:spPr>
        <p:txBody>
          <a:bodyPr/>
          <a:lstStyle/>
          <a:p>
            <a:pPr eaLnBrk="1" hangingPunct="1"/>
            <a:r>
              <a:rPr lang="ru-RU" sz="3600" smtClean="0"/>
              <a:t>       Бывают: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765175"/>
            <a:ext cx="4038600" cy="55895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6700" dirty="0" smtClean="0"/>
              <a:t>учебные</a:t>
            </a:r>
            <a:r>
              <a:rPr lang="ru-RU" sz="6700" dirty="0"/>
              <a:t>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6700" dirty="0" smtClean="0"/>
              <a:t>игровые</a:t>
            </a:r>
            <a:r>
              <a:rPr lang="ru-RU" sz="6700" dirty="0"/>
              <a:t>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6700" dirty="0" smtClean="0"/>
              <a:t>поздравительные</a:t>
            </a:r>
            <a:r>
              <a:rPr lang="ru-RU" sz="6700" dirty="0"/>
              <a:t>,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6700" dirty="0" smtClean="0"/>
              <a:t>праздничные</a:t>
            </a:r>
            <a:r>
              <a:rPr lang="ru-RU" sz="6700" dirty="0"/>
              <a:t>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6700" dirty="0" smtClean="0"/>
              <a:t>автобиографические </a:t>
            </a:r>
            <a:r>
              <a:rPr lang="ru-RU" sz="6700" dirty="0"/>
              <a:t>(папка-отчет о каком-то важном событии в жизни ребенка: путешествии, походе в цирк, каникулярном досуге и т.д.)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188913"/>
            <a:ext cx="4248150" cy="633571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400" b="1" dirty="0">
                <a:solidFill>
                  <a:schemeClr val="tx2"/>
                </a:solidFill>
              </a:rPr>
              <a:t>Значимость и преимущества технологии «</a:t>
            </a:r>
            <a:r>
              <a:rPr lang="ru-RU" sz="2400" b="1" dirty="0" err="1">
                <a:solidFill>
                  <a:schemeClr val="tx2"/>
                </a:solidFill>
              </a:rPr>
              <a:t>лэпбук</a:t>
            </a:r>
            <a:r>
              <a:rPr lang="ru-RU" sz="2400" b="1" dirty="0">
                <a:solidFill>
                  <a:schemeClr val="tx2"/>
                </a:solidFill>
              </a:rPr>
              <a:t>»:</a:t>
            </a:r>
            <a:endParaRPr lang="ru-RU" sz="2400" dirty="0">
              <a:solidFill>
                <a:schemeClr val="tx2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400" dirty="0"/>
              <a:t>активизирует у детей интерес к познавательной деятельности;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400" dirty="0"/>
              <a:t>позволяет самостоятельно собирать нужную информацию (в старшем возрасте);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400" dirty="0"/>
              <a:t>развивает креативность, творческое мышление, мелкую моторику, речь;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400" dirty="0"/>
              <a:t>помогает разнообразить занятия, совместную деятельность со взрослым;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400" dirty="0"/>
              <a:t>помогает детям лучше понять и запомнить </a:t>
            </a:r>
            <a:r>
              <a:rPr lang="ru-RU" sz="1400" dirty="0" smtClean="0"/>
              <a:t>информацию;</a:t>
            </a:r>
            <a:endParaRPr lang="ru-RU" sz="1400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400" dirty="0"/>
              <a:t>позволяет сохранить собранный материал;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400" dirty="0"/>
              <a:t>объединяет педагогов, детей и родителей;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400" dirty="0"/>
              <a:t>способствует организации материала по изучаемой теме в рамках комплексно-тематического планирования;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400" dirty="0"/>
              <a:t>способствует организации индивидуальной и самостоятельной работы с детьми;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400" dirty="0"/>
              <a:t>обеспечивает реализацию партнерских взаимоотношений между взрослыми и детьми;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400" dirty="0"/>
              <a:t>способствует творческой самореализации педагога.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ихалыч\Downloads\detsad-277509-1451903813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 rot="599882">
            <a:off x="251521" y="233363"/>
            <a:ext cx="3312367" cy="348366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7" name="Picture 3" descr="C:\Users\Михалыч\Downloads\detsad-277509-1451903861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 rot="21032622">
            <a:off x="4067944" y="232599"/>
            <a:ext cx="4831122" cy="370045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8" name="Picture 4" descr="C:\Users\Михалыч\Downloads\detsad-277509-1451904104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1672407" y="3355649"/>
            <a:ext cx="4411762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ихалыч\Desktop\для презент\20181112_130317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629268">
            <a:off x="238195" y="364402"/>
            <a:ext cx="5472608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075" name="Picture 3" descr="C:\Users\Михалыч\Desktop\для презент\20181112_131837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21393441">
            <a:off x="4139952" y="3401616"/>
            <a:ext cx="4608512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79216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err="1" smtClean="0"/>
              <a:t>Синквейн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5842" name="Объект 2"/>
          <p:cNvSpPr>
            <a:spLocks noGrp="1"/>
          </p:cNvSpPr>
          <p:nvPr>
            <p:ph sz="half" idx="1"/>
          </p:nvPr>
        </p:nvSpPr>
        <p:spPr>
          <a:xfrm>
            <a:off x="457200" y="1484313"/>
            <a:ext cx="4038600" cy="453707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800" dirty="0" smtClean="0"/>
              <a:t>Цель данной технологии – создание условий для развития личности, способной критически мыслить, т. е. исключать лишнее и выделять главное, обобщать, классифицировать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038600" cy="522922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b="1" dirty="0"/>
              <a:t>Задачи:</a:t>
            </a: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обогащать </a:t>
            </a:r>
            <a:r>
              <a:rPr lang="ru-RU" dirty="0"/>
              <a:t>и активизировать словарный запас (глагольный словарь, словарь прилагательных);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готовить </a:t>
            </a:r>
            <a:r>
              <a:rPr lang="ru-RU" dirty="0"/>
              <a:t>к краткому пересказу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чувствовать </a:t>
            </a:r>
            <a:r>
              <a:rPr lang="ru-RU" dirty="0"/>
              <a:t>себя хоть на мгновение творцом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развивает </a:t>
            </a:r>
            <a:r>
              <a:rPr lang="ru-RU" dirty="0"/>
              <a:t>ассоциативное  и наглядно-образное мышление.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C:\Users\Михалыч\Downloads\img7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088" y="404813"/>
            <a:ext cx="7561262" cy="63706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400" b="1" dirty="0"/>
              <a:t>СИНКВЕЙН</a:t>
            </a:r>
            <a:r>
              <a:rPr lang="ru-RU" sz="2400" dirty="0"/>
              <a:t> - это французское пятистишье, похожее на японские стихотворения.</a:t>
            </a:r>
          </a:p>
          <a:p>
            <a:pPr>
              <a:defRPr/>
            </a:pPr>
            <a:r>
              <a:rPr lang="ru-RU" sz="2400" b="1" dirty="0"/>
              <a:t>СИНКВЕЙН</a:t>
            </a:r>
            <a:r>
              <a:rPr lang="ru-RU" sz="2400" dirty="0"/>
              <a:t>  помогает пополнить словарный запас</a:t>
            </a:r>
          </a:p>
          <a:p>
            <a:pPr>
              <a:defRPr/>
            </a:pPr>
            <a:r>
              <a:rPr lang="ru-RU" sz="2400" b="1" dirty="0"/>
              <a:t>СИНКВЕЙН</a:t>
            </a:r>
            <a:r>
              <a:rPr lang="ru-RU" sz="2400" dirty="0"/>
              <a:t> учит краткому пересказу</a:t>
            </a:r>
          </a:p>
          <a:p>
            <a:pPr>
              <a:defRPr/>
            </a:pPr>
            <a:r>
              <a:rPr lang="ru-RU" sz="2400" b="1" dirty="0"/>
              <a:t>СИНКВЕЙН</a:t>
            </a:r>
            <a:r>
              <a:rPr lang="ru-RU" sz="2400" dirty="0"/>
              <a:t> учит находить и выделять в большом объеме информации главную мысль</a:t>
            </a:r>
          </a:p>
          <a:p>
            <a:pPr>
              <a:defRPr/>
            </a:pPr>
            <a:r>
              <a:rPr lang="ru-RU" sz="2400" dirty="0"/>
              <a:t>Сочинение </a:t>
            </a:r>
            <a:r>
              <a:rPr lang="ru-RU" sz="2400" b="1" dirty="0"/>
              <a:t>СИНКВЕЙНА</a:t>
            </a:r>
            <a:r>
              <a:rPr lang="ru-RU" sz="2400" dirty="0"/>
              <a:t> – процесс творческий. Это интересное занятие помогает самовыражению детей через сочинение собственных нерифмованных стихов.</a:t>
            </a:r>
          </a:p>
          <a:p>
            <a:pPr>
              <a:defRPr/>
            </a:pPr>
            <a:r>
              <a:rPr lang="ru-RU" sz="2400" dirty="0"/>
              <a:t>Составить </a:t>
            </a:r>
            <a:r>
              <a:rPr lang="ru-RU" sz="2400" b="1" dirty="0"/>
              <a:t>СИНКВЕЙН</a:t>
            </a:r>
            <a:r>
              <a:rPr lang="ru-RU" sz="2400" dirty="0"/>
              <a:t> получается у всех.</a:t>
            </a:r>
          </a:p>
          <a:p>
            <a:pPr>
              <a:defRPr/>
            </a:pPr>
            <a:r>
              <a:rPr lang="ru-RU" sz="2400" b="1" dirty="0"/>
              <a:t>СИНКВЕЙН</a:t>
            </a:r>
            <a:r>
              <a:rPr lang="ru-RU" sz="2400" dirty="0"/>
              <a:t> помогает развивать речь и мышление.</a:t>
            </a:r>
          </a:p>
          <a:p>
            <a:pPr>
              <a:defRPr/>
            </a:pPr>
            <a:r>
              <a:rPr lang="ru-RU" sz="2400" b="1" dirty="0"/>
              <a:t>СИНКВЕЙН</a:t>
            </a:r>
            <a:r>
              <a:rPr lang="ru-RU" sz="2400" dirty="0"/>
              <a:t> облегчает процесс усвоения понятий и их содержания.</a:t>
            </a:r>
          </a:p>
          <a:p>
            <a:pPr>
              <a:defRPr/>
            </a:pPr>
            <a:r>
              <a:rPr lang="ru-RU" sz="2400" b="1" dirty="0"/>
              <a:t>СИНКВЕЙН</a:t>
            </a:r>
            <a:r>
              <a:rPr lang="ru-RU" sz="2400" dirty="0"/>
              <a:t> – это также способ контроля и самоконтроля (дети могут сравнивать СИНКВЕЙН и оценивать их)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251520" y="116632"/>
            <a:ext cx="8820472" cy="661535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81350" y="549275"/>
            <a:ext cx="29305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tx2"/>
                </a:solidFill>
                <a:latin typeface="+mn-lt"/>
              </a:rPr>
              <a:t>ПРИМЕРЫ СИНКВЕЙН.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052736"/>
            <a:ext cx="4572000" cy="1477328"/>
          </a:xfrm>
          <a:prstGeom prst="rect">
            <a:avLst/>
          </a:prstGeom>
          <a:solidFill>
            <a:srgbClr val="FF0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/>
              <a:t>МАСЛЕННИЦА</a:t>
            </a:r>
          </a:p>
          <a:p>
            <a:pPr>
              <a:defRPr/>
            </a:pPr>
            <a:r>
              <a:rPr lang="ru-RU" dirty="0"/>
              <a:t>Широкая, веселая</a:t>
            </a:r>
          </a:p>
          <a:p>
            <a:pPr>
              <a:defRPr/>
            </a:pPr>
            <a:r>
              <a:rPr lang="ru-RU" dirty="0"/>
              <a:t>Веселимся, играем, пляшем</a:t>
            </a:r>
          </a:p>
          <a:p>
            <a:pPr>
              <a:defRPr/>
            </a:pPr>
            <a:r>
              <a:rPr lang="ru-RU" dirty="0"/>
              <a:t>Угощу блинами и прошу прощения</a:t>
            </a:r>
          </a:p>
          <a:p>
            <a:pPr>
              <a:defRPr/>
            </a:pPr>
            <a:r>
              <a:rPr lang="ru-RU" dirty="0"/>
              <a:t>Праздник.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11960" y="1988840"/>
            <a:ext cx="4572000" cy="1477328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/>
              <a:t>ХОХЛОМА</a:t>
            </a:r>
          </a:p>
          <a:p>
            <a:pPr>
              <a:defRPr/>
            </a:pPr>
            <a:r>
              <a:rPr lang="ru-RU" dirty="0"/>
              <a:t>Яркая, золотая</a:t>
            </a:r>
          </a:p>
          <a:p>
            <a:pPr>
              <a:defRPr/>
            </a:pPr>
            <a:r>
              <a:rPr lang="ru-RU" dirty="0"/>
              <a:t>Украшает, радует, дарит</a:t>
            </a:r>
          </a:p>
          <a:p>
            <a:pPr>
              <a:defRPr/>
            </a:pPr>
            <a:r>
              <a:rPr lang="ru-RU" dirty="0"/>
              <a:t>А трава как бахрома-Золотая Хохлома</a:t>
            </a:r>
          </a:p>
          <a:p>
            <a:pPr>
              <a:defRPr/>
            </a:pPr>
            <a:r>
              <a:rPr lang="ru-RU" dirty="0"/>
              <a:t>Узор.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3977" y="3391832"/>
            <a:ext cx="4572000" cy="1477328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/>
              <a:t>МАМА</a:t>
            </a:r>
          </a:p>
          <a:p>
            <a:pPr>
              <a:defRPr/>
            </a:pPr>
            <a:r>
              <a:rPr lang="ru-RU" dirty="0"/>
              <a:t>Красивая, добрая</a:t>
            </a:r>
          </a:p>
          <a:p>
            <a:pPr>
              <a:defRPr/>
            </a:pPr>
            <a:r>
              <a:rPr lang="ru-RU" dirty="0"/>
              <a:t>Любит, целует, кормит</a:t>
            </a:r>
          </a:p>
          <a:p>
            <a:pPr>
              <a:defRPr/>
            </a:pPr>
            <a:r>
              <a:rPr lang="ru-RU" dirty="0"/>
              <a:t>Мамы разные важны</a:t>
            </a:r>
          </a:p>
          <a:p>
            <a:pPr>
              <a:defRPr/>
            </a:pPr>
            <a:r>
              <a:rPr lang="ru-RU" dirty="0"/>
              <a:t>Любовь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23928" y="4869160"/>
            <a:ext cx="4572000" cy="1477328"/>
          </a:xfrm>
          <a:prstGeom prst="rect">
            <a:avLst/>
          </a:prstGeom>
          <a:solidFill>
            <a:srgbClr val="92D05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/>
              <a:t>СЕМЬЯ</a:t>
            </a:r>
          </a:p>
          <a:p>
            <a:pPr>
              <a:defRPr/>
            </a:pPr>
            <a:r>
              <a:rPr lang="ru-RU" dirty="0"/>
              <a:t>Дружная, веселая</a:t>
            </a:r>
          </a:p>
          <a:p>
            <a:pPr>
              <a:defRPr/>
            </a:pPr>
            <a:r>
              <a:rPr lang="ru-RU" dirty="0"/>
              <a:t>Помогает, любит, оберегает</a:t>
            </a:r>
          </a:p>
          <a:p>
            <a:pPr>
              <a:defRPr/>
            </a:pPr>
            <a:r>
              <a:rPr lang="ru-RU" dirty="0"/>
              <a:t>Опора в жизни человека</a:t>
            </a:r>
          </a:p>
          <a:p>
            <a:pPr>
              <a:defRPr/>
            </a:pPr>
            <a:r>
              <a:rPr lang="ru-RU" dirty="0"/>
              <a:t>Дом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395288" y="44450"/>
            <a:ext cx="8229600" cy="792163"/>
          </a:xfrm>
        </p:spPr>
        <p:txBody>
          <a:bodyPr/>
          <a:lstStyle/>
          <a:p>
            <a:pPr algn="ctr" eaLnBrk="1" hangingPunct="1"/>
            <a:r>
              <a:rPr lang="ru-RU" smtClean="0"/>
              <a:t>Актуальность.</a:t>
            </a:r>
          </a:p>
        </p:txBody>
      </p:sp>
      <p:sp>
        <p:nvSpPr>
          <p:cNvPr id="15362" name="Объект 2"/>
          <p:cNvSpPr>
            <a:spLocks noGrp="1"/>
          </p:cNvSpPr>
          <p:nvPr>
            <p:ph idx="1"/>
          </p:nvPr>
        </p:nvSpPr>
        <p:spPr>
          <a:xfrm>
            <a:off x="395288" y="981075"/>
            <a:ext cx="8229600" cy="491172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just" eaLnBrk="1" hangingPunct="1">
              <a:buFont typeface="Wingdings 2" pitchFamily="18" charset="2"/>
              <a:buNone/>
              <a:defRPr/>
            </a:pPr>
            <a:r>
              <a:rPr lang="ru-RU" sz="2400" dirty="0"/>
              <a:t>На сегодняшний день проблема нравственности очень актуальна. Уделяя внимание интеллектуальному развитию своего чада, родители забывают о получении ребенком духовного опыта. Развлечения современного малыша банальны: компьютерные игры, просмотр бессмысленных мультфильмов, прогулки по торговым центрам. </a:t>
            </a:r>
          </a:p>
          <a:p>
            <a:pPr marL="0" indent="0" algn="just" eaLnBrk="1" hangingPunct="1">
              <a:buFont typeface="Wingdings 2" pitchFamily="18" charset="2"/>
              <a:buNone/>
              <a:defRPr/>
            </a:pPr>
            <a:r>
              <a:rPr lang="ru-RU" sz="2400" dirty="0"/>
              <a:t>В дошкольном возрасте у детей формируется основа духовно-нравственной системы, от которой зависит дальнейшее отношение ребенка к окружению и миру в целом. По этой причине так важно уделять внимание моральному развитию крохи. Актуальность этой задачи отражается и в Федеральном государственном образовательном стандарте (ФГОС) для дошколят.</a:t>
            </a:r>
          </a:p>
          <a:p>
            <a:pPr marL="0" indent="0" algn="ctr" eaLnBrk="1" hangingPunct="1">
              <a:buFont typeface="Wingdings 2" pitchFamily="18" charset="2"/>
              <a:buNone/>
              <a:defRPr/>
            </a:pPr>
            <a:endParaRPr lang="ru-RU" sz="2400" dirty="0"/>
          </a:p>
          <a:p>
            <a:pPr marL="0" indent="0" algn="ctr" eaLnBrk="1" hangingPunct="1">
              <a:buFont typeface="Wingdings 2" pitchFamily="18" charset="2"/>
              <a:buNone/>
              <a:defRPr/>
            </a:pPr>
            <a:endParaRPr lang="ru-RU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C:\Users\Михалыч\Downloads\img7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4921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Вывод: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12762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000" dirty="0"/>
              <a:t>Традиции и инновации - они идут рядом! </a:t>
            </a:r>
          </a:p>
          <a:p>
            <a:pPr eaLnBrk="1" hangingPunct="1">
              <a:defRPr/>
            </a:pPr>
            <a:r>
              <a:rPr lang="ru-RU" sz="2000" dirty="0"/>
              <a:t>Инновации базируются на традициях!</a:t>
            </a:r>
          </a:p>
          <a:p>
            <a:pPr eaLnBrk="1" hangingPunct="1">
              <a:defRPr/>
            </a:pPr>
            <a:r>
              <a:rPr lang="ru-RU" sz="2000" dirty="0"/>
              <a:t>Использование традиционных и инновационных технологий :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ru-RU" sz="2000" dirty="0"/>
              <a:t>  - создают необходимые условия для того, чтобы каждый ребёнок вырос талантливым, умным, добрым, мог жить и трудиться в новом обществе. 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ru-RU" sz="2000" dirty="0"/>
              <a:t>- дают возможность развивать у дошкольников внутреннюю активность, способность выделять проблемы, ставить цели, добывать знания, приходить к результату.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ru-RU" sz="2000" dirty="0"/>
              <a:t>- </a:t>
            </a:r>
            <a:r>
              <a:rPr lang="ru-RU" sz="2000" dirty="0" smtClean="0"/>
              <a:t>помогают приобщить детей </a:t>
            </a:r>
            <a:r>
              <a:rPr lang="ru-RU" sz="2000" dirty="0"/>
              <a:t>к тому, что поможет им стать людьми ответственными, с активной жизненной позицией, чувствующими причастность к родному краю, его истории, традициям, уважающими Отечество, достижения своего народа, любящими свою семью, готовыми к выполнению своих гражданских обязанностей.</a:t>
            </a:r>
          </a:p>
          <a:p>
            <a:pPr eaLnBrk="1" hangingPunct="1">
              <a:defRPr/>
            </a:pPr>
            <a:endParaRPr lang="ru-R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Прямоугольник 1"/>
          <p:cNvSpPr>
            <a:spLocks noChangeArrowheads="1"/>
          </p:cNvSpPr>
          <p:nvPr/>
        </p:nvSpPr>
        <p:spPr bwMode="auto">
          <a:xfrm>
            <a:off x="827088" y="549275"/>
            <a:ext cx="75612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onstantia" pitchFamily="18" charset="0"/>
              </a:rPr>
              <a:t/>
            </a:r>
            <a:br>
              <a:rPr lang="ru-RU" sz="2400">
                <a:latin typeface="Constantia" pitchFamily="18" charset="0"/>
              </a:rPr>
            </a:br>
            <a:endParaRPr lang="ru-RU" sz="2400">
              <a:latin typeface="Constant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224216" y="116632"/>
            <a:ext cx="8767005" cy="657525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mtClean="0"/>
              <a:t>Цель:</a:t>
            </a:r>
          </a:p>
        </p:txBody>
      </p:sp>
      <p:sp>
        <p:nvSpPr>
          <p:cNvPr id="16386" name="Объект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ctr" eaLnBrk="1" hangingPunct="1">
              <a:buFont typeface="Wingdings 2" pitchFamily="18" charset="2"/>
              <a:buNone/>
              <a:defRPr/>
            </a:pPr>
            <a:r>
              <a:rPr lang="ru-RU" dirty="0" smtClean="0"/>
              <a:t>   Способствовать формированию у детей личностной культуры, приобщать их к богатому культурному наследию русского народа, заложить фундамент для освоения детьми национальной культуры, для чего дети должны знать жизнь и быт русского народа, его характер, присущие ему нравственные ценности, традиции, особенности материальной и культурной среды.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250"/>
            <a:ext cx="8229600" cy="57626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Задачи: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40312"/>
          </a:xfrm>
        </p:spPr>
        <p:txBody>
          <a:bodyPr>
            <a:no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000" dirty="0"/>
              <a:t> </a:t>
            </a:r>
            <a:r>
              <a:rPr lang="ru-RU" sz="1800" dirty="0" smtClean="0"/>
              <a:t>Воспитывать </a:t>
            </a:r>
            <a:r>
              <a:rPr lang="ru-RU" sz="1800" dirty="0"/>
              <a:t>уважение к нравственным нормам морали. Учить различать добро и зло, быть в состоянии творить добро. Пресекать (в разных формах) безнравственные проявления в стремлениях и действиях ребенка.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800" dirty="0" smtClean="0"/>
              <a:t>Создать </a:t>
            </a:r>
            <a:r>
              <a:rPr lang="ru-RU" sz="1800" dirty="0"/>
              <a:t>условия для воспитания целостной картины мира.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800" dirty="0" smtClean="0"/>
              <a:t>Формировать </a:t>
            </a:r>
            <a:r>
              <a:rPr lang="ru-RU" sz="1800" dirty="0"/>
              <a:t>чувство любви к Родине на основе изучения национальных культурных традиций.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800" dirty="0" smtClean="0"/>
              <a:t>Развивать </a:t>
            </a:r>
            <a:r>
              <a:rPr lang="ru-RU" sz="1800" dirty="0"/>
              <a:t>способность воспринимать и анализировать литературные произведения, учить выражать чувства, обогащать словарный запас.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800" dirty="0" smtClean="0"/>
              <a:t>Развивать </a:t>
            </a:r>
            <a:r>
              <a:rPr lang="ru-RU" sz="1800" dirty="0"/>
              <a:t>музыкальную культуру, приобщать к хоровому пению, классической, духовной и народной музыке.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800" dirty="0" smtClean="0"/>
              <a:t>Осуществлять </a:t>
            </a:r>
            <a:r>
              <a:rPr lang="ru-RU" sz="1800" dirty="0"/>
              <a:t>целенаправленную работу по физическому воспитанию, укреплению воли и выносливости.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800" dirty="0" smtClean="0"/>
              <a:t>Прививать </a:t>
            </a:r>
            <a:r>
              <a:rPr lang="ru-RU" sz="1800" dirty="0"/>
              <a:t>трудовые навыки, учить выполнять простые бытовые поручения, обучать основам ручного труда, продуктивной деятельности.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800" dirty="0" smtClean="0"/>
              <a:t>Ориентировать </a:t>
            </a:r>
            <a:r>
              <a:rPr lang="ru-RU" sz="1800" dirty="0"/>
              <a:t>семью на духовно–нравственное воспитание детей (ознакомление родителей с основами православной педагогики и психологии, формирование представлений о формах традиционного семейного уклада)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1800" dirty="0"/>
              <a:t> 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000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pPr eaLnBrk="1" hangingPunct="1"/>
            <a:r>
              <a:rPr lang="ru-RU" smtClean="0"/>
              <a:t>Традиция:          Инновация: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20875"/>
            <a:ext cx="4038600" cy="44338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 </a:t>
            </a:r>
            <a:r>
              <a:rPr lang="ru-RU" dirty="0"/>
              <a:t>То, что переходит или перешло от одного поколения к другому путем предания, устной или литературной передачи.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 </a:t>
            </a:r>
            <a:r>
              <a:rPr lang="ru-RU" dirty="0"/>
              <a:t>Обычай, укоренившийся порядок в чем-нибудь.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20875"/>
            <a:ext cx="4038600" cy="44338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Нововведение </a:t>
            </a:r>
            <a:r>
              <a:rPr lang="ru-RU" dirty="0"/>
              <a:t>в педагогическую деятельность, изменение в содержании и технологии обучения и воспитания, имеющие целью повышение их эффективности.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Традиционные формы работы: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ПОС по </a:t>
            </a:r>
            <a:r>
              <a:rPr lang="ru-RU" dirty="0"/>
              <a:t>познавательному развитию на тему духовно–нравственного воспитания детей.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экскурсии</a:t>
            </a:r>
            <a:r>
              <a:rPr lang="ru-RU" dirty="0"/>
              <a:t>, целевые прогулки по городу.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тематические </a:t>
            </a:r>
            <a:r>
              <a:rPr lang="ru-RU" dirty="0"/>
              <a:t>вечера досуга эстетической направленности (живопись, музыка, поэзия).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беседы </a:t>
            </a:r>
            <a:r>
              <a:rPr lang="ru-RU" dirty="0"/>
              <a:t>с детьми о правилах поведения.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слушание </a:t>
            </a:r>
            <a:r>
              <a:rPr lang="ru-RU" dirty="0"/>
              <a:t>духовной музыки, колокольных звонов, колыбельных песен, знакомство с творчеством и биографией русских композиторов.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этические </a:t>
            </a:r>
            <a:r>
              <a:rPr lang="ru-RU" dirty="0"/>
              <a:t>беседы.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встречи </a:t>
            </a:r>
            <a:r>
              <a:rPr lang="ru-RU" dirty="0"/>
              <a:t>с семьями (рассказы о семейных традициях, реликвиях, оформление наглядно–иллюстративного материала «Моя семья». Совместные творческие работы детей и родителей).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чтение </a:t>
            </a:r>
            <a:r>
              <a:rPr lang="ru-RU" dirty="0"/>
              <a:t>художественной литературы по духовно–нравственной тематике.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посещение </a:t>
            </a:r>
            <a:r>
              <a:rPr lang="ru-RU" dirty="0"/>
              <a:t>музея, </a:t>
            </a:r>
            <a:r>
              <a:rPr lang="ru-RU" dirty="0" smtClean="0"/>
              <a:t>библиотеки, Храма города </a:t>
            </a:r>
            <a:r>
              <a:rPr lang="ru-RU" dirty="0"/>
              <a:t>с целью знакомства с духовными ценностями и историей Отечества.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выставки </a:t>
            </a:r>
            <a:r>
              <a:rPr lang="ru-RU" dirty="0"/>
              <a:t>фотоматериалов, семейных стенгазет, совместных творческих работ детей и родителей.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dirty="0" smtClean="0"/>
              <a:t>проведение календарно-обрядовых праздников</a:t>
            </a:r>
            <a:r>
              <a:rPr lang="ru-RU" dirty="0"/>
              <a:t>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1638" y="106363"/>
            <a:ext cx="3814762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Михалыч\Desktop\для презент\20171117_092148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74304" y="2986088"/>
            <a:ext cx="3405608" cy="335387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7" name="Picture 3" descr="C:\Users\Михалыч\Desktop\для презент\IMGP6485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366955" y="548681"/>
            <a:ext cx="4525525" cy="280831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8" name="Picture 4" descr="C:\Users\Михалыч\Desktop\для презент\1474268946511.jp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4572000" y="3356992"/>
            <a:ext cx="4248472" cy="298297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2533" name="Прямоугольник 2"/>
          <p:cNvSpPr>
            <a:spLocks noChangeArrowheads="1"/>
          </p:cNvSpPr>
          <p:nvPr/>
        </p:nvSpPr>
        <p:spPr bwMode="auto">
          <a:xfrm>
            <a:off x="125413" y="2617788"/>
            <a:ext cx="3997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tx2"/>
                </a:solidFill>
                <a:latin typeface="Constantia" pitchFamily="18" charset="0"/>
              </a:rPr>
              <a:t>Чтение художественной литературы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435600" y="179388"/>
            <a:ext cx="2930525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Театральная деятельность</a:t>
            </a:r>
          </a:p>
        </p:txBody>
      </p:sp>
      <p:sp>
        <p:nvSpPr>
          <p:cNvPr id="22535" name="Прямоугольник 4"/>
          <p:cNvSpPr>
            <a:spLocks noChangeArrowheads="1"/>
          </p:cNvSpPr>
          <p:nvPr/>
        </p:nvSpPr>
        <p:spPr bwMode="auto">
          <a:xfrm>
            <a:off x="385763" y="6340475"/>
            <a:ext cx="3149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tx2"/>
                </a:solidFill>
                <a:latin typeface="Constantia" pitchFamily="18" charset="0"/>
              </a:rPr>
              <a:t>Продуктивная деятельность</a:t>
            </a:r>
          </a:p>
        </p:txBody>
      </p:sp>
      <p:sp>
        <p:nvSpPr>
          <p:cNvPr id="22536" name="Прямоугольник 5"/>
          <p:cNvSpPr>
            <a:spLocks noChangeArrowheads="1"/>
          </p:cNvSpPr>
          <p:nvPr/>
        </p:nvSpPr>
        <p:spPr bwMode="auto">
          <a:xfrm>
            <a:off x="5370513" y="6340475"/>
            <a:ext cx="25193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tx2"/>
                </a:solidFill>
                <a:latin typeface="Constantia" pitchFamily="18" charset="0"/>
              </a:rPr>
              <a:t>Игровая деятельность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Михалыч\Desktop\для презент\IMG_6263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23528" y="2564904"/>
            <a:ext cx="4536504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076" name="Picture 4" descr="F:\открытие избы 17\IMG_6243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973406" y="3501008"/>
            <a:ext cx="3970644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3555" name="Прямоугольник 1"/>
          <p:cNvSpPr>
            <a:spLocks noChangeArrowheads="1"/>
          </p:cNvSpPr>
          <p:nvPr/>
        </p:nvSpPr>
        <p:spPr bwMode="auto">
          <a:xfrm>
            <a:off x="179388" y="692150"/>
            <a:ext cx="48974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solidFill>
                  <a:schemeClr val="tx2"/>
                </a:solidFill>
                <a:latin typeface="Constantia" pitchFamily="18" charset="0"/>
              </a:rPr>
              <a:t>Посещение музея детского сада </a:t>
            </a:r>
          </a:p>
          <a:p>
            <a:pPr algn="ctr"/>
            <a:r>
              <a:rPr lang="ru-RU" sz="3200">
                <a:solidFill>
                  <a:schemeClr val="tx2"/>
                </a:solidFill>
                <a:latin typeface="Constantia" pitchFamily="18" charset="0"/>
              </a:rPr>
              <a:t>«Горница-узорница»</a:t>
            </a:r>
          </a:p>
        </p:txBody>
      </p:sp>
      <p:pic>
        <p:nvPicPr>
          <p:cNvPr id="6146" name="Picture 2" descr="C:\Users\Михалыч\Desktop\для презент\IMG_6195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724128" y="116632"/>
            <a:ext cx="3219922" cy="336037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988</TotalTime>
  <Words>1131</Words>
  <Application>Microsoft Office PowerPoint</Application>
  <PresentationFormat>Экран (4:3)</PresentationFormat>
  <Paragraphs>174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Поток</vt:lpstr>
      <vt:lpstr>Духовно-нравственное воспитание в ДОО : традиции и инновации.</vt:lpstr>
      <vt:lpstr>«Воспитывать человека - значит определять судьбу нации» Святейший Патриарх Московский и Всея Руси Алексий II </vt:lpstr>
      <vt:lpstr>Актуальность.</vt:lpstr>
      <vt:lpstr>Цель:</vt:lpstr>
      <vt:lpstr>Задачи:</vt:lpstr>
      <vt:lpstr>Традиция:          Инновация: </vt:lpstr>
      <vt:lpstr>Традиционные формы работы: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Инновационные технологии:</vt:lpstr>
      <vt:lpstr>Проектная деятельность.</vt:lpstr>
      <vt:lpstr>Презентация PowerPoint</vt:lpstr>
      <vt:lpstr> информационно-коммуникационные технологии    </vt:lpstr>
      <vt:lpstr>Презентация PowerPoint</vt:lpstr>
      <vt:lpstr>Лэпбук.</vt:lpstr>
      <vt:lpstr>       Бывают:</vt:lpstr>
      <vt:lpstr>Презентация PowerPoint</vt:lpstr>
      <vt:lpstr>Презентация PowerPoint</vt:lpstr>
      <vt:lpstr>Синквейн.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Духовно-нравственное воспитание дошкольников – традиции и инновации.</dc:title>
  <dc:creator>Михалыч</dc:creator>
  <cp:lastModifiedBy>Новикова ВМ</cp:lastModifiedBy>
  <cp:revision>72</cp:revision>
  <dcterms:created xsi:type="dcterms:W3CDTF">2018-11-08T18:31:59Z</dcterms:created>
  <dcterms:modified xsi:type="dcterms:W3CDTF">2019-04-03T11:58:00Z</dcterms:modified>
</cp:coreProperties>
</file>