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9" r:id="rId9"/>
    <p:sldId id="263" r:id="rId10"/>
    <p:sldId id="270" r:id="rId11"/>
    <p:sldId id="264" r:id="rId12"/>
    <p:sldId id="271" r:id="rId13"/>
    <p:sldId id="265" r:id="rId14"/>
    <p:sldId id="266" r:id="rId15"/>
    <p:sldId id="267" r:id="rId16"/>
    <p:sldId id="268"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89"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03.06.2019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03.06.2019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03.06.2019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03.06.2019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34.xml.rels><?xml version="1.0" encoding="UTF-8" standalone="yes"?>
<Relationships xmlns="http://schemas.openxmlformats.org/package/2006/relationships"><Relationship Id="rId3" Type="http://schemas.openxmlformats.org/officeDocument/2006/relationships/hyperlink" Target="http://www.maam.ru/" TargetMode="External"/><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aberezhnye-chelny.woib.ru/templates/hot/images/elements/slide1-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6" y="9148"/>
            <a:ext cx="9206629" cy="68488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5026570"/>
          </a:xfrm>
        </p:spPr>
        <p:txBody>
          <a:bodyPr>
            <a:normAutofit/>
          </a:bodyPr>
          <a:lstStyle/>
          <a:p>
            <a:pPr indent="450215" algn="r">
              <a:lnSpc>
                <a:spcPct val="115000"/>
              </a:lnSpc>
              <a:spcAft>
                <a:spcPts val="1000"/>
              </a:spcAft>
            </a:pPr>
            <a:r>
              <a:rPr lang="ru-RU" sz="1300" dirty="0">
                <a:latin typeface="Times New Roman" pitchFamily="18" charset="0"/>
                <a:ea typeface="Calibri"/>
                <a:cs typeface="Times New Roman" pitchFamily="18" charset="0"/>
              </a:rPr>
              <a:t>МУНИЦИПАЛЬНОЕ БЮДЖЕТНОЕ ДОШКОЛЬНОЕ ОБРАЗОВАТЕЛЬНОЕ УЧРЕЖДЕНИЕ «ДЕТСКИЙ САД «МИШУТКА» </a:t>
            </a:r>
            <a:r>
              <a:rPr lang="ru-RU" sz="1300" dirty="0" smtClean="0">
                <a:latin typeface="Times New Roman" pitchFamily="18" charset="0"/>
                <a:ea typeface="Calibri"/>
                <a:cs typeface="Times New Roman" pitchFamily="18" charset="0"/>
              </a:rPr>
              <a:t>Г.ДЕСНОГОРСКА</a:t>
            </a:r>
            <a:br>
              <a:rPr lang="ru-RU" sz="1300" dirty="0" smtClean="0">
                <a:latin typeface="Times New Roman" pitchFamily="18" charset="0"/>
                <a:ea typeface="Calibri"/>
                <a:cs typeface="Times New Roman" pitchFamily="18" charset="0"/>
              </a:rPr>
            </a:br>
            <a:r>
              <a:rPr lang="ru-RU" sz="1300" dirty="0">
                <a:latin typeface="Times New Roman" pitchFamily="18" charset="0"/>
                <a:ea typeface="Calibri"/>
                <a:cs typeface="Times New Roman" pitchFamily="18" charset="0"/>
              </a:rPr>
              <a:t/>
            </a:r>
            <a:br>
              <a:rPr lang="ru-RU" sz="1300" dirty="0">
                <a:latin typeface="Times New Roman" pitchFamily="18" charset="0"/>
                <a:ea typeface="Calibri"/>
                <a:cs typeface="Times New Roman" pitchFamily="18" charset="0"/>
              </a:rPr>
            </a:br>
            <a:r>
              <a:rPr lang="ru-RU" sz="2000" b="1" dirty="0" smtClean="0">
                <a:latin typeface="Times New Roman" pitchFamily="18" charset="0"/>
                <a:ea typeface="Calibri"/>
                <a:cs typeface="Times New Roman" pitchFamily="18" charset="0"/>
              </a:rPr>
              <a:t>Презентация. </a:t>
            </a:r>
            <a:r>
              <a:rPr lang="ru-RU" sz="2000" b="1" dirty="0" smtClean="0">
                <a:latin typeface="Times New Roman" pitchFamily="18" charset="0"/>
                <a:ea typeface="Calibri"/>
                <a:cs typeface="Times New Roman" pitchFamily="18" charset="0"/>
              </a:rPr>
              <a:t>Т</a:t>
            </a:r>
            <a:r>
              <a:rPr lang="ru-RU" sz="2000" b="1" dirty="0" smtClean="0">
                <a:latin typeface="Times New Roman" pitchFamily="18" charset="0"/>
                <a:ea typeface="Calibri"/>
                <a:cs typeface="Times New Roman" pitchFamily="18" charset="0"/>
              </a:rPr>
              <a:t>ема: </a:t>
            </a:r>
            <a:r>
              <a:rPr lang="ru-RU" sz="2000" dirty="0" smtClean="0">
                <a:latin typeface="Times New Roman" pitchFamily="18" charset="0"/>
                <a:ea typeface="Calibri"/>
                <a:cs typeface="Times New Roman" pitchFamily="18" charset="0"/>
              </a:rPr>
              <a:t>«</a:t>
            </a:r>
            <a:r>
              <a:rPr lang="ru-RU" sz="2000" b="1" dirty="0" smtClean="0">
                <a:latin typeface="Times New Roman" pitchFamily="18" charset="0"/>
                <a:ea typeface="Calibri"/>
                <a:cs typeface="Times New Roman" pitchFamily="18" charset="0"/>
              </a:rPr>
              <a:t>Развитие </a:t>
            </a:r>
            <a:r>
              <a:rPr lang="ru-RU" sz="2000" b="1" dirty="0">
                <a:latin typeface="Times New Roman" pitchFamily="18" charset="0"/>
                <a:ea typeface="Calibri"/>
                <a:cs typeface="Times New Roman" pitchFamily="18" charset="0"/>
              </a:rPr>
              <a:t>творческих способностей детей с применением нетрадиционных форм рисования</a:t>
            </a:r>
            <a:r>
              <a:rPr lang="ru-RU" sz="2000" dirty="0">
                <a:latin typeface="Times New Roman" pitchFamily="18" charset="0"/>
                <a:ea typeface="Calibri"/>
                <a:cs typeface="Times New Roman" pitchFamily="18" charset="0"/>
              </a:rPr>
              <a:t>».</a:t>
            </a:r>
            <a:br>
              <a:rPr lang="ru-RU" sz="2000" dirty="0">
                <a:latin typeface="Times New Roman" pitchFamily="18" charset="0"/>
                <a:ea typeface="Calibri"/>
                <a:cs typeface="Times New Roman" pitchFamily="18" charset="0"/>
              </a:rPr>
            </a:br>
            <a:r>
              <a:rPr lang="ru-RU" sz="2000" dirty="0" smtClean="0">
                <a:latin typeface="Times New Roman" pitchFamily="18" charset="0"/>
                <a:ea typeface="Calibri"/>
                <a:cs typeface="Times New Roman" pitchFamily="18" charset="0"/>
              </a:rPr>
              <a:t>                                                                       </a:t>
            </a:r>
            <a:r>
              <a:rPr lang="ru-RU" sz="2000" u="sng" dirty="0" smtClean="0">
                <a:latin typeface="Times New Roman" pitchFamily="18" charset="0"/>
                <a:ea typeface="Calibri"/>
                <a:cs typeface="Times New Roman" pitchFamily="18" charset="0"/>
              </a:rPr>
              <a:t>Воспитатель</a:t>
            </a:r>
            <a:r>
              <a:rPr lang="ru-RU" sz="2000" dirty="0">
                <a:latin typeface="Times New Roman" pitchFamily="18" charset="0"/>
                <a:ea typeface="Calibri"/>
                <a:cs typeface="Times New Roman" pitchFamily="18" charset="0"/>
              </a:rPr>
              <a:t>: Т.С. </a:t>
            </a:r>
            <a:r>
              <a:rPr lang="ru-RU" sz="2000" dirty="0" smtClean="0">
                <a:latin typeface="Times New Roman" pitchFamily="18" charset="0"/>
                <a:ea typeface="Calibri"/>
                <a:cs typeface="Times New Roman" pitchFamily="18" charset="0"/>
              </a:rPr>
              <a:t>Никицова</a:t>
            </a:r>
            <a:r>
              <a:rPr lang="ru-RU" sz="3600" dirty="0" smtClean="0">
                <a:latin typeface="Times New Roman" pitchFamily="18" charset="0"/>
                <a:ea typeface="Calibri"/>
                <a:cs typeface="Times New Roman" pitchFamily="18" charset="0"/>
              </a:rPr>
              <a:t/>
            </a:r>
            <a:br>
              <a:rPr lang="ru-RU" sz="3600" dirty="0" smtClean="0">
                <a:latin typeface="Times New Roman" pitchFamily="18" charset="0"/>
                <a:ea typeface="Calibri"/>
                <a:cs typeface="Times New Roman" pitchFamily="18" charset="0"/>
              </a:rPr>
            </a:br>
            <a:r>
              <a:rPr lang="ru-RU" sz="3600" dirty="0" smtClean="0">
                <a:latin typeface="Times New Roman" pitchFamily="18" charset="0"/>
                <a:ea typeface="Calibri"/>
                <a:cs typeface="Times New Roman" pitchFamily="18" charset="0"/>
              </a:rPr>
              <a:t/>
            </a:r>
            <a:br>
              <a:rPr lang="ru-RU" sz="3600" dirty="0" smtClean="0">
                <a:latin typeface="Times New Roman" pitchFamily="18" charset="0"/>
                <a:ea typeface="Calibri"/>
                <a:cs typeface="Times New Roman" pitchFamily="18" charset="0"/>
              </a:rPr>
            </a:br>
            <a:r>
              <a:rPr lang="ru-RU" sz="1400" u="sng" dirty="0" smtClean="0">
                <a:solidFill>
                  <a:prstClr val="black"/>
                </a:solidFill>
                <a:latin typeface="Times New Roman" pitchFamily="18" charset="0"/>
                <a:ea typeface="Calibri"/>
                <a:cs typeface="Times New Roman" pitchFamily="18" charset="0"/>
              </a:rPr>
              <a:t>Направление</a:t>
            </a:r>
            <a:r>
              <a:rPr lang="ru-RU" sz="1400" dirty="0">
                <a:solidFill>
                  <a:prstClr val="black"/>
                </a:solidFill>
                <a:latin typeface="Times New Roman" pitchFamily="18" charset="0"/>
                <a:ea typeface="Calibri"/>
                <a:cs typeface="Times New Roman" pitchFamily="18" charset="0"/>
              </a:rPr>
              <a:t>: </a:t>
            </a:r>
            <a:r>
              <a:rPr lang="ru-RU" sz="1400" i="1" dirty="0">
                <a:solidFill>
                  <a:prstClr val="black"/>
                </a:solidFill>
                <a:latin typeface="Times New Roman" pitchFamily="18" charset="0"/>
                <a:ea typeface="Calibri"/>
                <a:cs typeface="Times New Roman" pitchFamily="18" charset="0"/>
              </a:rPr>
              <a:t>«Художественное творчество»</a:t>
            </a:r>
            <a:r>
              <a:rPr lang="ru-RU" sz="1400" dirty="0">
                <a:solidFill>
                  <a:prstClr val="black"/>
                </a:solidFill>
                <a:latin typeface="Times New Roman" pitchFamily="18" charset="0"/>
                <a:ea typeface="Calibri"/>
                <a:cs typeface="Times New Roman" pitchFamily="18" charset="0"/>
              </a:rPr>
              <a:t/>
            </a:r>
            <a:br>
              <a:rPr lang="ru-RU" sz="1400" dirty="0">
                <a:solidFill>
                  <a:prstClr val="black"/>
                </a:solidFill>
                <a:latin typeface="Times New Roman" pitchFamily="18" charset="0"/>
                <a:ea typeface="Calibri"/>
                <a:cs typeface="Times New Roman" pitchFamily="18" charset="0"/>
              </a:rPr>
            </a:br>
            <a:r>
              <a:rPr lang="ru-RU" sz="1400" dirty="0">
                <a:solidFill>
                  <a:prstClr val="black"/>
                </a:solidFill>
                <a:latin typeface="Times New Roman" pitchFamily="18" charset="0"/>
                <a:ea typeface="Calibri"/>
                <a:cs typeface="Times New Roman" pitchFamily="18" charset="0"/>
              </a:rPr>
              <a:t>Форма самообразования: индивидуальная.</a:t>
            </a:r>
            <a:br>
              <a:rPr lang="ru-RU" sz="1400" dirty="0">
                <a:solidFill>
                  <a:prstClr val="black"/>
                </a:solidFill>
                <a:latin typeface="Times New Roman" pitchFamily="18" charset="0"/>
                <a:ea typeface="Calibri"/>
                <a:cs typeface="Times New Roman" pitchFamily="18" charset="0"/>
              </a:rPr>
            </a:br>
            <a:r>
              <a:rPr lang="ru-RU" sz="1400" dirty="0">
                <a:solidFill>
                  <a:prstClr val="black"/>
                </a:solidFill>
                <a:latin typeface="Times New Roman" pitchFamily="18" charset="0"/>
                <a:ea typeface="Calibri"/>
                <a:cs typeface="Times New Roman" pitchFamily="18" charset="0"/>
              </a:rPr>
              <a:t>Стаж педагогической работы: </a:t>
            </a:r>
            <a:r>
              <a:rPr lang="ru-RU" sz="1400" dirty="0" smtClean="0">
                <a:solidFill>
                  <a:prstClr val="black"/>
                </a:solidFill>
                <a:latin typeface="Times New Roman" pitchFamily="18" charset="0"/>
                <a:ea typeface="Calibri"/>
                <a:cs typeface="Times New Roman" pitchFamily="18" charset="0"/>
              </a:rPr>
              <a:t>5 </a:t>
            </a:r>
            <a:r>
              <a:rPr lang="ru-RU" sz="1400" dirty="0">
                <a:solidFill>
                  <a:prstClr val="black"/>
                </a:solidFill>
                <a:latin typeface="Times New Roman" pitchFamily="18" charset="0"/>
                <a:ea typeface="Calibri"/>
                <a:cs typeface="Times New Roman" pitchFamily="18" charset="0"/>
              </a:rPr>
              <a:t>года.</a:t>
            </a:r>
            <a:br>
              <a:rPr lang="ru-RU" sz="1400" dirty="0">
                <a:solidFill>
                  <a:prstClr val="black"/>
                </a:solidFill>
                <a:latin typeface="Times New Roman" pitchFamily="18" charset="0"/>
                <a:ea typeface="Calibri"/>
                <a:cs typeface="Times New Roman" pitchFamily="18" charset="0"/>
              </a:rPr>
            </a:br>
            <a:r>
              <a:rPr lang="ru-RU" sz="1400" u="sng" dirty="0">
                <a:solidFill>
                  <a:prstClr val="black"/>
                </a:solidFill>
                <a:latin typeface="Times New Roman" pitchFamily="18" charset="0"/>
                <a:ea typeface="Calibri"/>
                <a:cs typeface="Times New Roman" pitchFamily="18" charset="0"/>
              </a:rPr>
              <a:t>Курсы повышения квалификации</a:t>
            </a:r>
            <a:r>
              <a:rPr lang="ru-RU" sz="1400" dirty="0">
                <a:solidFill>
                  <a:prstClr val="black"/>
                </a:solidFill>
                <a:latin typeface="Times New Roman" pitchFamily="18" charset="0"/>
                <a:ea typeface="Calibri"/>
                <a:cs typeface="Times New Roman" pitchFamily="18" charset="0"/>
              </a:rPr>
              <a:t>: 2018 год</a:t>
            </a:r>
            <a:br>
              <a:rPr lang="ru-RU" sz="1400" dirty="0">
                <a:solidFill>
                  <a:prstClr val="black"/>
                </a:solidFill>
                <a:latin typeface="Times New Roman" pitchFamily="18" charset="0"/>
                <a:ea typeface="Calibri"/>
                <a:cs typeface="Times New Roman" pitchFamily="18" charset="0"/>
              </a:rPr>
            </a:br>
            <a:r>
              <a:rPr lang="ru-RU" sz="1400" dirty="0">
                <a:solidFill>
                  <a:prstClr val="black"/>
                </a:solidFill>
                <a:latin typeface="Times New Roman" pitchFamily="18" charset="0"/>
                <a:ea typeface="Calibri"/>
                <a:cs typeface="Times New Roman" pitchFamily="18" charset="0"/>
              </a:rPr>
              <a:t>Дата начала работы над темой: 2018 уч. год</a:t>
            </a:r>
            <a:br>
              <a:rPr lang="ru-RU" sz="1400" dirty="0">
                <a:solidFill>
                  <a:prstClr val="black"/>
                </a:solidFill>
                <a:latin typeface="Times New Roman" pitchFamily="18" charset="0"/>
                <a:ea typeface="Calibri"/>
                <a:cs typeface="Times New Roman" pitchFamily="18" charset="0"/>
              </a:rPr>
            </a:br>
            <a:r>
              <a:rPr lang="ru-RU" sz="1400" dirty="0">
                <a:solidFill>
                  <a:prstClr val="black"/>
                </a:solidFill>
                <a:latin typeface="Times New Roman" pitchFamily="18" charset="0"/>
                <a:ea typeface="Calibri"/>
                <a:cs typeface="Times New Roman" pitchFamily="18" charset="0"/>
              </a:rPr>
              <a:t>Предполагаемая дата окончания работы: 2019 уч. год</a:t>
            </a:r>
            <a:br>
              <a:rPr lang="ru-RU" sz="1400" dirty="0">
                <a:solidFill>
                  <a:prstClr val="black"/>
                </a:solidFill>
                <a:latin typeface="Times New Roman" pitchFamily="18" charset="0"/>
                <a:ea typeface="Calibri"/>
                <a:cs typeface="Times New Roman" pitchFamily="18" charset="0"/>
              </a:rPr>
            </a:br>
            <a:endParaRPr lang="ru-RU" sz="1400" dirty="0">
              <a:latin typeface="Times New Roman" pitchFamily="18" charset="0"/>
              <a:cs typeface="Times New Roman" pitchFamily="18" charset="0"/>
            </a:endParaRPr>
          </a:p>
        </p:txBody>
      </p:sp>
      <p:pic>
        <p:nvPicPr>
          <p:cNvPr id="1028" name="Picture 4" descr="http://sad-mishutka.gov67.ru/files/catalog/101/gallery/big/nikicova-2_1532193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852936"/>
            <a:ext cx="3771584" cy="36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vatanplus.com/files/resources/original/59b3a72de393a15e65c50b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Дедсад\самообразование\2018 уг\фото\p2Pbf_qWqh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188641"/>
            <a:ext cx="2862318" cy="3816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Дедсад\самообразование\2018 уг\фото\zrav8bjvtm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5070" y="199920"/>
            <a:ext cx="2853859" cy="3805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H:\Дедсад\самообразование\2018 уг\фото\jHY4q20P8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216795"/>
            <a:ext cx="2858515" cy="38113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Дедсад\самообразование\2018 уг\фото\7VPqws3Oys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3789039"/>
            <a:ext cx="3960441" cy="2970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9" name="Picture 7" descr="H:\Дедсад\самообразование\2018 уг\фото\54FgY2dgVR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818250"/>
            <a:ext cx="3960440" cy="2970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15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ypresentation.ru/documents/bdda27f845457418ea1cf6604fd1fdcc/im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4090466"/>
          </a:xfrm>
        </p:spPr>
        <p:txBody>
          <a:bodyPr>
            <a:normAutofit/>
          </a:bodyPr>
          <a:lstStyle/>
          <a:p>
            <a:pPr algn="l">
              <a:lnSpc>
                <a:spcPct val="115000"/>
              </a:lnSpc>
              <a:spcAft>
                <a:spcPts val="1000"/>
              </a:spcAft>
            </a:pPr>
            <a:r>
              <a:rPr lang="ru-RU" sz="1800" dirty="0" smtClean="0">
                <a:latin typeface="Times New Roman" pitchFamily="18" charset="0"/>
                <a:cs typeface="Times New Roman" pitchFamily="18" charset="0"/>
              </a:rPr>
              <a:t>3</a:t>
            </a:r>
            <a:r>
              <a:rPr lang="ru-RU" sz="1800" i="1" dirty="0" smtClean="0">
                <a:latin typeface="Times New Roman" pitchFamily="18" charset="0"/>
                <a:cs typeface="Times New Roman" pitchFamily="18" charset="0"/>
              </a:rPr>
              <a:t>. </a:t>
            </a:r>
            <a:r>
              <a:rPr lang="ru-RU" sz="1800" i="1" dirty="0" smtClean="0">
                <a:latin typeface="Times New Roman"/>
                <a:cs typeface="Times New Roman"/>
              </a:rPr>
              <a:t>Р</a:t>
            </a:r>
            <a:r>
              <a:rPr lang="ru-RU" sz="1800" i="1" dirty="0" smtClean="0">
                <a:latin typeface="Times New Roman"/>
                <a:ea typeface="Calibri"/>
                <a:cs typeface="Times New Roman"/>
              </a:rPr>
              <a:t>исованию </a:t>
            </a:r>
            <a:r>
              <a:rPr lang="ru-RU" sz="1800" i="1" dirty="0">
                <a:latin typeface="Times New Roman"/>
                <a:ea typeface="Calibri"/>
                <a:cs typeface="Times New Roman"/>
              </a:rPr>
              <a:t>штампами из пластилина </a:t>
            </a:r>
            <a:r>
              <a:rPr lang="ru-RU" sz="1800" i="1" dirty="0" smtClean="0">
                <a:latin typeface="Times New Roman"/>
                <a:ea typeface="Calibri"/>
                <a:cs typeface="Times New Roman"/>
              </a:rPr>
              <a:t>«</a:t>
            </a:r>
            <a:r>
              <a:rPr lang="ru-RU" sz="1800" i="1" dirty="0">
                <a:latin typeface="Times New Roman"/>
                <a:ea typeface="Calibri"/>
                <a:cs typeface="Times New Roman"/>
              </a:rPr>
              <a:t>Сказочные цветы</a:t>
            </a:r>
            <a:r>
              <a:rPr lang="ru-RU" sz="1800" i="1" dirty="0" smtClean="0">
                <a:latin typeface="Times New Roman"/>
                <a:ea typeface="Calibri"/>
                <a:cs typeface="Times New Roman"/>
              </a:rPr>
              <a:t>».</a:t>
            </a:r>
            <a:br>
              <a:rPr lang="ru-RU" sz="1800" i="1" dirty="0" smtClean="0">
                <a:latin typeface="Times New Roman"/>
                <a:ea typeface="Calibri"/>
                <a:cs typeface="Times New Roman"/>
              </a:rPr>
            </a:br>
            <a:r>
              <a:rPr lang="ru-RU" sz="1800" u="sng" dirty="0">
                <a:latin typeface="Times New Roman"/>
                <a:ea typeface="Calibri"/>
                <a:cs typeface="Times New Roman"/>
              </a:rPr>
              <a:t>Цель</a:t>
            </a:r>
            <a:r>
              <a:rPr lang="ru-RU" sz="1800" dirty="0">
                <a:latin typeface="Times New Roman"/>
                <a:ea typeface="Calibri"/>
                <a:cs typeface="Times New Roman"/>
              </a:rPr>
              <a:t>: Учить детей рисовать цветы с использованием нетрадиционной техники рисования штампами из пластилина.</a:t>
            </a:r>
            <a:r>
              <a:rPr lang="ru-RU" sz="1800" dirty="0">
                <a:ea typeface="Calibri"/>
                <a:cs typeface="Times New Roman"/>
              </a:rPr>
              <a:t/>
            </a:r>
            <a:br>
              <a:rPr lang="ru-RU" sz="1800" dirty="0">
                <a:ea typeface="Calibri"/>
                <a:cs typeface="Times New Roman"/>
              </a:rPr>
            </a:br>
            <a:r>
              <a:rPr lang="ru-RU" sz="1800" u="sng" dirty="0">
                <a:latin typeface="Times New Roman"/>
                <a:ea typeface="Calibri"/>
                <a:cs typeface="Times New Roman"/>
              </a:rPr>
              <a:t>Задачи</a:t>
            </a:r>
            <a:r>
              <a:rPr lang="ru-RU" sz="1800" dirty="0">
                <a:latin typeface="Times New Roman"/>
                <a:ea typeface="Calibri"/>
                <a:cs typeface="Times New Roman"/>
              </a:rPr>
              <a:t>:</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познакомить детей с техникой рисования штампами;</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учить изготавливать штампы из пластилина;</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совершенствовать мелкую моторику пальцев рук и кистей;</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воспитывать аккуратность при лепке, интерес к процессу изготовления поделок;</a:t>
            </a:r>
            <a:r>
              <a:rPr lang="ru-RU" sz="1800" dirty="0">
                <a:ea typeface="Calibri"/>
                <a:cs typeface="Times New Roman"/>
              </a:rPr>
              <a:t/>
            </a:r>
            <a:br>
              <a:rPr lang="ru-RU" sz="1800" dirty="0">
                <a:ea typeface="Calibri"/>
                <a:cs typeface="Times New Roman"/>
              </a:rPr>
            </a:br>
            <a:r>
              <a:rPr lang="ru-RU" sz="1800" dirty="0">
                <a:latin typeface="Times New Roman"/>
                <a:ea typeface="Calibri"/>
                <a:cs typeface="Times New Roman"/>
              </a:rPr>
              <a:t>- вызвать положительный отклик </a:t>
            </a:r>
            <a:r>
              <a:rPr lang="ru-RU" sz="1800" dirty="0" smtClean="0">
                <a:latin typeface="Times New Roman"/>
                <a:ea typeface="Calibri"/>
                <a:cs typeface="Times New Roman"/>
              </a:rPr>
              <a:t/>
            </a:r>
            <a:br>
              <a:rPr lang="ru-RU" sz="1800" dirty="0" smtClean="0">
                <a:latin typeface="Times New Roman"/>
                <a:ea typeface="Calibri"/>
                <a:cs typeface="Times New Roman"/>
              </a:rPr>
            </a:br>
            <a:r>
              <a:rPr lang="ru-RU" sz="1800" dirty="0" smtClean="0">
                <a:latin typeface="Times New Roman"/>
                <a:ea typeface="Calibri"/>
                <a:cs typeface="Times New Roman"/>
              </a:rPr>
              <a:t>на </a:t>
            </a:r>
            <a:r>
              <a:rPr lang="ru-RU" sz="1800" dirty="0">
                <a:latin typeface="Times New Roman"/>
                <a:ea typeface="Calibri"/>
                <a:cs typeface="Times New Roman"/>
              </a:rPr>
              <a:t>результаты своего творчества.</a:t>
            </a:r>
            <a:r>
              <a:rPr lang="ru-RU" sz="1400" dirty="0">
                <a:ea typeface="Calibri"/>
                <a:cs typeface="Times New Roman"/>
              </a:rPr>
              <a:t/>
            </a:r>
            <a:br>
              <a:rPr lang="ru-RU" sz="1400" dirty="0">
                <a:ea typeface="Calibri"/>
                <a:cs typeface="Times New Roman"/>
              </a:rPr>
            </a:br>
            <a:r>
              <a:rPr lang="ru-RU" sz="1600" dirty="0">
                <a:ea typeface="Calibri"/>
                <a:cs typeface="Times New Roman"/>
              </a:rPr>
              <a:t/>
            </a:r>
            <a:br>
              <a:rPr lang="ru-RU" sz="1600" dirty="0">
                <a:ea typeface="Calibri"/>
                <a:cs typeface="Times New Roman"/>
              </a:rPr>
            </a:br>
            <a:endParaRPr lang="ru-RU" sz="1800" dirty="0">
              <a:latin typeface="Times New Roman" pitchFamily="18" charset="0"/>
              <a:cs typeface="Times New Roman" pitchFamily="18" charset="0"/>
            </a:endParaRPr>
          </a:p>
        </p:txBody>
      </p:sp>
      <p:pic>
        <p:nvPicPr>
          <p:cNvPr id="5122" name="Picture 2" descr="H:\Дедсад\самообразование\2018 уг\фото\oHISmySfBp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64904"/>
            <a:ext cx="3440981" cy="4587974"/>
          </a:xfrm>
          <a:prstGeom prst="rect">
            <a:avLst/>
          </a:prstGeom>
          <a:ln>
            <a:noFill/>
          </a:ln>
          <a:effectLst>
            <a:softEdge rad="112500"/>
          </a:effectLst>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pic>
        <p:nvPicPr>
          <p:cNvPr id="5" name="Рисунок 4" descr="https://cdn2.arhivurokov.ru/multiurok/html/2018/03/21/s_5ab2393dce033/866358_5.jpeg"/>
          <p:cNvPicPr/>
          <p:nvPr/>
        </p:nvPicPr>
        <p:blipFill>
          <a:blip r:embed="rId4">
            <a:extLst>
              <a:ext uri="{28A0092B-C50C-407E-A947-70E740481C1C}">
                <a14:useLocalDpi xmlns:a14="http://schemas.microsoft.com/office/drawing/2010/main" val="0"/>
              </a:ext>
            </a:extLst>
          </a:blip>
          <a:srcRect/>
          <a:stretch>
            <a:fillRect/>
          </a:stretch>
        </p:blipFill>
        <p:spPr bwMode="auto">
          <a:xfrm>
            <a:off x="467544" y="3526743"/>
            <a:ext cx="3024336" cy="2664296"/>
          </a:xfrm>
          <a:prstGeom prst="rect">
            <a:avLst/>
          </a:prstGeom>
          <a:ln>
            <a:noFill/>
          </a:ln>
          <a:effectLst>
            <a:softEdge rad="112500"/>
          </a:effectLst>
        </p:spPr>
      </p:pic>
    </p:spTree>
    <p:extLst>
      <p:ext uri="{BB962C8B-B14F-4D97-AF65-F5344CB8AC3E}">
        <p14:creationId xmlns:p14="http://schemas.microsoft.com/office/powerpoint/2010/main" val="2865570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1.bp.blogspot.com/-fSt5bo252lQ/UCoT1fkazOI/AAAAAAAADtQ/s7J0GfwYTA0/s1600/flower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 y="0"/>
            <a:ext cx="9133736" cy="685030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Дедсад\самообразование\2018 уг\фото\McXncyFkna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5" y="0"/>
            <a:ext cx="2952328" cy="39364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148" name="Picture 4" descr="H:\Дедсад\самообразование\2018 уг\фото\-iq325ouU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9813" y="1258474"/>
            <a:ext cx="3199569" cy="42660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149" name="Picture 5" descr="H:\Дедсад\самообразование\2018 уг\фото\MAam6sQvef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2492896"/>
            <a:ext cx="3096344" cy="41284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615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thuthuatphanmem.vn/uploads/2018/08/21/hinh-nen-powerpoint-don-gian-dep-70_045410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3946450"/>
          </a:xfrm>
        </p:spPr>
        <p:txBody>
          <a:bodyPr>
            <a:normAutofit/>
          </a:bodyPr>
          <a:lstStyle/>
          <a:p>
            <a:pPr>
              <a:lnSpc>
                <a:spcPct val="115000"/>
              </a:lnSpc>
              <a:spcAft>
                <a:spcPts val="1000"/>
              </a:spcAft>
            </a:pPr>
            <a:r>
              <a:rPr lang="ru-RU" sz="1800" b="1" i="1" dirty="0" smtClean="0">
                <a:latin typeface="Times New Roman"/>
                <a:ea typeface="Calibri"/>
                <a:cs typeface="Times New Roman"/>
              </a:rPr>
              <a:t>4. Рисованию </a:t>
            </a:r>
            <a:r>
              <a:rPr lang="ru-RU" sz="1800" b="1" i="1" dirty="0">
                <a:latin typeface="Times New Roman"/>
                <a:ea typeface="Calibri"/>
                <a:cs typeface="Times New Roman"/>
              </a:rPr>
              <a:t>в технике эстамп - </a:t>
            </a:r>
            <a:r>
              <a:rPr lang="ru-RU" sz="1800" b="1" i="1" dirty="0" smtClean="0">
                <a:latin typeface="Times New Roman"/>
                <a:ea typeface="Calibri"/>
                <a:cs typeface="Times New Roman"/>
              </a:rPr>
              <a:t>оттиск</a:t>
            </a:r>
            <a:r>
              <a:rPr lang="ru-RU" sz="1800" dirty="0">
                <a:latin typeface="Times New Roman"/>
                <a:ea typeface="Calibri"/>
                <a:cs typeface="Times New Roman"/>
              </a:rPr>
              <a:t>,  </a:t>
            </a:r>
            <a:r>
              <a:rPr lang="ru-RU" sz="1800" dirty="0" smtClean="0">
                <a:latin typeface="Times New Roman"/>
                <a:ea typeface="Calibri"/>
                <a:cs typeface="Times New Roman"/>
              </a:rPr>
              <a:t>отпечаток </a:t>
            </a:r>
            <a:r>
              <a:rPr lang="ru-RU" sz="1800" dirty="0">
                <a:latin typeface="Times New Roman"/>
                <a:ea typeface="Calibri"/>
                <a:cs typeface="Times New Roman"/>
              </a:rPr>
              <a:t>листьями </a:t>
            </a:r>
            <a:r>
              <a:rPr lang="ru-RU" sz="1600" dirty="0">
                <a:ea typeface="Calibri"/>
                <a:cs typeface="Times New Roman"/>
              </a:rPr>
              <a:t/>
            </a:r>
            <a:br>
              <a:rPr lang="ru-RU" sz="1600" dirty="0">
                <a:ea typeface="Calibri"/>
                <a:cs typeface="Times New Roman"/>
              </a:rPr>
            </a:br>
            <a:r>
              <a:rPr lang="ru-RU" sz="1800" dirty="0" smtClean="0">
                <a:latin typeface="Times New Roman"/>
                <a:ea typeface="Calibri"/>
                <a:cs typeface="Times New Roman"/>
              </a:rPr>
              <a:t>«</a:t>
            </a:r>
            <a:r>
              <a:rPr lang="ru-RU" sz="1800" dirty="0">
                <a:latin typeface="Times New Roman"/>
                <a:ea typeface="Calibri"/>
                <a:cs typeface="Times New Roman"/>
              </a:rPr>
              <a:t>Дерево волшебника</a:t>
            </a:r>
            <a:r>
              <a:rPr lang="ru-RU" sz="1800" dirty="0" smtClean="0">
                <a:latin typeface="Times New Roman"/>
                <a:ea typeface="Calibri"/>
                <a:cs typeface="Times New Roman"/>
              </a:rPr>
              <a:t>».</a:t>
            </a:r>
            <a:br>
              <a:rPr lang="ru-RU" sz="1800" dirty="0" smtClean="0">
                <a:latin typeface="Times New Roman"/>
                <a:ea typeface="Calibri"/>
                <a:cs typeface="Times New Roman"/>
              </a:rPr>
            </a:br>
            <a:r>
              <a:rPr lang="ru-RU" sz="1600" b="1" dirty="0">
                <a:latin typeface="Times New Roman"/>
                <a:ea typeface="Calibri"/>
                <a:cs typeface="Times New Roman"/>
              </a:rPr>
              <a:t>Цель: </a:t>
            </a:r>
            <a:r>
              <a:rPr lang="ru-RU" sz="1600" dirty="0">
                <a:latin typeface="Times New Roman"/>
                <a:ea typeface="Calibri"/>
                <a:cs typeface="Times New Roman"/>
              </a:rPr>
              <a:t>Познакомить детей с новым видом нетрадиционной техники рисования «оттиск, отпечаток листьями»; вызвать у детей эмоционально-положительное отношение к природе осенью средствами художественного слова, музыки, произведений живописи.</a:t>
            </a:r>
            <a:r>
              <a:rPr lang="ru-RU" sz="1400" dirty="0">
                <a:ea typeface="Calibri"/>
                <a:cs typeface="Times New Roman"/>
              </a:rPr>
              <a:t/>
            </a:r>
            <a:br>
              <a:rPr lang="ru-RU" sz="1400" dirty="0">
                <a:ea typeface="Calibri"/>
                <a:cs typeface="Times New Roman"/>
              </a:rPr>
            </a:br>
            <a:r>
              <a:rPr lang="ru-RU" sz="1600" b="1" dirty="0">
                <a:latin typeface="Times New Roman"/>
                <a:ea typeface="Calibri"/>
                <a:cs typeface="Times New Roman"/>
              </a:rPr>
              <a:t>Задачи: </a:t>
            </a:r>
            <a:r>
              <a:rPr lang="ru-RU" sz="1600" dirty="0">
                <a:latin typeface="Times New Roman"/>
                <a:ea typeface="Calibri"/>
                <a:cs typeface="Times New Roman"/>
              </a:rPr>
              <a:t>Закрепить знания детей о нетрадиционных видах изобразительной техники (рисование пальчиками, печатание ладошкой, ватной палочкой), познакомить с новым видом (оттиск, отпечаток листом с дерева); развивать технические навыки, в рисовании, работая разными материалами и способами; развивать творческое мышление, речевую активность, коммуникативные навыки, внимание, память. Развивать любознательность, воображение, мелкую моторику кистей рук. Воспитывать бережное отношение к природе родного края.  </a:t>
            </a:r>
            <a:endParaRPr lang="ru-RU" sz="1800" dirty="0">
              <a:latin typeface="Times New Roman" pitchFamily="18" charset="0"/>
              <a:cs typeface="Times New Roman" pitchFamily="18" charset="0"/>
            </a:endParaRPr>
          </a:p>
        </p:txBody>
      </p:sp>
      <p:pic>
        <p:nvPicPr>
          <p:cNvPr id="4103" name="Picture 7" descr="H:\Дедсад\самообразование\2018 уг\фото\hPM-dToWsy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53551"/>
            <a:ext cx="2540457" cy="33872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H:\Дедсад\самообразование\2018 уг\фото\oGTHXWgl5z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571999" y="3788524"/>
            <a:ext cx="2291402" cy="30552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7" name="Picture 11" descr="H:\Дедсад\самообразование\2018 уг\фото\w4PKaUKXjS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3404335"/>
            <a:ext cx="2448769" cy="32650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8" name="Picture 12" descr="H:\Дедсад\самообразование\2018 уг\фото\yl3kF1ldW3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3713167"/>
            <a:ext cx="2404437" cy="3205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1074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design-mania.ru/wp-content/uploads/2016/11/osenramk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 y="365"/>
            <a:ext cx="9164096" cy="685763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986"/>
            <a:ext cx="4945063" cy="37068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9128"/>
            <a:ext cx="4443213" cy="33274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605" y="2234628"/>
            <a:ext cx="6160499" cy="4623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1470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randombar(horizontal)">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randombar(horizontal)">
                                      <p:cBhvr>
                                        <p:cTn id="1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t2.depositphotos.com/1192512/5197/v/950/depositphotos_51975789-stock-illustration-glossy-bubbles-fra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625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2866330"/>
          </a:xfrm>
        </p:spPr>
        <p:txBody>
          <a:bodyPr>
            <a:normAutofit/>
          </a:bodyPr>
          <a:lstStyle/>
          <a:p>
            <a:pPr>
              <a:lnSpc>
                <a:spcPct val="115000"/>
              </a:lnSpc>
              <a:spcAft>
                <a:spcPts val="1000"/>
              </a:spcAft>
            </a:pPr>
            <a:r>
              <a:rPr lang="ru-RU" sz="2200" dirty="0" smtClean="0">
                <a:latin typeface="Times New Roman" pitchFamily="18" charset="0"/>
                <a:ea typeface="Calibri"/>
                <a:cs typeface="Times New Roman" pitchFamily="18" charset="0"/>
              </a:rPr>
              <a:t>5. </a:t>
            </a:r>
            <a:r>
              <a:rPr lang="ru-RU" sz="2200" i="1" dirty="0" smtClean="0">
                <a:latin typeface="Times New Roman" pitchFamily="18" charset="0"/>
                <a:ea typeface="Calibri"/>
                <a:cs typeface="Times New Roman" pitchFamily="18" charset="0"/>
              </a:rPr>
              <a:t>Рисованию </a:t>
            </a:r>
            <a:r>
              <a:rPr lang="ru-RU" sz="2200" i="1" dirty="0">
                <a:latin typeface="Times New Roman" pitchFamily="18" charset="0"/>
                <a:ea typeface="Calibri"/>
                <a:cs typeface="Times New Roman" pitchFamily="18" charset="0"/>
              </a:rPr>
              <a:t>мыльными пузырями </a:t>
            </a:r>
            <a:r>
              <a:rPr lang="ru-RU" sz="2200" i="1" dirty="0" smtClean="0">
                <a:latin typeface="Times New Roman" pitchFamily="18" charset="0"/>
                <a:ea typeface="Calibri"/>
                <a:cs typeface="Times New Roman" pitchFamily="18" charset="0"/>
              </a:rPr>
              <a:t>«</a:t>
            </a:r>
            <a:r>
              <a:rPr lang="ru-RU" sz="2200" i="1" dirty="0">
                <a:latin typeface="Times New Roman" pitchFamily="18" charset="0"/>
                <a:ea typeface="Calibri"/>
                <a:cs typeface="Times New Roman" pitchFamily="18" charset="0"/>
              </a:rPr>
              <a:t>Мороженное».</a:t>
            </a:r>
            <a:r>
              <a:rPr lang="ru-RU" sz="4000" dirty="0">
                <a:ea typeface="Calibri"/>
                <a:cs typeface="Times New Roman"/>
              </a:rPr>
              <a:t/>
            </a:r>
            <a:br>
              <a:rPr lang="ru-RU" sz="4000" dirty="0">
                <a:ea typeface="Calibri"/>
                <a:cs typeface="Times New Roman"/>
              </a:rPr>
            </a:br>
            <a:r>
              <a:rPr lang="ru-RU" sz="1600" b="1" dirty="0">
                <a:latin typeface="Times New Roman"/>
                <a:ea typeface="Calibri"/>
                <a:cs typeface="Times New Roman"/>
              </a:rPr>
              <a:t>Цель. </a:t>
            </a:r>
            <a:r>
              <a:rPr lang="ru-RU" sz="1600" dirty="0">
                <a:latin typeface="Times New Roman"/>
                <a:ea typeface="Calibri"/>
                <a:cs typeface="Times New Roman"/>
              </a:rPr>
              <a:t>Способствовать развитию творчества, воображения, фантазии.</a:t>
            </a:r>
            <a:r>
              <a:rPr lang="ru-RU" sz="1600" dirty="0">
                <a:ea typeface="Calibri"/>
                <a:cs typeface="Times New Roman"/>
              </a:rPr>
              <a:t/>
            </a:r>
            <a:br>
              <a:rPr lang="ru-RU" sz="1600" dirty="0">
                <a:ea typeface="Calibri"/>
                <a:cs typeface="Times New Roman"/>
              </a:rPr>
            </a:br>
            <a:r>
              <a:rPr lang="ru-RU" sz="1600" b="1" dirty="0">
                <a:latin typeface="Times New Roman"/>
                <a:ea typeface="Calibri"/>
                <a:cs typeface="Times New Roman"/>
              </a:rPr>
              <a:t>Задачи: </a:t>
            </a:r>
            <a:r>
              <a:rPr lang="ru-RU" sz="1600" dirty="0">
                <a:latin typeface="Times New Roman"/>
                <a:ea typeface="Calibri"/>
                <a:cs typeface="Times New Roman"/>
              </a:rPr>
              <a:t>Закрепить знания детей о нетрадиционных видах изобразительной техники (рисование мыльными пузырями), развивать технические навыки в рисовании, работая разными материалами и способами; развивать творческое мышление, речевую активность, коммуникативные навыки, внимание, память. Развивать любознательность, воображение, мелкую моторику кистей рук, дыхательная гимнастика. </a:t>
            </a:r>
            <a:endParaRPr lang="ru-RU" dirty="0"/>
          </a:p>
        </p:txBody>
      </p:sp>
      <p:pic>
        <p:nvPicPr>
          <p:cNvPr id="6147" name="Picture 3" descr="H:\Дедсад\самообразование\2018 уг\фото\XvXrmW68KY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996952"/>
            <a:ext cx="2720838" cy="36277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148" name="Picture 4" descr="H:\Дедсад\самообразование\2018 уг\фото\xg5A1bYfdm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996952"/>
            <a:ext cx="2720838" cy="362778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Дедсад\самообразование\2018 уг\фото\kdhLMlPXUm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2996952"/>
            <a:ext cx="2720838" cy="3627784"/>
          </a:xfrm>
          <a:prstGeom prst="rect">
            <a:avLst/>
          </a:prstGeom>
          <a:ln>
            <a:noFill/>
          </a:ln>
          <a:effectLst>
            <a:reflection blurRad="12700" stA="30000" endPos="30000" dist="5000" dir="5400000" sy="-100000" algn="bl" rotWithShape="0"/>
          </a:effectLst>
          <a:scene3d>
            <a:camera prst="perspectiveContrastingLeftFacing">
              <a:rot lat="171929" lon="1506155" rev="21545946"/>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54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freepik.com/free-vector/no-translate-detected_21-709519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9" y="0"/>
            <a:ext cx="9166029" cy="68426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Дедсад\самообразование\2018 уг\фото\TXSnPQSxYt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60648"/>
            <a:ext cx="4943872" cy="370790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Дедсад\самообразование\2018 уг\фото\i2fYm2d5ED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287651"/>
            <a:ext cx="4871863" cy="365389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Дедсад\самообразование\2018 уг\фото\bCC1NRVVgk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6" y="1772816"/>
            <a:ext cx="3608756" cy="4811674"/>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Дедсад\самообразование\2018 уг\фото\2rZ3nwv-xmQ.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7" y="2996952"/>
            <a:ext cx="4943872" cy="370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0599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80">
                                          <p:stCondLst>
                                            <p:cond delay="0"/>
                                          </p:stCondLst>
                                        </p:cTn>
                                        <p:tgtEl>
                                          <p:spTgt spid="7171"/>
                                        </p:tgtEl>
                                      </p:cBhvr>
                                    </p:animEffect>
                                    <p:anim calcmode="lin" valueType="num">
                                      <p:cBhvr>
                                        <p:cTn id="8"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1"/>
                                        </p:tgtEl>
                                      </p:cBhvr>
                                      <p:to x="100000" y="60000"/>
                                    </p:animScale>
                                    <p:animScale>
                                      <p:cBhvr>
                                        <p:cTn id="14" dur="166" decel="50000">
                                          <p:stCondLst>
                                            <p:cond delay="676"/>
                                          </p:stCondLst>
                                        </p:cTn>
                                        <p:tgtEl>
                                          <p:spTgt spid="7171"/>
                                        </p:tgtEl>
                                      </p:cBhvr>
                                      <p:to x="100000" y="100000"/>
                                    </p:animScale>
                                    <p:animScale>
                                      <p:cBhvr>
                                        <p:cTn id="15" dur="26">
                                          <p:stCondLst>
                                            <p:cond delay="1312"/>
                                          </p:stCondLst>
                                        </p:cTn>
                                        <p:tgtEl>
                                          <p:spTgt spid="7171"/>
                                        </p:tgtEl>
                                      </p:cBhvr>
                                      <p:to x="100000" y="80000"/>
                                    </p:animScale>
                                    <p:animScale>
                                      <p:cBhvr>
                                        <p:cTn id="16" dur="166" decel="50000">
                                          <p:stCondLst>
                                            <p:cond delay="1338"/>
                                          </p:stCondLst>
                                        </p:cTn>
                                        <p:tgtEl>
                                          <p:spTgt spid="7171"/>
                                        </p:tgtEl>
                                      </p:cBhvr>
                                      <p:to x="100000" y="100000"/>
                                    </p:animScale>
                                    <p:animScale>
                                      <p:cBhvr>
                                        <p:cTn id="17" dur="26">
                                          <p:stCondLst>
                                            <p:cond delay="1642"/>
                                          </p:stCondLst>
                                        </p:cTn>
                                        <p:tgtEl>
                                          <p:spTgt spid="7171"/>
                                        </p:tgtEl>
                                      </p:cBhvr>
                                      <p:to x="100000" y="90000"/>
                                    </p:animScale>
                                    <p:animScale>
                                      <p:cBhvr>
                                        <p:cTn id="18" dur="166" decel="50000">
                                          <p:stCondLst>
                                            <p:cond delay="1668"/>
                                          </p:stCondLst>
                                        </p:cTn>
                                        <p:tgtEl>
                                          <p:spTgt spid="7171"/>
                                        </p:tgtEl>
                                      </p:cBhvr>
                                      <p:to x="100000" y="100000"/>
                                    </p:animScale>
                                    <p:animScale>
                                      <p:cBhvr>
                                        <p:cTn id="19" dur="26">
                                          <p:stCondLst>
                                            <p:cond delay="1808"/>
                                          </p:stCondLst>
                                        </p:cTn>
                                        <p:tgtEl>
                                          <p:spTgt spid="7171"/>
                                        </p:tgtEl>
                                      </p:cBhvr>
                                      <p:to x="100000" y="95000"/>
                                    </p:animScale>
                                    <p:animScale>
                                      <p:cBhvr>
                                        <p:cTn id="20" dur="166" decel="50000">
                                          <p:stCondLst>
                                            <p:cond delay="1834"/>
                                          </p:stCondLst>
                                        </p:cTn>
                                        <p:tgtEl>
                                          <p:spTgt spid="717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Effect transition="in" filter="wipe(down)">
                                      <p:cBhvr>
                                        <p:cTn id="25" dur="580">
                                          <p:stCondLst>
                                            <p:cond delay="0"/>
                                          </p:stCondLst>
                                        </p:cTn>
                                        <p:tgtEl>
                                          <p:spTgt spid="7173"/>
                                        </p:tgtEl>
                                      </p:cBhvr>
                                    </p:animEffect>
                                    <p:anim calcmode="lin" valueType="num">
                                      <p:cBhvr>
                                        <p:cTn id="2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31" dur="26">
                                          <p:stCondLst>
                                            <p:cond delay="650"/>
                                          </p:stCondLst>
                                        </p:cTn>
                                        <p:tgtEl>
                                          <p:spTgt spid="7173"/>
                                        </p:tgtEl>
                                      </p:cBhvr>
                                      <p:to x="100000" y="60000"/>
                                    </p:animScale>
                                    <p:animScale>
                                      <p:cBhvr>
                                        <p:cTn id="32" dur="166" decel="50000">
                                          <p:stCondLst>
                                            <p:cond delay="676"/>
                                          </p:stCondLst>
                                        </p:cTn>
                                        <p:tgtEl>
                                          <p:spTgt spid="7173"/>
                                        </p:tgtEl>
                                      </p:cBhvr>
                                      <p:to x="100000" y="100000"/>
                                    </p:animScale>
                                    <p:animScale>
                                      <p:cBhvr>
                                        <p:cTn id="33" dur="26">
                                          <p:stCondLst>
                                            <p:cond delay="1312"/>
                                          </p:stCondLst>
                                        </p:cTn>
                                        <p:tgtEl>
                                          <p:spTgt spid="7173"/>
                                        </p:tgtEl>
                                      </p:cBhvr>
                                      <p:to x="100000" y="80000"/>
                                    </p:animScale>
                                    <p:animScale>
                                      <p:cBhvr>
                                        <p:cTn id="34" dur="166" decel="50000">
                                          <p:stCondLst>
                                            <p:cond delay="1338"/>
                                          </p:stCondLst>
                                        </p:cTn>
                                        <p:tgtEl>
                                          <p:spTgt spid="7173"/>
                                        </p:tgtEl>
                                      </p:cBhvr>
                                      <p:to x="100000" y="100000"/>
                                    </p:animScale>
                                    <p:animScale>
                                      <p:cBhvr>
                                        <p:cTn id="35" dur="26">
                                          <p:stCondLst>
                                            <p:cond delay="1642"/>
                                          </p:stCondLst>
                                        </p:cTn>
                                        <p:tgtEl>
                                          <p:spTgt spid="7173"/>
                                        </p:tgtEl>
                                      </p:cBhvr>
                                      <p:to x="100000" y="90000"/>
                                    </p:animScale>
                                    <p:animScale>
                                      <p:cBhvr>
                                        <p:cTn id="36" dur="166" decel="50000">
                                          <p:stCondLst>
                                            <p:cond delay="1668"/>
                                          </p:stCondLst>
                                        </p:cTn>
                                        <p:tgtEl>
                                          <p:spTgt spid="7173"/>
                                        </p:tgtEl>
                                      </p:cBhvr>
                                      <p:to x="100000" y="100000"/>
                                    </p:animScale>
                                    <p:animScale>
                                      <p:cBhvr>
                                        <p:cTn id="37" dur="26">
                                          <p:stCondLst>
                                            <p:cond delay="1808"/>
                                          </p:stCondLst>
                                        </p:cTn>
                                        <p:tgtEl>
                                          <p:spTgt spid="7173"/>
                                        </p:tgtEl>
                                      </p:cBhvr>
                                      <p:to x="100000" y="95000"/>
                                    </p:animScale>
                                    <p:animScale>
                                      <p:cBhvr>
                                        <p:cTn id="38" dur="166" decel="50000">
                                          <p:stCondLst>
                                            <p:cond delay="1834"/>
                                          </p:stCondLst>
                                        </p:cTn>
                                        <p:tgtEl>
                                          <p:spTgt spid="717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174"/>
                                        </p:tgtEl>
                                        <p:attrNameLst>
                                          <p:attrName>style.visibility</p:attrName>
                                        </p:attrNameLst>
                                      </p:cBhvr>
                                      <p:to>
                                        <p:strVal val="visible"/>
                                      </p:to>
                                    </p:set>
                                    <p:animEffect transition="in" filter="wipe(down)">
                                      <p:cBhvr>
                                        <p:cTn id="43" dur="580">
                                          <p:stCondLst>
                                            <p:cond delay="0"/>
                                          </p:stCondLst>
                                        </p:cTn>
                                        <p:tgtEl>
                                          <p:spTgt spid="7174"/>
                                        </p:tgtEl>
                                      </p:cBhvr>
                                    </p:animEffect>
                                    <p:anim calcmode="lin" valueType="num">
                                      <p:cBhvr>
                                        <p:cTn id="44" dur="1822" tmFilter="0,0; 0.14,0.36; 0.43,0.73; 0.71,0.91; 1.0,1.0">
                                          <p:stCondLst>
                                            <p:cond delay="0"/>
                                          </p:stCondLst>
                                        </p:cTn>
                                        <p:tgtEl>
                                          <p:spTgt spid="717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17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17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17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174"/>
                                        </p:tgtEl>
                                        <p:attrNameLst>
                                          <p:attrName>ppt_y</p:attrName>
                                        </p:attrNameLst>
                                      </p:cBhvr>
                                      <p:tavLst>
                                        <p:tav tm="0" fmla="#ppt_y-sin(pi*$)/81">
                                          <p:val>
                                            <p:fltVal val="0"/>
                                          </p:val>
                                        </p:tav>
                                        <p:tav tm="100000">
                                          <p:val>
                                            <p:fltVal val="1"/>
                                          </p:val>
                                        </p:tav>
                                      </p:tavLst>
                                    </p:anim>
                                    <p:animScale>
                                      <p:cBhvr>
                                        <p:cTn id="49" dur="26">
                                          <p:stCondLst>
                                            <p:cond delay="650"/>
                                          </p:stCondLst>
                                        </p:cTn>
                                        <p:tgtEl>
                                          <p:spTgt spid="7174"/>
                                        </p:tgtEl>
                                      </p:cBhvr>
                                      <p:to x="100000" y="60000"/>
                                    </p:animScale>
                                    <p:animScale>
                                      <p:cBhvr>
                                        <p:cTn id="50" dur="166" decel="50000">
                                          <p:stCondLst>
                                            <p:cond delay="676"/>
                                          </p:stCondLst>
                                        </p:cTn>
                                        <p:tgtEl>
                                          <p:spTgt spid="7174"/>
                                        </p:tgtEl>
                                      </p:cBhvr>
                                      <p:to x="100000" y="100000"/>
                                    </p:animScale>
                                    <p:animScale>
                                      <p:cBhvr>
                                        <p:cTn id="51" dur="26">
                                          <p:stCondLst>
                                            <p:cond delay="1312"/>
                                          </p:stCondLst>
                                        </p:cTn>
                                        <p:tgtEl>
                                          <p:spTgt spid="7174"/>
                                        </p:tgtEl>
                                      </p:cBhvr>
                                      <p:to x="100000" y="80000"/>
                                    </p:animScale>
                                    <p:animScale>
                                      <p:cBhvr>
                                        <p:cTn id="52" dur="166" decel="50000">
                                          <p:stCondLst>
                                            <p:cond delay="1338"/>
                                          </p:stCondLst>
                                        </p:cTn>
                                        <p:tgtEl>
                                          <p:spTgt spid="7174"/>
                                        </p:tgtEl>
                                      </p:cBhvr>
                                      <p:to x="100000" y="100000"/>
                                    </p:animScale>
                                    <p:animScale>
                                      <p:cBhvr>
                                        <p:cTn id="53" dur="26">
                                          <p:stCondLst>
                                            <p:cond delay="1642"/>
                                          </p:stCondLst>
                                        </p:cTn>
                                        <p:tgtEl>
                                          <p:spTgt spid="7174"/>
                                        </p:tgtEl>
                                      </p:cBhvr>
                                      <p:to x="100000" y="90000"/>
                                    </p:animScale>
                                    <p:animScale>
                                      <p:cBhvr>
                                        <p:cTn id="54" dur="166" decel="50000">
                                          <p:stCondLst>
                                            <p:cond delay="1668"/>
                                          </p:stCondLst>
                                        </p:cTn>
                                        <p:tgtEl>
                                          <p:spTgt spid="7174"/>
                                        </p:tgtEl>
                                      </p:cBhvr>
                                      <p:to x="100000" y="100000"/>
                                    </p:animScale>
                                    <p:animScale>
                                      <p:cBhvr>
                                        <p:cTn id="55" dur="26">
                                          <p:stCondLst>
                                            <p:cond delay="1808"/>
                                          </p:stCondLst>
                                        </p:cTn>
                                        <p:tgtEl>
                                          <p:spTgt spid="7174"/>
                                        </p:tgtEl>
                                      </p:cBhvr>
                                      <p:to x="100000" y="95000"/>
                                    </p:animScale>
                                    <p:animScale>
                                      <p:cBhvr>
                                        <p:cTn id="56" dur="166" decel="50000">
                                          <p:stCondLst>
                                            <p:cond delay="1834"/>
                                          </p:stCondLst>
                                        </p:cTn>
                                        <p:tgtEl>
                                          <p:spTgt spid="717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175"/>
                                        </p:tgtEl>
                                        <p:attrNameLst>
                                          <p:attrName>style.visibility</p:attrName>
                                        </p:attrNameLst>
                                      </p:cBhvr>
                                      <p:to>
                                        <p:strVal val="visible"/>
                                      </p:to>
                                    </p:set>
                                    <p:animEffect transition="in" filter="wipe(down)">
                                      <p:cBhvr>
                                        <p:cTn id="61" dur="580">
                                          <p:stCondLst>
                                            <p:cond delay="0"/>
                                          </p:stCondLst>
                                        </p:cTn>
                                        <p:tgtEl>
                                          <p:spTgt spid="7175"/>
                                        </p:tgtEl>
                                      </p:cBhvr>
                                    </p:animEffect>
                                    <p:anim calcmode="lin" valueType="num">
                                      <p:cBhvr>
                                        <p:cTn id="62" dur="1822" tmFilter="0,0; 0.14,0.36; 0.43,0.73; 0.71,0.91; 1.0,1.0">
                                          <p:stCondLst>
                                            <p:cond delay="0"/>
                                          </p:stCondLst>
                                        </p:cTn>
                                        <p:tgtEl>
                                          <p:spTgt spid="717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17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17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17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175"/>
                                        </p:tgtEl>
                                        <p:attrNameLst>
                                          <p:attrName>ppt_y</p:attrName>
                                        </p:attrNameLst>
                                      </p:cBhvr>
                                      <p:tavLst>
                                        <p:tav tm="0" fmla="#ppt_y-sin(pi*$)/81">
                                          <p:val>
                                            <p:fltVal val="0"/>
                                          </p:val>
                                        </p:tav>
                                        <p:tav tm="100000">
                                          <p:val>
                                            <p:fltVal val="1"/>
                                          </p:val>
                                        </p:tav>
                                      </p:tavLst>
                                    </p:anim>
                                    <p:animScale>
                                      <p:cBhvr>
                                        <p:cTn id="67" dur="26">
                                          <p:stCondLst>
                                            <p:cond delay="650"/>
                                          </p:stCondLst>
                                        </p:cTn>
                                        <p:tgtEl>
                                          <p:spTgt spid="7175"/>
                                        </p:tgtEl>
                                      </p:cBhvr>
                                      <p:to x="100000" y="60000"/>
                                    </p:animScale>
                                    <p:animScale>
                                      <p:cBhvr>
                                        <p:cTn id="68" dur="166" decel="50000">
                                          <p:stCondLst>
                                            <p:cond delay="676"/>
                                          </p:stCondLst>
                                        </p:cTn>
                                        <p:tgtEl>
                                          <p:spTgt spid="7175"/>
                                        </p:tgtEl>
                                      </p:cBhvr>
                                      <p:to x="100000" y="100000"/>
                                    </p:animScale>
                                    <p:animScale>
                                      <p:cBhvr>
                                        <p:cTn id="69" dur="26">
                                          <p:stCondLst>
                                            <p:cond delay="1312"/>
                                          </p:stCondLst>
                                        </p:cTn>
                                        <p:tgtEl>
                                          <p:spTgt spid="7175"/>
                                        </p:tgtEl>
                                      </p:cBhvr>
                                      <p:to x="100000" y="80000"/>
                                    </p:animScale>
                                    <p:animScale>
                                      <p:cBhvr>
                                        <p:cTn id="70" dur="166" decel="50000">
                                          <p:stCondLst>
                                            <p:cond delay="1338"/>
                                          </p:stCondLst>
                                        </p:cTn>
                                        <p:tgtEl>
                                          <p:spTgt spid="7175"/>
                                        </p:tgtEl>
                                      </p:cBhvr>
                                      <p:to x="100000" y="100000"/>
                                    </p:animScale>
                                    <p:animScale>
                                      <p:cBhvr>
                                        <p:cTn id="71" dur="26">
                                          <p:stCondLst>
                                            <p:cond delay="1642"/>
                                          </p:stCondLst>
                                        </p:cTn>
                                        <p:tgtEl>
                                          <p:spTgt spid="7175"/>
                                        </p:tgtEl>
                                      </p:cBhvr>
                                      <p:to x="100000" y="90000"/>
                                    </p:animScale>
                                    <p:animScale>
                                      <p:cBhvr>
                                        <p:cTn id="72" dur="166" decel="50000">
                                          <p:stCondLst>
                                            <p:cond delay="1668"/>
                                          </p:stCondLst>
                                        </p:cTn>
                                        <p:tgtEl>
                                          <p:spTgt spid="7175"/>
                                        </p:tgtEl>
                                      </p:cBhvr>
                                      <p:to x="100000" y="100000"/>
                                    </p:animScale>
                                    <p:animScale>
                                      <p:cBhvr>
                                        <p:cTn id="73" dur="26">
                                          <p:stCondLst>
                                            <p:cond delay="1808"/>
                                          </p:stCondLst>
                                        </p:cTn>
                                        <p:tgtEl>
                                          <p:spTgt spid="7175"/>
                                        </p:tgtEl>
                                      </p:cBhvr>
                                      <p:to x="100000" y="95000"/>
                                    </p:animScale>
                                    <p:animScale>
                                      <p:cBhvr>
                                        <p:cTn id="74" dur="166" decel="50000">
                                          <p:stCondLst>
                                            <p:cond delay="1834"/>
                                          </p:stCondLst>
                                        </p:cTn>
                                        <p:tgtEl>
                                          <p:spTgt spid="71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desktopwallpapers.org.ua/pic/201111/1920x1200/desktopwallpapers.org.ua-7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320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4474840" cy="6583362"/>
          </a:xfrm>
        </p:spPr>
        <p:txBody>
          <a:bodyPr>
            <a:normAutofit fontScale="90000"/>
          </a:bodyPr>
          <a:lstStyle/>
          <a:p>
            <a:pPr algn="l">
              <a:lnSpc>
                <a:spcPct val="115000"/>
              </a:lnSpc>
              <a:spcAft>
                <a:spcPts val="1000"/>
              </a:spcAft>
            </a:pPr>
            <a:r>
              <a:rPr lang="ru-RU" sz="2200" dirty="0" smtClean="0">
                <a:latin typeface="Monotype Corsiva" pitchFamily="66" charset="0"/>
                <a:ea typeface="Calibri"/>
                <a:cs typeface="Times New Roman"/>
              </a:rPr>
              <a:t/>
            </a:r>
            <a:br>
              <a:rPr lang="ru-RU" sz="2200" dirty="0" smtClean="0">
                <a:latin typeface="Monotype Corsiva" pitchFamily="66" charset="0"/>
                <a:ea typeface="Calibri"/>
                <a:cs typeface="Times New Roman"/>
              </a:rPr>
            </a:br>
            <a:r>
              <a:rPr lang="ru-RU" sz="2200" dirty="0" smtClean="0">
                <a:latin typeface="Monotype Corsiva" pitchFamily="66" charset="0"/>
                <a:ea typeface="Calibri"/>
                <a:cs typeface="Times New Roman"/>
              </a:rPr>
              <a:t>6. Рисованию </a:t>
            </a:r>
            <a:r>
              <a:rPr lang="ru-RU" sz="2200" dirty="0">
                <a:latin typeface="Monotype Corsiva" pitchFamily="66" charset="0"/>
                <a:ea typeface="Calibri"/>
                <a:cs typeface="Times New Roman"/>
              </a:rPr>
              <a:t>мятой бумагой в подготовительной группе «Сирень в вазе</a:t>
            </a:r>
            <a:r>
              <a:rPr lang="ru-RU" sz="2200" dirty="0" smtClean="0">
                <a:latin typeface="Monotype Corsiva" pitchFamily="66" charset="0"/>
                <a:ea typeface="Calibri"/>
                <a:cs typeface="Times New Roman"/>
              </a:rPr>
              <a:t>».</a:t>
            </a:r>
            <a:br>
              <a:rPr lang="ru-RU" sz="2200" dirty="0" smtClean="0">
                <a:latin typeface="Monotype Corsiva" pitchFamily="66" charset="0"/>
                <a:ea typeface="Calibri"/>
                <a:cs typeface="Times New Roman"/>
              </a:rPr>
            </a:br>
            <a:r>
              <a:rPr lang="ru-RU" sz="1800" b="1" u="sng" dirty="0">
                <a:latin typeface="Times New Roman" pitchFamily="18" charset="0"/>
                <a:ea typeface="Calibri"/>
                <a:cs typeface="Times New Roman" pitchFamily="18" charset="0"/>
              </a:rPr>
              <a:t>Цель</a:t>
            </a:r>
            <a:r>
              <a:rPr lang="ru-RU" sz="1800" b="1" dirty="0">
                <a:latin typeface="Times New Roman" pitchFamily="18" charset="0"/>
                <a:ea typeface="Calibri"/>
                <a:cs typeface="Times New Roman" pitchFamily="18" charset="0"/>
              </a:rPr>
              <a:t>: </a:t>
            </a:r>
            <a:r>
              <a:rPr lang="ru-RU" sz="1800" dirty="0">
                <a:latin typeface="Times New Roman" pitchFamily="18" charset="0"/>
                <a:ea typeface="Calibri"/>
                <a:cs typeface="Times New Roman" pitchFamily="18" charset="0"/>
              </a:rPr>
              <a:t>Развитие познавательно-творческой активности детей. Выполнение работы "Сирень в вазе" в новой технике рисования - мятой </a:t>
            </a:r>
            <a:r>
              <a:rPr lang="ru-RU" sz="1800" dirty="0" smtClean="0">
                <a:latin typeface="Times New Roman" pitchFamily="18" charset="0"/>
                <a:ea typeface="Calibri"/>
                <a:cs typeface="Times New Roman" pitchFamily="18" charset="0"/>
              </a:rPr>
              <a:t>бумагой.</a:t>
            </a:r>
            <a:br>
              <a:rPr lang="ru-RU" sz="1800" dirty="0" smtClean="0">
                <a:latin typeface="Times New Roman" pitchFamily="18" charset="0"/>
                <a:ea typeface="Calibri"/>
                <a:cs typeface="Times New Roman" pitchFamily="18" charset="0"/>
              </a:rPr>
            </a:br>
            <a:r>
              <a:rPr lang="ru-RU" sz="1800" b="1" u="sng" dirty="0" smtClean="0">
                <a:latin typeface="Times New Roman" pitchFamily="18" charset="0"/>
                <a:ea typeface="Calibri"/>
                <a:cs typeface="Times New Roman" pitchFamily="18" charset="0"/>
              </a:rPr>
              <a:t>Задачи</a:t>
            </a:r>
            <a:r>
              <a:rPr lang="ru-RU" sz="1800" b="1" dirty="0">
                <a:latin typeface="Times New Roman" pitchFamily="18" charset="0"/>
                <a:ea typeface="Calibri"/>
                <a:cs typeface="Times New Roman" pitchFamily="18" charset="0"/>
              </a:rPr>
              <a:t>:</a:t>
            </a:r>
            <a:r>
              <a:rPr lang="ru-RU" sz="1800" dirty="0">
                <a:latin typeface="Times New Roman" pitchFamily="18" charset="0"/>
                <a:ea typeface="Calibri"/>
                <a:cs typeface="Times New Roman" pitchFamily="18" charset="0"/>
              </a:rPr>
              <a:t/>
            </a:r>
            <a:br>
              <a:rPr lang="ru-RU" sz="1800" dirty="0">
                <a:latin typeface="Times New Roman" pitchFamily="18" charset="0"/>
                <a:ea typeface="Calibri"/>
                <a:cs typeface="Times New Roman" pitchFamily="18" charset="0"/>
              </a:rPr>
            </a:br>
            <a:r>
              <a:rPr lang="ru-RU" sz="1800" u="sng" dirty="0">
                <a:latin typeface="Times New Roman" pitchFamily="18" charset="0"/>
                <a:ea typeface="Calibri"/>
                <a:cs typeface="Times New Roman" pitchFamily="18" charset="0"/>
              </a:rPr>
              <a:t>Обучающие</a:t>
            </a:r>
            <a:r>
              <a:rPr lang="ru-RU" sz="1800" dirty="0">
                <a:latin typeface="Times New Roman" pitchFamily="18" charset="0"/>
                <a:ea typeface="Calibri"/>
                <a:cs typeface="Times New Roman" pitchFamily="18" charset="0"/>
              </a:rPr>
              <a:t>:</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закреплять знание жанровых особенностей натюрморта и пейзажа;</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учить передавать характерные особенности цветов сирени, используя прием накладывания краски в несколько слоев (каждый следующий слой светлее предыдущего</a:t>
            </a:r>
            <a:r>
              <a:rPr lang="ru-RU" sz="1800" dirty="0" smtClean="0">
                <a:latin typeface="Times New Roman" pitchFamily="18" charset="0"/>
                <a:ea typeface="Calibri"/>
                <a:cs typeface="Times New Roman" pitchFamily="18" charset="0"/>
              </a:rPr>
              <a:t>).</a:t>
            </a:r>
            <a:br>
              <a:rPr lang="ru-RU" sz="1800" dirty="0" smtClean="0">
                <a:latin typeface="Times New Roman" pitchFamily="18" charset="0"/>
                <a:ea typeface="Calibri"/>
                <a:cs typeface="Times New Roman" pitchFamily="18" charset="0"/>
              </a:rPr>
            </a:br>
            <a:r>
              <a:rPr lang="ru-RU" sz="1800" u="sng" dirty="0">
                <a:latin typeface="Times New Roman" pitchFamily="18" charset="0"/>
                <a:ea typeface="Calibri"/>
                <a:cs typeface="Times New Roman" pitchFamily="18" charset="0"/>
              </a:rPr>
              <a:t>Развивающие</a:t>
            </a:r>
            <a:r>
              <a:rPr lang="ru-RU" sz="1800" dirty="0">
                <a:latin typeface="Times New Roman" pitchFamily="18" charset="0"/>
                <a:ea typeface="Calibri"/>
                <a:cs typeface="Times New Roman" pitchFamily="18" charset="0"/>
              </a:rPr>
              <a:t>:</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развивать цветовосприятие и чувство композиции, эстетическое восприятие мира природы и произведений изобразительного искусства.</a:t>
            </a:r>
            <a:br>
              <a:rPr lang="ru-RU" sz="1800" dirty="0">
                <a:latin typeface="Times New Roman" pitchFamily="18" charset="0"/>
                <a:ea typeface="Calibri"/>
                <a:cs typeface="Times New Roman" pitchFamily="18" charset="0"/>
              </a:rPr>
            </a:br>
            <a:r>
              <a:rPr lang="ru-RU" sz="1800" u="sng" dirty="0">
                <a:latin typeface="Times New Roman" pitchFamily="18" charset="0"/>
                <a:ea typeface="Calibri"/>
                <a:cs typeface="Times New Roman" pitchFamily="18" charset="0"/>
              </a:rPr>
              <a:t>Воспитательные</a:t>
            </a:r>
            <a:r>
              <a:rPr lang="ru-RU" sz="1800" dirty="0">
                <a:latin typeface="Times New Roman" pitchFamily="18" charset="0"/>
                <a:ea typeface="Calibri"/>
                <a:cs typeface="Times New Roman" pitchFamily="18" charset="0"/>
              </a:rPr>
              <a:t>:</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воспитывать навыки адекватной самооценки своей деятельности.</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a:r>
            <a:br>
              <a:rPr lang="ru-RU" sz="1800" dirty="0">
                <a:latin typeface="Times New Roman" pitchFamily="18" charset="0"/>
                <a:ea typeface="Calibri"/>
                <a:cs typeface="Times New Roman" pitchFamily="18" charset="0"/>
              </a:rPr>
            </a:br>
            <a:r>
              <a:rPr lang="ru-RU" sz="2200" dirty="0" smtClean="0">
                <a:latin typeface="Monotype Corsiva" pitchFamily="66" charset="0"/>
                <a:ea typeface="Calibri"/>
                <a:cs typeface="Times New Roman"/>
              </a:rPr>
              <a:t/>
            </a:r>
            <a:br>
              <a:rPr lang="ru-RU" sz="2200" dirty="0" smtClean="0">
                <a:latin typeface="Monotype Corsiva" pitchFamily="66" charset="0"/>
                <a:ea typeface="Calibri"/>
                <a:cs typeface="Times New Roman"/>
              </a:rPr>
            </a:br>
            <a:endParaRPr lang="ru-RU" sz="2200" dirty="0">
              <a:latin typeface="Monotype Corsiva" pitchFamily="66" charset="0"/>
              <a:ea typeface="Calibri"/>
              <a:cs typeface="Times New Roman"/>
            </a:endParaRPr>
          </a:p>
        </p:txBody>
      </p:sp>
      <p:pic>
        <p:nvPicPr>
          <p:cNvPr id="4" name="Picture 2" descr="H:\Дедсад\самообразование\2018 уг\фото\2uJq5MVFY6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768379"/>
            <a:ext cx="3990932" cy="532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414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cdn.wallpapersafari.com/75/12/lm6xd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Дедсад\самообразование\2018 уг\фото\XilSD3js3Q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4997" y="3224748"/>
            <a:ext cx="4751851" cy="3563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6" name="Picture 4" descr="H:\Дедсад\самообразование\2018 уг\фото\vNYkVwXG9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877" y="248418"/>
            <a:ext cx="2232248" cy="2976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7" name="Picture 5" descr="H:\Дедсад\самообразование\2018 уг\фото\EdD0L0sOe3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188641"/>
            <a:ext cx="2232247" cy="2976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5" name="Picture 3" descr="H:\Дедсад\самообразование\2018 уг\фото\_mDyrdU-c1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236296"/>
            <a:ext cx="2214246"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479782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stena.ru/upload/iblock/a6a/a6a3dcd65fb91bbf3102569f484c32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987824" y="274638"/>
            <a:ext cx="5698976" cy="3586410"/>
          </a:xfrm>
        </p:spPr>
        <p:txBody>
          <a:bodyPr>
            <a:normAutofit fontScale="90000"/>
          </a:bodyPr>
          <a:lstStyle/>
          <a:p>
            <a:pPr>
              <a:lnSpc>
                <a:spcPct val="115000"/>
              </a:lnSpc>
              <a:spcAft>
                <a:spcPts val="1000"/>
              </a:spcAft>
            </a:pPr>
            <a:r>
              <a:rPr lang="ru-RU" sz="2400" dirty="0" smtClean="0">
                <a:latin typeface="Monotype Corsiva" pitchFamily="66" charset="0"/>
                <a:ea typeface="Calibri"/>
                <a:cs typeface="Times New Roman" pitchFamily="18" charset="0"/>
              </a:rPr>
              <a:t>7. Рисованию </a:t>
            </a:r>
            <a:r>
              <a:rPr lang="ru-RU" sz="2400" dirty="0">
                <a:latin typeface="Monotype Corsiva" pitchFamily="66" charset="0"/>
                <a:ea typeface="Calibri"/>
                <a:cs typeface="Times New Roman" pitchFamily="18" charset="0"/>
              </a:rPr>
              <a:t>в технике монотипия </a:t>
            </a:r>
            <a:r>
              <a:rPr lang="ru-RU" sz="2400" dirty="0" smtClean="0">
                <a:latin typeface="Monotype Corsiva" pitchFamily="66" charset="0"/>
                <a:ea typeface="Calibri"/>
                <a:cs typeface="Times New Roman" pitchFamily="18" charset="0"/>
              </a:rPr>
              <a:t>«</a:t>
            </a:r>
            <a:r>
              <a:rPr lang="ru-RU" sz="2400" dirty="0">
                <a:latin typeface="Monotype Corsiva" pitchFamily="66" charset="0"/>
                <a:ea typeface="Calibri"/>
                <a:cs typeface="Times New Roman" pitchFamily="18" charset="0"/>
              </a:rPr>
              <a:t>Рисуем без кисточки».</a:t>
            </a:r>
            <a:br>
              <a:rPr lang="ru-RU" sz="2400" dirty="0">
                <a:latin typeface="Monotype Corsiva" pitchFamily="66" charset="0"/>
                <a:ea typeface="Calibri"/>
                <a:cs typeface="Times New Roman" pitchFamily="18" charset="0"/>
              </a:rPr>
            </a:br>
            <a:r>
              <a:rPr lang="ru-RU" sz="1800" b="1" dirty="0" smtClean="0">
                <a:latin typeface="Times New Roman" pitchFamily="18" charset="0"/>
                <a:ea typeface="Calibri"/>
                <a:cs typeface="Times New Roman" pitchFamily="18" charset="0"/>
              </a:rPr>
              <a:t>Цель</a:t>
            </a:r>
            <a:r>
              <a:rPr lang="ru-RU" sz="1800" b="1" dirty="0">
                <a:latin typeface="Times New Roman" pitchFamily="18" charset="0"/>
                <a:ea typeface="Calibri"/>
                <a:cs typeface="Times New Roman" pitchFamily="18" charset="0"/>
              </a:rPr>
              <a:t>: </a:t>
            </a:r>
            <a:r>
              <a:rPr lang="ru-RU" sz="1800" dirty="0">
                <a:latin typeface="Times New Roman" pitchFamily="18" charset="0"/>
                <a:ea typeface="Calibri"/>
                <a:cs typeface="Times New Roman" pitchFamily="18" charset="0"/>
              </a:rPr>
              <a:t> вызвать у детей интерес к новой технике изображения – МОНОТИПИЯ. Дать представление о способе переноса изображения с со стекла на бумагу. Работать акварелью быстро, чтобы не высохли краски, делая кляксы рядом друг с другом. Закрепить значение слова «симметричный». Развивать творческое воображение, фантазию, образное представление, зрительное внимание, зрительную память, ассоциативное мышление. Воспитывать самостоятельность, усидчивость, аккуратность</a:t>
            </a:r>
            <a:r>
              <a:rPr lang="ru-RU" sz="1800" dirty="0" smtClean="0">
                <a:latin typeface="Times New Roman" pitchFamily="18" charset="0"/>
                <a:ea typeface="Calibri"/>
                <a:cs typeface="Times New Roman" pitchFamily="18" charset="0"/>
              </a:rPr>
              <a:t>.</a:t>
            </a:r>
            <a:endParaRPr lang="ru-RU" dirty="0"/>
          </a:p>
        </p:txBody>
      </p:sp>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5901570" y="4413597"/>
            <a:ext cx="3237157" cy="2403119"/>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84" y="10304"/>
            <a:ext cx="2232248" cy="2974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Дедсад\самообразование\2018 уг\фото\GfOulSNht0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42" y="3012694"/>
            <a:ext cx="297633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Дедсад\самообразование\2018 уг\фото\du4P4lkLjT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5749" y="4391021"/>
            <a:ext cx="3264363"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664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myslide.ru/documents_4/455ef418463f7878ff639a4486a48faf/im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0" y="0"/>
            <a:ext cx="9164730" cy="687354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6466730"/>
          </a:xfrm>
        </p:spPr>
        <p:txBody>
          <a:bodyPr>
            <a:normAutofit fontScale="90000"/>
          </a:bodyPr>
          <a:lstStyle/>
          <a:p>
            <a:pPr indent="450215">
              <a:lnSpc>
                <a:spcPct val="115000"/>
              </a:lnSpc>
              <a:spcAft>
                <a:spcPts val="1000"/>
              </a:spcAft>
            </a:pPr>
            <a:r>
              <a:rPr lang="ru-RU" sz="1600" u="sng" dirty="0" smtClean="0">
                <a:latin typeface="Times New Roman" pitchFamily="18" charset="0"/>
                <a:ea typeface="Calibri"/>
                <a:cs typeface="Times New Roman" pitchFamily="18" charset="0"/>
              </a:rPr>
              <a:t/>
            </a:r>
            <a:br>
              <a:rPr lang="ru-RU" sz="1600" u="sng" dirty="0" smtClean="0">
                <a:latin typeface="Times New Roman" pitchFamily="18" charset="0"/>
                <a:ea typeface="Calibri"/>
                <a:cs typeface="Times New Roman" pitchFamily="18" charset="0"/>
              </a:rPr>
            </a:br>
            <a:r>
              <a:rPr lang="ru-RU" sz="1600" u="sng" dirty="0">
                <a:latin typeface="Times New Roman" pitchFamily="18" charset="0"/>
                <a:ea typeface="Calibri"/>
                <a:cs typeface="Times New Roman" pitchFamily="18" charset="0"/>
              </a:rPr>
              <a:t/>
            </a:r>
            <a:br>
              <a:rPr lang="ru-RU" sz="1600" u="sng" dirty="0">
                <a:latin typeface="Times New Roman" pitchFamily="18" charset="0"/>
                <a:ea typeface="Calibri"/>
                <a:cs typeface="Times New Roman" pitchFamily="18" charset="0"/>
              </a:rPr>
            </a:br>
            <a:r>
              <a:rPr lang="ru-RU" sz="1600" u="sng" dirty="0" smtClean="0">
                <a:latin typeface="Times New Roman" pitchFamily="18" charset="0"/>
                <a:ea typeface="Calibri"/>
                <a:cs typeface="Times New Roman" pitchFamily="18" charset="0"/>
              </a:rPr>
              <a:t/>
            </a:r>
            <a:br>
              <a:rPr lang="ru-RU" sz="1600" u="sng" dirty="0" smtClean="0">
                <a:latin typeface="Times New Roman" pitchFamily="18" charset="0"/>
                <a:ea typeface="Calibri"/>
                <a:cs typeface="Times New Roman" pitchFamily="18" charset="0"/>
              </a:rPr>
            </a:br>
            <a:r>
              <a:rPr lang="ru-RU" sz="1600" u="sng" dirty="0" smtClean="0">
                <a:latin typeface="Times New Roman" pitchFamily="18" charset="0"/>
                <a:ea typeface="Calibri"/>
                <a:cs typeface="Times New Roman" pitchFamily="18" charset="0"/>
              </a:rPr>
              <a:t>Цель</a:t>
            </a:r>
            <a:r>
              <a:rPr lang="ru-RU" sz="1600" dirty="0">
                <a:latin typeface="Times New Roman" pitchFamily="18" charset="0"/>
                <a:ea typeface="Calibri"/>
                <a:cs typeface="Times New Roman" pitchFamily="18" charset="0"/>
              </a:rPr>
              <a:t>:</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1. Изучить нетрадиционные техники рисования как средство развития творческих способностей</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2. Формировать умение выполнять полученные знания о средствах выразительности в собственном творчестве;</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3. Формировать умение выполнять коллективную композицию, согласовывать свои действия со сверстниками;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4. Развивать потребность к созданию нового, необычного продукта творческой деятельности;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5. Развивать эстетическую оценку, стремление к творческой самореализации.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6. Привлечь родителей воспитанников к активному взаимодействию.</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7. Активизировать взаимодействие в системе «педагог-ребенок-родитель».</a:t>
            </a:r>
            <a:br>
              <a:rPr lang="ru-RU" sz="1600" dirty="0">
                <a:latin typeface="Times New Roman" pitchFamily="18" charset="0"/>
                <a:ea typeface="Calibri"/>
                <a:cs typeface="Times New Roman" pitchFamily="18" charset="0"/>
              </a:rPr>
            </a:br>
            <a:r>
              <a:rPr lang="ru-RU" sz="1600" u="sng" dirty="0">
                <a:latin typeface="Times New Roman" pitchFamily="18" charset="0"/>
                <a:ea typeface="Calibri"/>
                <a:cs typeface="Times New Roman" pitchFamily="18" charset="0"/>
              </a:rPr>
              <a:t>Задачи</a:t>
            </a:r>
            <a:r>
              <a:rPr lang="ru-RU" sz="1600" dirty="0">
                <a:latin typeface="Times New Roman" pitchFamily="18" charset="0"/>
                <a:ea typeface="Calibri"/>
                <a:cs typeface="Times New Roman" pitchFamily="18" charset="0"/>
              </a:rPr>
              <a:t>:</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расширять представление о многообразии нетрадиционных техник рисования;</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формировать эстетическое отношение к окружающей действительности на основе ознакомления с нетрадиционными техниками рисования;</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формировать эстетический вкус, творчество, фантазию;</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развивать ассоциативное мышление и любознательность, наблюдательность и воображение;</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совершенствовать технические умения и навыки рисования;</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воспитывать художественный вкус и чувство гармонии.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повысить собственный уровень знаний, путём изучения необходимой литературы, а также применения полученных знаний на практике.</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-разработать перспективный план работы с детьми.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-оформить в группе мини-центр </a:t>
            </a:r>
            <a:r>
              <a:rPr lang="ru-RU" sz="1600" i="1" dirty="0">
                <a:latin typeface="Times New Roman" pitchFamily="18" charset="0"/>
                <a:ea typeface="Calibri"/>
                <a:cs typeface="Times New Roman" pitchFamily="18" charset="0"/>
              </a:rPr>
              <a:t>«</a:t>
            </a:r>
            <a:r>
              <a:rPr lang="ru-RU" sz="1600" i="1" dirty="0" err="1">
                <a:latin typeface="Times New Roman" pitchFamily="18" charset="0"/>
                <a:ea typeface="Calibri"/>
                <a:cs typeface="Times New Roman" pitchFamily="18" charset="0"/>
              </a:rPr>
              <a:t>Каляка</a:t>
            </a:r>
            <a:r>
              <a:rPr lang="ru-RU" sz="1600" i="1" dirty="0">
                <a:latin typeface="Times New Roman" pitchFamily="18" charset="0"/>
                <a:ea typeface="Calibri"/>
                <a:cs typeface="Times New Roman" pitchFamily="18" charset="0"/>
              </a:rPr>
              <a:t> - </a:t>
            </a:r>
            <a:r>
              <a:rPr lang="ru-RU" sz="1600" i="1" dirty="0" err="1">
                <a:latin typeface="Times New Roman" pitchFamily="18" charset="0"/>
                <a:ea typeface="Calibri"/>
                <a:cs typeface="Times New Roman" pitchFamily="18" charset="0"/>
              </a:rPr>
              <a:t>маляка</a:t>
            </a:r>
            <a:r>
              <a:rPr lang="ru-RU" sz="1600" i="1" dirty="0">
                <a:latin typeface="Times New Roman" pitchFamily="18" charset="0"/>
                <a:ea typeface="Calibri"/>
                <a:cs typeface="Times New Roman" pitchFamily="18" charset="0"/>
              </a:rPr>
              <a:t>»</a:t>
            </a:r>
            <a:r>
              <a:rPr lang="ru-RU" sz="1600" dirty="0">
                <a:latin typeface="Times New Roman" pitchFamily="18" charset="0"/>
                <a:ea typeface="Calibri"/>
                <a:cs typeface="Times New Roman" pitchFamily="18" charset="0"/>
              </a:rPr>
              <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-подготовить консультацию для родителей на тему: </a:t>
            </a:r>
            <a:r>
              <a:rPr lang="ru-RU" sz="1600" i="1" dirty="0">
                <a:latin typeface="Times New Roman" pitchFamily="18" charset="0"/>
                <a:ea typeface="Calibri"/>
                <a:cs typeface="Times New Roman" pitchFamily="18" charset="0"/>
              </a:rPr>
              <a:t>«Нетрадиционные формы рисования»</a:t>
            </a:r>
            <a:r>
              <a:rPr lang="ru-RU" sz="1600" dirty="0">
                <a:latin typeface="Times New Roman" pitchFamily="18" charset="0"/>
                <a:ea typeface="Calibri"/>
                <a:cs typeface="Times New Roman" pitchFamily="18" charset="0"/>
              </a:rPr>
              <a:t>; выступление на педагогическом совете с презентацией по теме самообразования.</a:t>
            </a:r>
            <a:r>
              <a:rPr lang="ru-RU" sz="3600" dirty="0">
                <a:ea typeface="Calibri"/>
                <a:cs typeface="Times New Roman"/>
              </a:rPr>
              <a:t/>
            </a:r>
            <a:br>
              <a:rPr lang="ru-RU" sz="3600" dirty="0">
                <a:ea typeface="Calibri"/>
                <a:cs typeface="Times New Roman"/>
              </a:rPr>
            </a:br>
            <a:endParaRPr lang="ru-RU" dirty="0"/>
          </a:p>
        </p:txBody>
      </p:sp>
    </p:spTree>
    <p:extLst>
      <p:ext uri="{BB962C8B-B14F-4D97-AF65-F5344CB8AC3E}">
        <p14:creationId xmlns:p14="http://schemas.microsoft.com/office/powerpoint/2010/main" val="3848150292"/>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199" y="274638"/>
            <a:ext cx="4474841" cy="6250706"/>
          </a:xfrm>
        </p:spPr>
        <p:txBody>
          <a:bodyPr>
            <a:normAutofit fontScale="90000"/>
          </a:bodyPr>
          <a:lstStyle/>
          <a:p>
            <a:pPr algn="l">
              <a:lnSpc>
                <a:spcPct val="115000"/>
              </a:lnSpc>
              <a:spcAft>
                <a:spcPts val="1000"/>
              </a:spcAft>
            </a:pPr>
            <a:r>
              <a:rPr lang="ru-RU" sz="2700" dirty="0" smtClean="0">
                <a:latin typeface="Monotype Corsiva" pitchFamily="66" charset="0"/>
                <a:ea typeface="Calibri"/>
                <a:cs typeface="Times New Roman" pitchFamily="18" charset="0"/>
              </a:rPr>
              <a:t>8. Рисованию </a:t>
            </a:r>
            <a:r>
              <a:rPr lang="ru-RU" sz="2700" dirty="0">
                <a:latin typeface="Monotype Corsiva" pitchFamily="66" charset="0"/>
                <a:ea typeface="Calibri"/>
                <a:cs typeface="Times New Roman" pitchFamily="18" charset="0"/>
              </a:rPr>
              <a:t>нетрадиционной техникой «монотипия» </a:t>
            </a:r>
            <a:r>
              <a:rPr lang="ru-RU" sz="2700" dirty="0" smtClean="0">
                <a:latin typeface="Monotype Corsiva" pitchFamily="66" charset="0"/>
                <a:ea typeface="Calibri"/>
                <a:cs typeface="Times New Roman" pitchFamily="18" charset="0"/>
              </a:rPr>
              <a:t>«</a:t>
            </a:r>
            <a:r>
              <a:rPr lang="ru-RU" sz="2700" dirty="0">
                <a:latin typeface="Monotype Corsiva" pitchFamily="66" charset="0"/>
                <a:ea typeface="Calibri"/>
                <a:cs typeface="Times New Roman" pitchFamily="18" charset="0"/>
              </a:rPr>
              <a:t>Бабочка».</a:t>
            </a:r>
            <a:r>
              <a:rPr lang="ru-RU" sz="1800" dirty="0">
                <a:latin typeface="Times New Roman" pitchFamily="18" charset="0"/>
                <a:ea typeface="Calibri"/>
                <a:cs typeface="Times New Roman" pitchFamily="18" charset="0"/>
              </a:rPr>
              <a:t/>
            </a:r>
            <a:br>
              <a:rPr lang="ru-RU" sz="1800" dirty="0">
                <a:latin typeface="Times New Roman" pitchFamily="18" charset="0"/>
                <a:ea typeface="Calibri"/>
                <a:cs typeface="Times New Roman" pitchFamily="18" charset="0"/>
              </a:rPr>
            </a:br>
            <a:r>
              <a:rPr lang="ru-RU" sz="1800" b="1" dirty="0" smtClean="0">
                <a:latin typeface="Times New Roman" pitchFamily="18" charset="0"/>
                <a:ea typeface="Calibri"/>
                <a:cs typeface="Times New Roman" pitchFamily="18" charset="0"/>
              </a:rPr>
              <a:t>Цель</a:t>
            </a:r>
            <a:r>
              <a:rPr lang="ru-RU" sz="1800" b="1" dirty="0">
                <a:latin typeface="Times New Roman" pitchFamily="18" charset="0"/>
                <a:ea typeface="Calibri"/>
                <a:cs typeface="Times New Roman" pitchFamily="18" charset="0"/>
              </a:rPr>
              <a:t>:</a:t>
            </a:r>
            <a:r>
              <a:rPr lang="ru-RU" sz="1800" dirty="0">
                <a:latin typeface="Times New Roman" pitchFamily="18" charset="0"/>
                <a:ea typeface="Calibri"/>
                <a:cs typeface="Times New Roman" pitchFamily="18" charset="0"/>
              </a:rPr>
              <a:t> Создание условий для обогащения и расширения художественного опыта детей с помощью нетрадиционной техники рисования – «монотипия».</a:t>
            </a:r>
            <a:br>
              <a:rPr lang="ru-RU" sz="1800" dirty="0">
                <a:latin typeface="Times New Roman" pitchFamily="18" charset="0"/>
                <a:ea typeface="Calibri"/>
                <a:cs typeface="Times New Roman" pitchFamily="18" charset="0"/>
              </a:rPr>
            </a:br>
            <a:r>
              <a:rPr lang="ru-RU" sz="1800" b="1" dirty="0">
                <a:latin typeface="Times New Roman" pitchFamily="18" charset="0"/>
                <a:ea typeface="Calibri"/>
                <a:cs typeface="Times New Roman" pitchFamily="18" charset="0"/>
              </a:rPr>
              <a:t>Задачи: </a:t>
            </a:r>
            <a:r>
              <a:rPr lang="ru-RU" sz="1800" dirty="0">
                <a:latin typeface="Times New Roman" pitchFamily="18" charset="0"/>
                <a:ea typeface="Calibri"/>
                <a:cs typeface="Times New Roman" pitchFamily="18" charset="0"/>
              </a:rPr>
              <a:t/>
            </a:r>
            <a:br>
              <a:rPr lang="ru-RU" sz="1800" dirty="0">
                <a:latin typeface="Times New Roman" pitchFamily="18" charset="0"/>
                <a:ea typeface="Calibri"/>
                <a:cs typeface="Times New Roman" pitchFamily="18" charset="0"/>
              </a:rPr>
            </a:br>
            <a:r>
              <a:rPr lang="ru-RU" sz="1800" b="1" dirty="0">
                <a:latin typeface="Times New Roman" pitchFamily="18" charset="0"/>
                <a:ea typeface="Calibri"/>
                <a:cs typeface="Times New Roman" pitchFamily="18" charset="0"/>
              </a:rPr>
              <a:t>- </a:t>
            </a:r>
            <a:r>
              <a:rPr lang="ru-RU" sz="1800" dirty="0">
                <a:latin typeface="Times New Roman" pitchFamily="18" charset="0"/>
                <a:ea typeface="Calibri"/>
                <a:cs typeface="Times New Roman" pitchFamily="18" charset="0"/>
              </a:rPr>
              <a:t>Формировать умение изображать бабочку с помощью нетрадиционной техники рисования – «монотипия»;</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Развивать практические навыки получения новых цветов путем смешивания красок; </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Формировать умение самостоятельно выбирать цветовую гамму, соответствующую радостному настроению;</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Воспитывать у детей интерес к изобразительной деятельности.</a:t>
            </a:r>
            <a:r>
              <a:rPr lang="ru-RU" sz="4000" dirty="0">
                <a:ea typeface="Calibri"/>
                <a:cs typeface="Times New Roman"/>
              </a:rPr>
              <a:t/>
            </a:r>
            <a:br>
              <a:rPr lang="ru-RU" sz="4000" dirty="0">
                <a:ea typeface="Calibri"/>
                <a:cs typeface="Times New Roman"/>
              </a:rPr>
            </a:br>
            <a:endParaRPr lang="ru-RU" dirty="0"/>
          </a:p>
        </p:txBody>
      </p:sp>
      <p:pic>
        <p:nvPicPr>
          <p:cNvPr id="7171" name="Picture 3" descr="H:\Дедсад\самообразование\2018 уг\фото\kBjvddGA5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476672"/>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2522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m0-tub-ru.yandex.net/i?id=d7f1529a62faa76b8e4dfeb607e6abb3-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32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Дедсад\самообразование\2018 уг\фото\wAdHQR28Z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949" y="130050"/>
            <a:ext cx="3744416" cy="28083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197" name="Picture 5" descr="H:\Дедсад\самообразование\2018 уг\фото\SxvpPej12X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5577" y="3104537"/>
            <a:ext cx="2684896" cy="3579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8" name="Picture 6" descr="H:\Дедсад\самообразование\2018 уг\фото\JIiy2clvkK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5" y="130050"/>
            <a:ext cx="3744416" cy="2808312"/>
          </a:xfrm>
          <a:prstGeom prst="rect">
            <a:avLst/>
          </a:prstGeom>
          <a:ln>
            <a:noFill/>
          </a:ln>
          <a:effectLst>
            <a:reflection blurRad="12700" stA="30000" endPos="30000" dist="5000" dir="5400000" sy="-100000" algn="bl" rotWithShape="0"/>
          </a:effectLst>
          <a:scene3d>
            <a:camera prst="perspectiveLeft"/>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24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t.depositphotos.com/1001004/3715/i/950/depositphotos_37151539-stock-photo-bullfinches-on-snow-bra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5" y="-28575"/>
            <a:ext cx="9744075" cy="688657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6707088" cy="3010346"/>
          </a:xfrm>
        </p:spPr>
        <p:txBody>
          <a:bodyPr>
            <a:normAutofit fontScale="90000"/>
          </a:bodyPr>
          <a:lstStyle/>
          <a:p>
            <a:pPr>
              <a:lnSpc>
                <a:spcPct val="115000"/>
              </a:lnSpc>
              <a:spcAft>
                <a:spcPts val="1000"/>
              </a:spcAft>
            </a:pPr>
            <a:r>
              <a:rPr lang="ru-RU" sz="2400" dirty="0" smtClean="0">
                <a:latin typeface="Monotype Corsiva" pitchFamily="66" charset="0"/>
                <a:ea typeface="Calibri"/>
                <a:cs typeface="Times New Roman" pitchFamily="18" charset="0"/>
              </a:rPr>
              <a:t>9. Рисованию </a:t>
            </a:r>
            <a:r>
              <a:rPr lang="ru-RU" sz="2400" dirty="0">
                <a:latin typeface="Monotype Corsiva" pitchFamily="66" charset="0"/>
                <a:ea typeface="Calibri"/>
                <a:cs typeface="Times New Roman" pitchFamily="18" charset="0"/>
              </a:rPr>
              <a:t>ватными палочками </a:t>
            </a:r>
            <a:r>
              <a:rPr lang="ru-RU" sz="2400" dirty="0" smtClean="0">
                <a:latin typeface="Monotype Corsiva" pitchFamily="66" charset="0"/>
                <a:ea typeface="Calibri"/>
                <a:cs typeface="Times New Roman" pitchFamily="18" charset="0"/>
              </a:rPr>
              <a:t>«</a:t>
            </a:r>
            <a:r>
              <a:rPr lang="ru-RU" sz="2400" dirty="0">
                <a:latin typeface="Monotype Corsiva" pitchFamily="66" charset="0"/>
                <a:ea typeface="Calibri"/>
                <a:cs typeface="Times New Roman" pitchFamily="18" charset="0"/>
              </a:rPr>
              <a:t>Снегирь на ветке».</a:t>
            </a:r>
            <a:br>
              <a:rPr lang="ru-RU" sz="2400" dirty="0">
                <a:latin typeface="Monotype Corsiva" pitchFamily="66" charset="0"/>
                <a:ea typeface="Calibri"/>
                <a:cs typeface="Times New Roman" pitchFamily="18" charset="0"/>
              </a:rPr>
            </a:br>
            <a:r>
              <a:rPr lang="ru-RU" sz="1800" dirty="0">
                <a:latin typeface="Times New Roman" pitchFamily="18" charset="0"/>
                <a:ea typeface="Calibri"/>
                <a:cs typeface="Times New Roman" pitchFamily="18" charset="0"/>
              </a:rPr>
              <a:t/>
            </a:r>
            <a:br>
              <a:rPr lang="ru-RU" sz="1800" dirty="0">
                <a:latin typeface="Times New Roman" pitchFamily="18" charset="0"/>
                <a:ea typeface="Calibri"/>
                <a:cs typeface="Times New Roman" pitchFamily="18" charset="0"/>
              </a:rPr>
            </a:br>
            <a:r>
              <a:rPr lang="ru-RU" sz="1800" b="1" dirty="0">
                <a:latin typeface="Times New Roman" pitchFamily="18" charset="0"/>
                <a:ea typeface="Calibri"/>
                <a:cs typeface="Times New Roman" pitchFamily="18" charset="0"/>
              </a:rPr>
              <a:t>Цель:</a:t>
            </a:r>
            <a:r>
              <a:rPr lang="ru-RU" sz="1800" dirty="0">
                <a:latin typeface="Times New Roman" pitchFamily="18" charset="0"/>
                <a:ea typeface="Calibri"/>
                <a:cs typeface="Times New Roman" pitchFamily="18" charset="0"/>
              </a:rPr>
              <a:t> Учить детей рисовать ватными палочками.</a:t>
            </a:r>
            <a:br>
              <a:rPr lang="ru-RU" sz="1800" dirty="0">
                <a:latin typeface="Times New Roman" pitchFamily="18" charset="0"/>
                <a:ea typeface="Calibri"/>
                <a:cs typeface="Times New Roman" pitchFamily="18" charset="0"/>
              </a:rPr>
            </a:br>
            <a:r>
              <a:rPr lang="ru-RU" sz="1800" b="1" dirty="0">
                <a:latin typeface="Times New Roman" pitchFamily="18" charset="0"/>
                <a:ea typeface="Calibri"/>
                <a:cs typeface="Times New Roman" pitchFamily="18" charset="0"/>
              </a:rPr>
              <a:t>Задачи:</a:t>
            </a:r>
            <a:r>
              <a:rPr lang="ru-RU" sz="1800" dirty="0">
                <a:latin typeface="Times New Roman" pitchFamily="18" charset="0"/>
                <a:ea typeface="Calibri"/>
                <a:cs typeface="Times New Roman" pitchFamily="18" charset="0"/>
              </a:rPr>
              <a:t> Развивать чувство цвета, мелкую моторику; воспитывать интерес к природе и отображению впечатлений в рисунке, чувство сострадания к живым существам (птичка). Совершенствовать умение делать набросок простым карандашом.</a:t>
            </a:r>
            <a:r>
              <a:rPr lang="ru-RU" sz="4000" dirty="0">
                <a:ea typeface="Calibri"/>
                <a:cs typeface="Times New Roman"/>
              </a:rPr>
              <a:t/>
            </a:r>
            <a:br>
              <a:rPr lang="ru-RU" sz="4000" dirty="0">
                <a:ea typeface="Calibri"/>
                <a:cs typeface="Times New Roman"/>
              </a:rPr>
            </a:br>
            <a:endParaRPr lang="ru-RU" dirty="0"/>
          </a:p>
        </p:txBody>
      </p:sp>
      <p:pic>
        <p:nvPicPr>
          <p:cNvPr id="6" name="Picture 5" descr="H:\Дедсад\самообразование\2018 уг\фото\gAu2RZiXgh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1206" y="476672"/>
            <a:ext cx="2304255" cy="30723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636912"/>
            <a:ext cx="5241726"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36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depositphotos.com/1010104/1457/v/950/depositphotos_14578631-stock-illustration-spider-and-a-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6"/>
            <a:ext cx="9144000" cy="685913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275856" y="1484784"/>
            <a:ext cx="5410944" cy="5256584"/>
          </a:xfrm>
        </p:spPr>
        <p:txBody>
          <a:bodyPr>
            <a:normAutofit fontScale="90000"/>
          </a:bodyPr>
          <a:lstStyle/>
          <a:p>
            <a:pPr>
              <a:spcAft>
                <a:spcPts val="1000"/>
              </a:spcAft>
            </a:pPr>
            <a:r>
              <a:rPr lang="ru-RU" sz="2400" dirty="0" smtClean="0">
                <a:latin typeface="Monotype Corsiva" pitchFamily="66" charset="0"/>
                <a:ea typeface="Calibri"/>
                <a:cs typeface="Times New Roman"/>
              </a:rPr>
              <a:t/>
            </a:r>
            <a:br>
              <a:rPr lang="ru-RU" sz="2400" dirty="0" smtClean="0">
                <a:latin typeface="Monotype Corsiva" pitchFamily="66" charset="0"/>
                <a:ea typeface="Calibri"/>
                <a:cs typeface="Times New Roman"/>
              </a:rPr>
            </a:br>
            <a:r>
              <a:rPr lang="ru-RU" sz="2400" dirty="0" smtClean="0">
                <a:latin typeface="Monotype Corsiva" pitchFamily="66" charset="0"/>
                <a:ea typeface="Calibri"/>
                <a:cs typeface="Times New Roman"/>
              </a:rPr>
              <a:t/>
            </a:r>
            <a:br>
              <a:rPr lang="ru-RU" sz="2400" dirty="0" smtClean="0">
                <a:latin typeface="Monotype Corsiva" pitchFamily="66" charset="0"/>
                <a:ea typeface="Calibri"/>
                <a:cs typeface="Times New Roman"/>
              </a:rPr>
            </a:br>
            <a:r>
              <a:rPr lang="ru-RU" sz="2400" dirty="0">
                <a:latin typeface="Monotype Corsiva" pitchFamily="66" charset="0"/>
                <a:ea typeface="Calibri"/>
                <a:cs typeface="Times New Roman"/>
              </a:rPr>
              <a:t/>
            </a:r>
            <a:br>
              <a:rPr lang="ru-RU" sz="2400" dirty="0">
                <a:latin typeface="Monotype Corsiva" pitchFamily="66" charset="0"/>
                <a:ea typeface="Calibri"/>
                <a:cs typeface="Times New Roman"/>
              </a:rPr>
            </a:br>
            <a:r>
              <a:rPr lang="ru-RU" sz="2400" dirty="0" smtClean="0">
                <a:latin typeface="Monotype Corsiva" pitchFamily="66" charset="0"/>
                <a:ea typeface="Calibri"/>
                <a:cs typeface="Times New Roman"/>
              </a:rPr>
              <a:t>10. Рисование в нетрадиционной технике -  </a:t>
            </a:r>
            <a:r>
              <a:rPr lang="ru-RU" sz="2400" dirty="0" err="1" smtClean="0">
                <a:latin typeface="Monotype Corsiva" pitchFamily="66" charset="0"/>
                <a:ea typeface="Calibri"/>
                <a:cs typeface="Times New Roman"/>
              </a:rPr>
              <a:t>кляксографии</a:t>
            </a:r>
            <a:r>
              <a:rPr lang="ru-RU" sz="2400" dirty="0" smtClean="0">
                <a:latin typeface="Monotype Corsiva" pitchFamily="66" charset="0"/>
                <a:ea typeface="Calibri"/>
                <a:cs typeface="Times New Roman"/>
              </a:rPr>
              <a:t> </a:t>
            </a:r>
            <a:r>
              <a:rPr lang="ru-RU" sz="2400" dirty="0">
                <a:latin typeface="Monotype Corsiva" pitchFamily="66" charset="0"/>
                <a:ea typeface="Calibri"/>
                <a:cs typeface="Times New Roman"/>
              </a:rPr>
              <a:t/>
            </a:r>
            <a:br>
              <a:rPr lang="ru-RU" sz="2400" dirty="0">
                <a:latin typeface="Monotype Corsiva" pitchFamily="66" charset="0"/>
                <a:ea typeface="Calibri"/>
                <a:cs typeface="Times New Roman"/>
              </a:rPr>
            </a:br>
            <a:r>
              <a:rPr lang="ru-RU" sz="2400" b="1" dirty="0" smtClean="0">
                <a:latin typeface="Monotype Corsiva" pitchFamily="66" charset="0"/>
                <a:ea typeface="Calibri"/>
                <a:cs typeface="Times New Roman"/>
              </a:rPr>
              <a:t>«</a:t>
            </a:r>
            <a:r>
              <a:rPr lang="ru-RU" sz="2400" b="1" dirty="0">
                <a:latin typeface="Monotype Corsiva" pitchFamily="66" charset="0"/>
                <a:ea typeface="Calibri"/>
                <a:cs typeface="Times New Roman"/>
              </a:rPr>
              <a:t>Паучки и мухи».</a:t>
            </a:r>
            <a:r>
              <a:rPr lang="ru-RU" sz="4000" b="1" dirty="0">
                <a:ea typeface="Calibri"/>
                <a:cs typeface="Times New Roman"/>
              </a:rPr>
              <a:t/>
            </a:r>
            <a:br>
              <a:rPr lang="ru-RU" sz="4000" b="1" dirty="0">
                <a:ea typeface="Calibri"/>
                <a:cs typeface="Times New Roman"/>
              </a:rPr>
            </a:br>
            <a:r>
              <a:rPr lang="ru-RU" sz="1600" b="1" u="sng" dirty="0">
                <a:latin typeface="Times New Roman" pitchFamily="18" charset="0"/>
                <a:ea typeface="Calibri"/>
                <a:cs typeface="Times New Roman" pitchFamily="18" charset="0"/>
              </a:rPr>
              <a:t>Цель</a:t>
            </a:r>
            <a:r>
              <a:rPr lang="ru-RU" sz="1600" b="1" dirty="0">
                <a:latin typeface="Times New Roman" pitchFamily="18" charset="0"/>
                <a:ea typeface="Calibri"/>
                <a:cs typeface="Times New Roman" pitchFamily="18" charset="0"/>
              </a:rPr>
              <a:t>:</a:t>
            </a:r>
            <a:r>
              <a:rPr lang="ru-RU" sz="1600" dirty="0">
                <a:latin typeface="Times New Roman" pitchFamily="18" charset="0"/>
                <a:ea typeface="Calibri"/>
                <a:cs typeface="Times New Roman" pitchFamily="18" charset="0"/>
              </a:rPr>
              <a:t> Создание условий для знакомства детей с техникой рисования </a:t>
            </a:r>
            <a:r>
              <a:rPr lang="ru-RU" sz="1600" i="1" dirty="0">
                <a:latin typeface="Times New Roman" pitchFamily="18" charset="0"/>
                <a:ea typeface="Calibri"/>
                <a:cs typeface="Times New Roman" pitchFamily="18" charset="0"/>
              </a:rPr>
              <a:t>«</a:t>
            </a:r>
            <a:r>
              <a:rPr lang="ru-RU" sz="1600" i="1" dirty="0" err="1">
                <a:latin typeface="Times New Roman" pitchFamily="18" charset="0"/>
                <a:ea typeface="Calibri"/>
                <a:cs typeface="Times New Roman" pitchFamily="18" charset="0"/>
              </a:rPr>
              <a:t>Кляксография</a:t>
            </a:r>
            <a:r>
              <a:rPr lang="ru-RU" sz="1600" i="1" dirty="0">
                <a:latin typeface="Times New Roman" pitchFamily="18" charset="0"/>
                <a:ea typeface="Calibri"/>
                <a:cs typeface="Times New Roman" pitchFamily="18" charset="0"/>
              </a:rPr>
              <a:t>»</a:t>
            </a:r>
            <a:r>
              <a:rPr lang="ru-RU" sz="1600" dirty="0">
                <a:latin typeface="Times New Roman" pitchFamily="18" charset="0"/>
                <a:ea typeface="Calibri"/>
                <a:cs typeface="Times New Roman" pitchFamily="18" charset="0"/>
              </a:rPr>
              <a:t>, используя </a:t>
            </a:r>
            <a:r>
              <a:rPr lang="ru-RU" sz="1600" dirty="0" smtClean="0">
                <a:latin typeface="Times New Roman" pitchFamily="18" charset="0"/>
                <a:ea typeface="Calibri"/>
                <a:cs typeface="Times New Roman" pitchFamily="18" charset="0"/>
              </a:rPr>
              <a:t>акварель.</a:t>
            </a:r>
            <a:r>
              <a:rPr lang="ru-RU" sz="1600" dirty="0">
                <a:latin typeface="Times New Roman" pitchFamily="18" charset="0"/>
                <a:ea typeface="Calibri"/>
                <a:cs typeface="Times New Roman" pitchFamily="18" charset="0"/>
              </a:rPr>
              <a:t/>
            </a:r>
            <a:br>
              <a:rPr lang="ru-RU" sz="1600" dirty="0">
                <a:latin typeface="Times New Roman" pitchFamily="18" charset="0"/>
                <a:ea typeface="Calibri"/>
                <a:cs typeface="Times New Roman" pitchFamily="18" charset="0"/>
              </a:rPr>
            </a:br>
            <a:r>
              <a:rPr lang="ru-RU" sz="1600" b="1" u="sng" dirty="0">
                <a:latin typeface="Times New Roman" pitchFamily="18" charset="0"/>
                <a:ea typeface="Calibri"/>
                <a:cs typeface="Times New Roman" pitchFamily="18" charset="0"/>
              </a:rPr>
              <a:t>Задачи</a:t>
            </a:r>
            <a:r>
              <a:rPr lang="ru-RU" sz="1600" b="1" dirty="0">
                <a:latin typeface="Times New Roman" pitchFamily="18" charset="0"/>
                <a:ea typeface="Calibri"/>
                <a:cs typeface="Times New Roman" pitchFamily="18" charset="0"/>
              </a:rPr>
              <a:t>:</a:t>
            </a:r>
            <a:r>
              <a:rPr lang="ru-RU" sz="1600" dirty="0">
                <a:latin typeface="Times New Roman" pitchFamily="18" charset="0"/>
                <a:ea typeface="Calibri"/>
                <a:cs typeface="Times New Roman" pitchFamily="18" charset="0"/>
              </a:rPr>
              <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формировать умения изображать цветные пятна, методом рисования;</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развивать мелкую моторику;</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обеспечить условия для развития самостоятельности и инициативности;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создать условия свободного экспериментирования с разными материалами, инструментами;</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вызвать интерес к </a:t>
            </a:r>
            <a:r>
              <a:rPr lang="ru-RU" sz="1600" dirty="0" err="1">
                <a:latin typeface="Times New Roman" pitchFamily="18" charset="0"/>
                <a:ea typeface="Calibri"/>
                <a:cs typeface="Times New Roman" pitchFamily="18" charset="0"/>
              </a:rPr>
              <a:t>опредмечиванию</a:t>
            </a:r>
            <a:r>
              <a:rPr lang="ru-RU" sz="1600" dirty="0">
                <a:latin typeface="Times New Roman" pitchFamily="18" charset="0"/>
                <a:ea typeface="Calibri"/>
                <a:cs typeface="Times New Roman" pitchFamily="18" charset="0"/>
              </a:rPr>
              <a:t> и "оживлению" необычных форм </a:t>
            </a:r>
            <a:r>
              <a:rPr lang="ru-RU" sz="1600" i="1" dirty="0">
                <a:latin typeface="Times New Roman" pitchFamily="18" charset="0"/>
                <a:ea typeface="Calibri"/>
                <a:cs typeface="Times New Roman" pitchFamily="18" charset="0"/>
              </a:rPr>
              <a:t>(</a:t>
            </a:r>
            <a:r>
              <a:rPr lang="ru-RU" sz="1600" b="1" i="1" dirty="0">
                <a:latin typeface="Times New Roman" pitchFamily="18" charset="0"/>
                <a:ea typeface="Calibri"/>
                <a:cs typeface="Times New Roman" pitchFamily="18" charset="0"/>
              </a:rPr>
              <a:t>клякс</a:t>
            </a:r>
            <a:r>
              <a:rPr lang="ru-RU" sz="1600" i="1" dirty="0">
                <a:latin typeface="Times New Roman" pitchFamily="18" charset="0"/>
                <a:ea typeface="Calibri"/>
                <a:cs typeface="Times New Roman" pitchFamily="18" charset="0"/>
              </a:rPr>
              <a:t>)</a:t>
            </a:r>
            <a:r>
              <a:rPr lang="ru-RU" sz="1600" dirty="0">
                <a:latin typeface="Times New Roman" pitchFamily="18" charset="0"/>
                <a:ea typeface="Calibri"/>
                <a:cs typeface="Times New Roman" pitchFamily="18" charset="0"/>
              </a:rPr>
              <a:t>.</a:t>
            </a:r>
            <a:br>
              <a:rPr lang="ru-RU" sz="1600" dirty="0">
                <a:latin typeface="Times New Roman" pitchFamily="18" charset="0"/>
                <a:ea typeface="Calibri"/>
                <a:cs typeface="Times New Roman" pitchFamily="18" charset="0"/>
              </a:rPr>
            </a:br>
            <a:r>
              <a:rPr lang="ru-RU" sz="1600" dirty="0">
                <a:latin typeface="Times New Roman" pitchFamily="18" charset="0"/>
                <a:ea typeface="Calibri"/>
                <a:cs typeface="Times New Roman" pitchFamily="18" charset="0"/>
              </a:rPr>
              <a:t>- развивать творческое воображение, фантазию в оформлении работы</a:t>
            </a:r>
            <a:r>
              <a:rPr lang="ru-RU" sz="1600" dirty="0" smtClean="0">
                <a:latin typeface="Times New Roman" pitchFamily="18" charset="0"/>
                <a:ea typeface="Calibri"/>
                <a:cs typeface="Times New Roman" pitchFamily="18" charset="0"/>
              </a:rPr>
              <a:t>;</a:t>
            </a:r>
            <a:br>
              <a:rPr lang="ru-RU" sz="1600" dirty="0" smtClean="0">
                <a:latin typeface="Times New Roman" pitchFamily="18" charset="0"/>
                <a:ea typeface="Calibri"/>
                <a:cs typeface="Times New Roman" pitchFamily="18" charset="0"/>
              </a:rPr>
            </a:br>
            <a:r>
              <a:rPr lang="ru-RU" sz="1600" dirty="0" smtClean="0">
                <a:latin typeface="Times New Roman" pitchFamily="18" charset="0"/>
                <a:ea typeface="Calibri"/>
                <a:cs typeface="Times New Roman" pitchFamily="18" charset="0"/>
              </a:rPr>
              <a:t>- </a:t>
            </a:r>
            <a:r>
              <a:rPr lang="ru-RU" sz="1600" dirty="0">
                <a:latin typeface="Times New Roman" pitchFamily="18" charset="0"/>
                <a:ea typeface="Calibri"/>
                <a:cs typeface="Times New Roman" pitchFamily="18" charset="0"/>
              </a:rPr>
              <a:t>воспитывать эстетическое отношение в работе</a:t>
            </a:r>
            <a:r>
              <a:rPr lang="ru-RU" dirty="0">
                <a:latin typeface="Times New Roman"/>
                <a:ea typeface="Calibri"/>
                <a:cs typeface="Times New Roman"/>
              </a:rPr>
              <a:t>.</a:t>
            </a:r>
            <a:r>
              <a:rPr lang="ru-RU" sz="4000" dirty="0">
                <a:ea typeface="Calibri"/>
                <a:cs typeface="Times New Roman"/>
              </a:rPr>
              <a:t/>
            </a:r>
            <a:br>
              <a:rPr lang="ru-RU" sz="4000" dirty="0">
                <a:ea typeface="Calibri"/>
                <a:cs typeface="Times New Roman"/>
              </a:rPr>
            </a:br>
            <a:endParaRPr lang="ru-RU" dirty="0"/>
          </a:p>
        </p:txBody>
      </p:sp>
    </p:spTree>
    <p:extLst>
      <p:ext uri="{BB962C8B-B14F-4D97-AF65-F5344CB8AC3E}">
        <p14:creationId xmlns:p14="http://schemas.microsoft.com/office/powerpoint/2010/main" val="1481571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0-tub-ru.yandex.net/i?id=b6a704e7f1a23adcf0a5866ff7da1c80-l&amp;n=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Дедсад\самообразование\2018 уг\фото\I5kXjmxwiz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34" y="2492896"/>
            <a:ext cx="3168352" cy="42244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Дедсад\самообразование\2018 уг\фото\VxT3VsQFyP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722" y="24341"/>
            <a:ext cx="3132348" cy="417646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Дедсад\самообразование\2018 уг\фото\R4LXA1vbvO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4447" y="2538616"/>
            <a:ext cx="3209553" cy="427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734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vesti.lytkarino.net/uploads/images/00/00/01/2013/03/15/ada2b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1" y="0"/>
            <a:ext cx="92038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497009" y="274638"/>
            <a:ext cx="4091215" cy="5746650"/>
          </a:xfrm>
        </p:spPr>
        <p:txBody>
          <a:bodyPr>
            <a:normAutofit/>
          </a:bodyPr>
          <a:lstStyle/>
          <a:p>
            <a:pPr algn="just">
              <a:lnSpc>
                <a:spcPct val="115000"/>
              </a:lnSpc>
              <a:spcAft>
                <a:spcPts val="1000"/>
              </a:spcAft>
            </a:pPr>
            <a:r>
              <a:rPr lang="ru-RU" sz="2200" dirty="0">
                <a:solidFill>
                  <a:prstClr val="black"/>
                </a:solidFill>
                <a:latin typeface="Monotype Corsiva" pitchFamily="66" charset="0"/>
                <a:ea typeface="Calibri"/>
                <a:cs typeface="Times New Roman"/>
              </a:rPr>
              <a:t>10. Рисование в нетрадиционной технике -  </a:t>
            </a:r>
            <a:r>
              <a:rPr lang="ru-RU" sz="2200" dirty="0" err="1" smtClean="0">
                <a:solidFill>
                  <a:prstClr val="black"/>
                </a:solidFill>
                <a:latin typeface="Monotype Corsiva" pitchFamily="66" charset="0"/>
                <a:ea typeface="Calibri"/>
                <a:cs typeface="Times New Roman"/>
              </a:rPr>
              <a:t>никтография</a:t>
            </a:r>
            <a:r>
              <a:rPr lang="ru-RU" sz="2200" dirty="0" smtClean="0">
                <a:solidFill>
                  <a:prstClr val="black"/>
                </a:solidFill>
                <a:latin typeface="Monotype Corsiva" pitchFamily="66" charset="0"/>
                <a:ea typeface="Calibri"/>
                <a:cs typeface="Times New Roman"/>
              </a:rPr>
              <a:t>.</a:t>
            </a:r>
            <a:br>
              <a:rPr lang="ru-RU" sz="2200" dirty="0" smtClean="0">
                <a:solidFill>
                  <a:prstClr val="black"/>
                </a:solidFill>
                <a:latin typeface="Monotype Corsiva" pitchFamily="66" charset="0"/>
                <a:ea typeface="Calibri"/>
                <a:cs typeface="Times New Roman"/>
              </a:rPr>
            </a:br>
            <a:r>
              <a:rPr lang="ru-RU" sz="1600" b="1" dirty="0">
                <a:latin typeface="Times New Roman" pitchFamily="18" charset="0"/>
                <a:ea typeface="Calibri"/>
                <a:cs typeface="Times New Roman" pitchFamily="18" charset="0"/>
              </a:rPr>
              <a:t>Цель</a:t>
            </a:r>
            <a:r>
              <a:rPr lang="ru-RU" sz="1600" dirty="0">
                <a:latin typeface="Times New Roman" pitchFamily="18" charset="0"/>
                <a:ea typeface="Calibri"/>
                <a:cs typeface="Times New Roman" pitchFamily="18" charset="0"/>
              </a:rPr>
              <a:t>: с помощью нетрадиционной техники рисования развивать у детей стойкий интерес к изобразительной деятельности. </a:t>
            </a:r>
            <a:br>
              <a:rPr lang="ru-RU" sz="1600" dirty="0">
                <a:latin typeface="Times New Roman" pitchFamily="18" charset="0"/>
                <a:ea typeface="Calibri"/>
                <a:cs typeface="Times New Roman" pitchFamily="18" charset="0"/>
              </a:rPr>
            </a:br>
            <a:r>
              <a:rPr lang="ru-RU" sz="1600" b="1" dirty="0">
                <a:latin typeface="Times New Roman" pitchFamily="18" charset="0"/>
                <a:ea typeface="Calibri"/>
                <a:cs typeface="Times New Roman" pitchFamily="18" charset="0"/>
              </a:rPr>
              <a:t>Задачи: </a:t>
            </a:r>
            <a:r>
              <a:rPr lang="ru-RU" sz="1600" dirty="0">
                <a:latin typeface="Times New Roman" pitchFamily="18" charset="0"/>
                <a:ea typeface="Calibri"/>
                <a:cs typeface="Times New Roman" pitchFamily="18" charset="0"/>
              </a:rPr>
              <a:t>формировать умение самостоятельно выбирать цветовую гамму красок, соответствующую радостному весеннему настроению. Развивать цветовое восприятие, совершенствовать мелкую моторику пальцев рук и кистей. Закреплять ранее полученные навыки. Систематизировать и закреплять знания детей о весне. Вызвать положительный отклик на результаты своего творчества</a:t>
            </a:r>
            <a:r>
              <a:rPr lang="ru-RU" sz="1600" dirty="0" smtClean="0">
                <a:latin typeface="Times New Roman" pitchFamily="18" charset="0"/>
                <a:ea typeface="Calibri"/>
                <a:cs typeface="Times New Roman" pitchFamily="18" charset="0"/>
              </a:rPr>
              <a:t>.</a:t>
            </a:r>
            <a:r>
              <a:rPr lang="ru-RU" sz="2000" dirty="0">
                <a:ea typeface="Calibri"/>
                <a:cs typeface="Times New Roman"/>
              </a:rPr>
              <a:t/>
            </a:r>
            <a:br>
              <a:rPr lang="ru-RU" sz="2000" dirty="0">
                <a:ea typeface="Calibri"/>
                <a:cs typeface="Times New Roman"/>
              </a:rPr>
            </a:br>
            <a:r>
              <a:rPr lang="ru-RU" sz="2200" dirty="0">
                <a:solidFill>
                  <a:prstClr val="black"/>
                </a:solidFill>
                <a:latin typeface="Monotype Corsiva" pitchFamily="66" charset="0"/>
                <a:ea typeface="Calibri"/>
                <a:cs typeface="Times New Roman"/>
              </a:rPr>
              <a:t/>
            </a:r>
            <a:br>
              <a:rPr lang="ru-RU" sz="2200" dirty="0">
                <a:solidFill>
                  <a:prstClr val="black"/>
                </a:solidFill>
                <a:latin typeface="Monotype Corsiva" pitchFamily="66" charset="0"/>
                <a:ea typeface="Calibri"/>
                <a:cs typeface="Times New Roman"/>
              </a:rPr>
            </a:br>
            <a:endParaRPr lang="ru-RU" dirty="0"/>
          </a:p>
        </p:txBody>
      </p:sp>
      <p:pic>
        <p:nvPicPr>
          <p:cNvPr id="3075" name="Picture 3" descr="H:\Дедсад\самообразование\2018 уг\фото\xZhW6b9bY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8437"/>
            <a:ext cx="2478325" cy="33044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Дедсад\самообразование\2018 уг\фото\2TNffoTM0O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3529" y="3573016"/>
            <a:ext cx="2247714" cy="299695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http://prakti4no.ru/wp-content/uploads/2016/04/risovanie-nitkami-.jpg"/>
          <p:cNvPicPr/>
          <p:nvPr/>
        </p:nvPicPr>
        <p:blipFill>
          <a:blip r:embed="rId5">
            <a:extLst>
              <a:ext uri="{28A0092B-C50C-407E-A947-70E740481C1C}">
                <a14:useLocalDpi xmlns:a14="http://schemas.microsoft.com/office/drawing/2010/main" val="0"/>
              </a:ext>
            </a:extLst>
          </a:blip>
          <a:srcRect/>
          <a:stretch>
            <a:fillRect/>
          </a:stretch>
        </p:blipFill>
        <p:spPr bwMode="auto">
          <a:xfrm>
            <a:off x="107504" y="28438"/>
            <a:ext cx="2389505" cy="3181350"/>
          </a:xfrm>
          <a:prstGeom prst="rect">
            <a:avLst/>
          </a:prstGeom>
          <a:noFill/>
          <a:ln>
            <a:noFill/>
          </a:ln>
        </p:spPr>
      </p:pic>
    </p:spTree>
    <p:extLst>
      <p:ext uri="{BB962C8B-B14F-4D97-AF65-F5344CB8AC3E}">
        <p14:creationId xmlns:p14="http://schemas.microsoft.com/office/powerpoint/2010/main" val="2370530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rimekitchen.com/wp-content/uploads/2013/07/crime-kitchen-website-backgroun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419872" y="195635"/>
            <a:ext cx="5472608" cy="6466730"/>
          </a:xfrm>
        </p:spPr>
        <p:txBody>
          <a:bodyPr>
            <a:normAutofit fontScale="90000"/>
          </a:bodyPr>
          <a:lstStyle/>
          <a:p>
            <a:pPr>
              <a:lnSpc>
                <a:spcPct val="115000"/>
              </a:lnSpc>
              <a:spcAft>
                <a:spcPts val="1000"/>
              </a:spcAft>
            </a:pPr>
            <a:r>
              <a:rPr lang="ru-RU" sz="2200" b="1" i="1" dirty="0" smtClean="0">
                <a:solidFill>
                  <a:srgbClr val="FF0000"/>
                </a:solidFill>
                <a:latin typeface="Times New Roman" pitchFamily="18" charset="0"/>
                <a:cs typeface="Times New Roman" pitchFamily="18" charset="0"/>
              </a:rPr>
              <a:t>11. Р</a:t>
            </a:r>
            <a:r>
              <a:rPr lang="ru-RU" sz="2200" b="1" i="1" dirty="0" smtClean="0">
                <a:solidFill>
                  <a:srgbClr val="FF0000"/>
                </a:solidFill>
                <a:latin typeface="Times New Roman"/>
                <a:ea typeface="Calibri"/>
                <a:cs typeface="Times New Roman"/>
              </a:rPr>
              <a:t>исованию </a:t>
            </a:r>
            <a:r>
              <a:rPr lang="ru-RU" sz="2200" b="1" i="1" dirty="0">
                <a:solidFill>
                  <a:srgbClr val="FF0000"/>
                </a:solidFill>
                <a:latin typeface="Times New Roman"/>
                <a:ea typeface="Calibri"/>
                <a:cs typeface="Times New Roman"/>
              </a:rPr>
              <a:t>в технике </a:t>
            </a:r>
            <a:r>
              <a:rPr lang="ru-RU" sz="2200" b="1" i="1" dirty="0" err="1">
                <a:solidFill>
                  <a:srgbClr val="FF0000"/>
                </a:solidFill>
                <a:latin typeface="Times New Roman"/>
                <a:ea typeface="Calibri"/>
                <a:cs typeface="Times New Roman"/>
              </a:rPr>
              <a:t>Граттаж</a:t>
            </a:r>
            <a:r>
              <a:rPr lang="ru-RU" sz="2200" b="1" i="1" dirty="0">
                <a:solidFill>
                  <a:srgbClr val="FF0000"/>
                </a:solidFill>
                <a:latin typeface="Times New Roman"/>
                <a:ea typeface="Calibri"/>
                <a:cs typeface="Times New Roman"/>
              </a:rPr>
              <a:t> </a:t>
            </a:r>
            <a:r>
              <a:rPr lang="ru-RU" sz="2200" b="1" i="1" dirty="0" smtClean="0">
                <a:solidFill>
                  <a:srgbClr val="FF0000"/>
                </a:solidFill>
                <a:latin typeface="Times New Roman"/>
                <a:ea typeface="Calibri"/>
                <a:cs typeface="Times New Roman"/>
              </a:rPr>
              <a:t>«</a:t>
            </a:r>
            <a:r>
              <a:rPr lang="ru-RU" sz="2200" b="1" i="1" dirty="0">
                <a:solidFill>
                  <a:srgbClr val="FF0000"/>
                </a:solidFill>
                <a:latin typeface="Times New Roman"/>
                <a:ea typeface="Calibri"/>
                <a:cs typeface="Times New Roman"/>
              </a:rPr>
              <a:t>Цап-царап</a:t>
            </a:r>
            <a:r>
              <a:rPr lang="ru-RU" sz="2200" b="1" i="1" dirty="0" smtClean="0">
                <a:solidFill>
                  <a:srgbClr val="FF0000"/>
                </a:solidFill>
                <a:latin typeface="Times New Roman"/>
                <a:ea typeface="Calibri"/>
                <a:cs typeface="Times New Roman"/>
              </a:rPr>
              <a:t>».</a:t>
            </a:r>
            <a:br>
              <a:rPr lang="ru-RU" sz="2200" b="1" i="1" dirty="0" smtClean="0">
                <a:solidFill>
                  <a:srgbClr val="FF0000"/>
                </a:solidFill>
                <a:latin typeface="Times New Roman"/>
                <a:ea typeface="Calibri"/>
                <a:cs typeface="Times New Roman"/>
              </a:rPr>
            </a:br>
            <a:r>
              <a:rPr lang="ru-RU" sz="2200" dirty="0" smtClean="0">
                <a:solidFill>
                  <a:schemeClr val="accent5">
                    <a:lumMod val="20000"/>
                    <a:lumOff val="80000"/>
                  </a:schemeClr>
                </a:solidFill>
                <a:latin typeface="Times New Roman"/>
                <a:ea typeface="Calibri"/>
                <a:cs typeface="Times New Roman"/>
              </a:rPr>
              <a:t>Цель:</a:t>
            </a:r>
            <a:r>
              <a:rPr lang="ru-RU" sz="2200" b="1" i="1" dirty="0" smtClean="0">
                <a:solidFill>
                  <a:schemeClr val="accent5">
                    <a:lumMod val="20000"/>
                    <a:lumOff val="80000"/>
                  </a:schemeClr>
                </a:solidFill>
                <a:latin typeface="Times New Roman"/>
                <a:ea typeface="Calibri"/>
                <a:cs typeface="Times New Roman"/>
              </a:rPr>
              <a:t> </a:t>
            </a:r>
            <a:r>
              <a:rPr lang="ru-RU" sz="2200" dirty="0">
                <a:solidFill>
                  <a:schemeClr val="accent5">
                    <a:lumMod val="20000"/>
                    <a:lumOff val="80000"/>
                  </a:schemeClr>
                </a:solidFill>
                <a:latin typeface="Times New Roman"/>
                <a:ea typeface="Calibri"/>
                <a:cs typeface="Times New Roman"/>
              </a:rPr>
              <a:t>познакомить детей с новой техникой изображения – «</a:t>
            </a:r>
            <a:r>
              <a:rPr lang="ru-RU" sz="2200" dirty="0" err="1">
                <a:solidFill>
                  <a:schemeClr val="accent5">
                    <a:lumMod val="20000"/>
                    <a:lumOff val="80000"/>
                  </a:schemeClr>
                </a:solidFill>
                <a:latin typeface="Times New Roman"/>
                <a:ea typeface="Calibri"/>
                <a:cs typeface="Times New Roman"/>
              </a:rPr>
              <a:t>граттаж</a:t>
            </a:r>
            <a:r>
              <a:rPr lang="ru-RU" sz="2200" dirty="0">
                <a:solidFill>
                  <a:schemeClr val="accent5">
                    <a:lumMod val="20000"/>
                    <a:lumOff val="80000"/>
                  </a:schemeClr>
                </a:solidFill>
                <a:latin typeface="Times New Roman"/>
                <a:ea typeface="Calibri"/>
                <a:cs typeface="Times New Roman"/>
              </a:rPr>
              <a:t>». Воспитывать аккуратность, целеустремлённость, любознательность</a:t>
            </a:r>
            <a:r>
              <a:rPr lang="ru-RU" sz="2200" dirty="0" smtClean="0">
                <a:solidFill>
                  <a:schemeClr val="accent5">
                    <a:lumMod val="20000"/>
                    <a:lumOff val="80000"/>
                  </a:schemeClr>
                </a:solidFill>
                <a:latin typeface="Times New Roman"/>
                <a:ea typeface="Calibri"/>
                <a:cs typeface="Times New Roman"/>
              </a:rPr>
              <a:t>.</a:t>
            </a:r>
            <a:br>
              <a:rPr lang="ru-RU" sz="2200" dirty="0" smtClean="0">
                <a:solidFill>
                  <a:schemeClr val="accent5">
                    <a:lumMod val="20000"/>
                    <a:lumOff val="80000"/>
                  </a:schemeClr>
                </a:solidFill>
                <a:latin typeface="Times New Roman"/>
                <a:ea typeface="Calibri"/>
                <a:cs typeface="Times New Roman"/>
              </a:rPr>
            </a:br>
            <a:r>
              <a:rPr lang="ru-RU" sz="2200" dirty="0" smtClean="0">
                <a:solidFill>
                  <a:schemeClr val="accent5">
                    <a:lumMod val="20000"/>
                    <a:lumOff val="80000"/>
                  </a:schemeClr>
                </a:solidFill>
                <a:latin typeface="Times New Roman"/>
                <a:ea typeface="Calibri"/>
                <a:cs typeface="Times New Roman"/>
              </a:rPr>
              <a:t>Задачи: </a:t>
            </a:r>
            <a:r>
              <a:rPr lang="ru-RU" sz="2200" dirty="0">
                <a:solidFill>
                  <a:schemeClr val="accent5">
                    <a:lumMod val="20000"/>
                    <a:lumOff val="80000"/>
                  </a:schemeClr>
                </a:solidFill>
                <a:latin typeface="Times New Roman"/>
                <a:ea typeface="Calibri"/>
                <a:cs typeface="Times New Roman"/>
              </a:rPr>
              <a:t>учить детей самостоятельно задумывать содержание работы, аккуратно процарапывать палочкой, убирая крошки воска сдуванием. Закреплять умение рисовать контурный рисунок, дорисовывая дополнительные детали согласно теме. Соблюдать приблизительные пропорции. Воспитывать неторопливость, аккуратность. Развивать фантазию, творческие способности, воображение, композиционные умения и навыки.</a:t>
            </a:r>
            <a:r>
              <a:rPr lang="ru-RU" sz="2000" dirty="0">
                <a:ea typeface="Calibri"/>
                <a:cs typeface="Times New Roman"/>
              </a:rPr>
              <a:t/>
            </a:r>
            <a:br>
              <a:rPr lang="ru-RU" sz="2000" dirty="0">
                <a:ea typeface="Calibri"/>
                <a:cs typeface="Times New Roman"/>
              </a:rPr>
            </a:br>
            <a:r>
              <a:rPr lang="ru-RU" sz="2400" dirty="0">
                <a:ea typeface="Calibri"/>
                <a:cs typeface="Times New Roman"/>
              </a:rPr>
              <a:t/>
            </a:r>
            <a:br>
              <a:rPr lang="ru-RU" sz="2400" dirty="0">
                <a:ea typeface="Calibri"/>
                <a:cs typeface="Times New Roman"/>
              </a:rPr>
            </a:br>
            <a:r>
              <a:rPr lang="ru-RU" sz="2800" b="1" i="1" dirty="0">
                <a:solidFill>
                  <a:srgbClr val="FF0000"/>
                </a:solidFill>
                <a:ea typeface="Calibri"/>
                <a:cs typeface="Times New Roman"/>
              </a:rPr>
              <a:t/>
            </a:r>
            <a:br>
              <a:rPr lang="ru-RU" sz="2800" b="1" i="1" dirty="0">
                <a:solidFill>
                  <a:srgbClr val="FF0000"/>
                </a:solidFill>
                <a:ea typeface="Calibri"/>
                <a:cs typeface="Times New Roman"/>
              </a:rPr>
            </a:br>
            <a:endParaRPr lang="ru-RU" sz="2800" b="1" i="1" dirty="0">
              <a:solidFill>
                <a:srgbClr val="FF0000"/>
              </a:solidFill>
              <a:latin typeface="Times New Roman" pitchFamily="18" charset="0"/>
              <a:cs typeface="Times New Roman" pitchFamily="18" charset="0"/>
            </a:endParaRPr>
          </a:p>
        </p:txBody>
      </p:sp>
      <p:pic>
        <p:nvPicPr>
          <p:cNvPr id="1027" name="Picture 3" descr="H:\Детсад\самообразование\2018 уг\фото\GnjAiqXXL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4158"/>
            <a:ext cx="2723499" cy="3631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Детсад\самообразование\2018 уг\фото\1VzNVSpHyM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1569" y="4077072"/>
            <a:ext cx="1967415" cy="26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7017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humbs.gfycat.com/FatherlyFinishedGazelle-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Детсад\самообразование\2018 уг\фото\stv458yEUx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539822"/>
            <a:ext cx="5568619" cy="41764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Детсад\самообразование\2018 уг\фото\912ptDR45L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87270"/>
            <a:ext cx="2525477" cy="33673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Детсад\самообразование\2018 уг\фото\-wG634W8wV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0910" y="94005"/>
            <a:ext cx="2520279" cy="33603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Детсад\самообразование\2018 уг\фото\u-CPjyvsafQ.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1376" y="94005"/>
            <a:ext cx="2501247" cy="333499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Детсад\самообразование\2018 уг\фото\yUfrejTIfH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262" y="3715201"/>
            <a:ext cx="2238818" cy="298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64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ackgroundcheckall.com/wp-content/uploads/2017/12/coins-backgroun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69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Детсад\самообразование\2018 уг\фото\xSr8TBzwH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21" y="260648"/>
            <a:ext cx="2777505" cy="37033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Детсад\самообразование\2018 уг\фото\sp0xjdqMnL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804" y="229167"/>
            <a:ext cx="2808312"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Детсад\самообразование\2018 уг\фото\cz5E6K3FsK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163096" y="3538000"/>
            <a:ext cx="2820783" cy="376104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77144" y="1448780"/>
            <a:ext cx="6192688" cy="3960440"/>
          </a:xfrm>
        </p:spPr>
        <p:txBody>
          <a:bodyPr>
            <a:normAutofit fontScale="90000"/>
          </a:bodyPr>
          <a:lstStyle/>
          <a:p>
            <a:pPr>
              <a:lnSpc>
                <a:spcPct val="115000"/>
              </a:lnSpc>
              <a:spcAft>
                <a:spcPts val="1000"/>
              </a:spcAft>
            </a:pPr>
            <a:r>
              <a:rPr lang="ru-RU" sz="2200" b="1" i="1" dirty="0" smtClean="0">
                <a:latin typeface="Times New Roman" pitchFamily="18" charset="0"/>
                <a:cs typeface="Times New Roman" pitchFamily="18" charset="0"/>
              </a:rPr>
              <a:t>12.</a:t>
            </a:r>
            <a:r>
              <a:rPr lang="ru-RU" sz="2200" b="1" i="1" dirty="0" smtClean="0"/>
              <a:t> Р</a:t>
            </a:r>
            <a:r>
              <a:rPr lang="ru-RU" sz="2200" b="1" i="1" dirty="0" smtClean="0">
                <a:latin typeface="Times New Roman"/>
                <a:ea typeface="Calibri"/>
                <a:cs typeface="Times New Roman"/>
              </a:rPr>
              <a:t>исованию </a:t>
            </a:r>
            <a:r>
              <a:rPr lang="ru-RU" sz="2200" b="1" i="1" dirty="0">
                <a:latin typeface="Times New Roman"/>
                <a:ea typeface="Calibri"/>
                <a:cs typeface="Times New Roman"/>
              </a:rPr>
              <a:t>в технике </a:t>
            </a:r>
            <a:r>
              <a:rPr lang="ru-RU" sz="2200" b="1" i="1" dirty="0" smtClean="0">
                <a:latin typeface="Times New Roman"/>
                <a:ea typeface="Calibri"/>
                <a:cs typeface="Times New Roman"/>
              </a:rPr>
              <a:t>фроттаж </a:t>
            </a:r>
            <a:r>
              <a:rPr lang="ru-RU" sz="2200" b="1" i="1" dirty="0">
                <a:latin typeface="Times New Roman"/>
                <a:ea typeface="Calibri"/>
                <a:cs typeface="Times New Roman"/>
              </a:rPr>
              <a:t>«Сундук сокровищ</a:t>
            </a:r>
            <a:r>
              <a:rPr lang="ru-RU" sz="2200" b="1" i="1" dirty="0" smtClean="0">
                <a:latin typeface="Times New Roman"/>
                <a:ea typeface="Calibri"/>
                <a:cs typeface="Times New Roman"/>
              </a:rPr>
              <a:t>».</a:t>
            </a:r>
            <a:br>
              <a:rPr lang="ru-RU" sz="2200" b="1" i="1" dirty="0" smtClean="0">
                <a:latin typeface="Times New Roman"/>
                <a:ea typeface="Calibri"/>
                <a:cs typeface="Times New Roman"/>
              </a:rPr>
            </a:br>
            <a:r>
              <a:rPr lang="ru-RU" sz="2200" b="1" dirty="0">
                <a:latin typeface="Times New Roman"/>
                <a:ea typeface="Calibri"/>
                <a:cs typeface="Times New Roman"/>
              </a:rPr>
              <a:t>Цель:</a:t>
            </a:r>
            <a:r>
              <a:rPr lang="ru-RU" sz="2200" dirty="0">
                <a:latin typeface="Times New Roman"/>
                <a:ea typeface="Calibri"/>
                <a:cs typeface="Times New Roman"/>
              </a:rPr>
              <a:t> знакомство с новой техникой рисования </a:t>
            </a:r>
            <a:r>
              <a:rPr lang="ru-RU" sz="2200" i="1" dirty="0">
                <a:latin typeface="Times New Roman"/>
                <a:ea typeface="Calibri"/>
                <a:cs typeface="Times New Roman"/>
              </a:rPr>
              <a:t>«фроттаж».</a:t>
            </a:r>
            <a:r>
              <a:rPr lang="ru-RU" sz="2200" dirty="0">
                <a:ea typeface="Calibri"/>
                <a:cs typeface="Times New Roman"/>
              </a:rPr>
              <a:t/>
            </a:r>
            <a:br>
              <a:rPr lang="ru-RU" sz="2200" dirty="0">
                <a:ea typeface="Calibri"/>
                <a:cs typeface="Times New Roman"/>
              </a:rPr>
            </a:br>
            <a:r>
              <a:rPr lang="ru-RU" sz="2200" b="1" dirty="0">
                <a:latin typeface="Times New Roman"/>
                <a:ea typeface="Calibri"/>
                <a:cs typeface="Times New Roman"/>
              </a:rPr>
              <a:t>Задачи:</a:t>
            </a:r>
            <a:r>
              <a:rPr lang="ru-RU" sz="2200" dirty="0">
                <a:latin typeface="Times New Roman"/>
                <a:ea typeface="Calibri"/>
                <a:cs typeface="Times New Roman"/>
              </a:rPr>
              <a:t> закрепление умений в овладении ритмичности движений; совершенствование разнонаправленности движения руки; развитие мелкой моторики. </a:t>
            </a:r>
            <a:r>
              <a:rPr lang="ru-RU" sz="3600" dirty="0">
                <a:ea typeface="Calibri"/>
                <a:cs typeface="Times New Roman"/>
              </a:rPr>
              <a:t/>
            </a:r>
            <a:br>
              <a:rPr lang="ru-RU" sz="3600" dirty="0">
                <a:ea typeface="Calibri"/>
                <a:cs typeface="Times New Roman"/>
              </a:rPr>
            </a:br>
            <a:r>
              <a:rPr lang="ru-RU" sz="4000" dirty="0">
                <a:ea typeface="Calibri"/>
                <a:cs typeface="Times New Roman"/>
              </a:rPr>
              <a:t/>
            </a:r>
            <a:br>
              <a:rPr lang="ru-RU" sz="4000" dirty="0">
                <a:ea typeface="Calibri"/>
                <a:cs typeface="Times New Roman"/>
              </a:rPr>
            </a:br>
            <a:endParaRPr lang="ru-RU" dirty="0"/>
          </a:p>
        </p:txBody>
      </p:sp>
    </p:spTree>
    <p:extLst>
      <p:ext uri="{BB962C8B-B14F-4D97-AF65-F5344CB8AC3E}">
        <p14:creationId xmlns:p14="http://schemas.microsoft.com/office/powerpoint/2010/main" val="2928352325"/>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0-tub-ru.yandex.net/i?id=295875ddfc2780fb65b053073eaf523b-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Детсад\самообразование\2018 уг\фото\vN3t_BcFu9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16632"/>
            <a:ext cx="3024336" cy="40324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Детсад\самообразование\2018 уг\фото\RlD3qUj7SJ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88639"/>
            <a:ext cx="2957525" cy="39433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Детсад\самообразование\2018 уг\фото\fC6qJT2cwe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3087635"/>
            <a:ext cx="4800196" cy="360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3392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5170586"/>
          </a:xfrm>
        </p:spPr>
        <p:txBody>
          <a:bodyPr>
            <a:normAutofit/>
          </a:bodyPr>
          <a:lstStyle/>
          <a:p>
            <a:pPr indent="450215">
              <a:lnSpc>
                <a:spcPct val="115000"/>
              </a:lnSpc>
              <a:spcAft>
                <a:spcPts val="1000"/>
              </a:spcAft>
            </a:pPr>
            <a:r>
              <a:rPr lang="ru-RU" sz="2400" u="sng" dirty="0">
                <a:latin typeface="Times New Roman" pitchFamily="18" charset="0"/>
                <a:ea typeface="Calibri"/>
                <a:cs typeface="Times New Roman" pitchFamily="18" charset="0"/>
              </a:rPr>
              <a:t>Предполагаемый результат</a:t>
            </a:r>
            <a:r>
              <a:rPr lang="ru-RU" sz="2400" dirty="0">
                <a:latin typeface="Times New Roman" pitchFamily="18" charset="0"/>
                <a:ea typeface="Calibri"/>
                <a:cs typeface="Times New Roman" pitchFamily="18" charset="0"/>
              </a:rPr>
              <a:t>:</a:t>
            </a:r>
            <a:br>
              <a:rPr lang="ru-RU" sz="2400" dirty="0">
                <a:latin typeface="Times New Roman" pitchFamily="18" charset="0"/>
                <a:ea typeface="Calibri"/>
                <a:cs typeface="Times New Roman" pitchFamily="18" charset="0"/>
              </a:rPr>
            </a:br>
            <a:r>
              <a:rPr lang="ru-RU" sz="2400" dirty="0">
                <a:latin typeface="Times New Roman" pitchFamily="18" charset="0"/>
                <a:ea typeface="Calibri"/>
                <a:cs typeface="Times New Roman" pitchFamily="18" charset="0"/>
              </a:rPr>
              <a:t>- формирование у детей </a:t>
            </a:r>
            <a:r>
              <a:rPr lang="ru-RU" sz="2400" dirty="0" smtClean="0">
                <a:latin typeface="Times New Roman" pitchFamily="18" charset="0"/>
                <a:ea typeface="Calibri"/>
                <a:cs typeface="Times New Roman" pitchFamily="18" charset="0"/>
              </a:rPr>
              <a:t>старшего дошкольного </a:t>
            </a:r>
            <a:r>
              <a:rPr lang="ru-RU" sz="2400" dirty="0">
                <a:latin typeface="Times New Roman" pitchFamily="18" charset="0"/>
                <a:ea typeface="Calibri"/>
                <a:cs typeface="Times New Roman" pitchFamily="18" charset="0"/>
              </a:rPr>
              <a:t>возраста знаний о нетрадиционных способах рисования;</a:t>
            </a:r>
            <a:br>
              <a:rPr lang="ru-RU" sz="2400" dirty="0">
                <a:latin typeface="Times New Roman" pitchFamily="18" charset="0"/>
                <a:ea typeface="Calibri"/>
                <a:cs typeface="Times New Roman" pitchFamily="18" charset="0"/>
              </a:rPr>
            </a:br>
            <a:r>
              <a:rPr lang="ru-RU" sz="2400" dirty="0">
                <a:latin typeface="Times New Roman" pitchFamily="18" charset="0"/>
                <a:ea typeface="Calibri"/>
                <a:cs typeface="Times New Roman" pitchFamily="18" charset="0"/>
              </a:rPr>
              <a:t>- владение дошкольниками простейшими техническими приемами работы с различными изобразительными материалами;</a:t>
            </a:r>
            <a:br>
              <a:rPr lang="ru-RU" sz="2400" dirty="0">
                <a:latin typeface="Times New Roman" pitchFamily="18" charset="0"/>
                <a:ea typeface="Calibri"/>
                <a:cs typeface="Times New Roman" pitchFamily="18" charset="0"/>
              </a:rPr>
            </a:br>
            <a:r>
              <a:rPr lang="ru-RU" sz="2400" dirty="0">
                <a:latin typeface="Times New Roman" pitchFamily="18" charset="0"/>
                <a:ea typeface="Calibri"/>
                <a:cs typeface="Times New Roman" pitchFamily="18" charset="0"/>
              </a:rPr>
              <a:t>- умение воспитанников самостоятельно применять нетрадиционные техники рисования;</a:t>
            </a:r>
            <a:br>
              <a:rPr lang="ru-RU" sz="2400" dirty="0">
                <a:latin typeface="Times New Roman" pitchFamily="18" charset="0"/>
                <a:ea typeface="Calibri"/>
                <a:cs typeface="Times New Roman" pitchFamily="18" charset="0"/>
              </a:rPr>
            </a:br>
            <a:r>
              <a:rPr lang="ru-RU" sz="2400" dirty="0">
                <a:latin typeface="Times New Roman" pitchFamily="18" charset="0"/>
                <a:ea typeface="Calibri"/>
                <a:cs typeface="Times New Roman" pitchFamily="18" charset="0"/>
              </a:rPr>
              <a:t>- повышение компетентности родителей воспитанников в вопросе рисования с использованием нетрадиционной техники.</a:t>
            </a:r>
            <a:r>
              <a:rPr lang="ru-RU" sz="2400" dirty="0">
                <a:ea typeface="Calibri"/>
                <a:cs typeface="Times New Roman"/>
              </a:rPr>
              <a:t/>
            </a:r>
            <a:br>
              <a:rPr lang="ru-RU" sz="2400" dirty="0">
                <a:ea typeface="Calibri"/>
                <a:cs typeface="Times New Roman"/>
              </a:rPr>
            </a:br>
            <a:endParaRPr lang="ru-RU" sz="2400" dirty="0"/>
          </a:p>
        </p:txBody>
      </p:sp>
    </p:spTree>
    <p:extLst>
      <p:ext uri="{BB962C8B-B14F-4D97-AF65-F5344CB8AC3E}">
        <p14:creationId xmlns:p14="http://schemas.microsoft.com/office/powerpoint/2010/main" val="2782937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gettyimages.com/photos/frame-from-plasticine-picture-id95519022?b=1&amp;k=6&amp;m=95519022&amp;s=612x612&amp;w=0&amp;h=lCQrUf0yCKI4apj99WEI0_hDi2rg8AYm4r5hPoW8E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 y="-14524"/>
            <a:ext cx="9166885" cy="687252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83568" y="274638"/>
            <a:ext cx="7704856" cy="6250706"/>
          </a:xfrm>
        </p:spPr>
        <p:txBody>
          <a:bodyPr>
            <a:normAutofit fontScale="90000"/>
          </a:bodyPr>
          <a:lstStyle/>
          <a:p>
            <a:pPr>
              <a:lnSpc>
                <a:spcPct val="115000"/>
              </a:lnSpc>
              <a:spcAft>
                <a:spcPts val="1000"/>
              </a:spcAft>
            </a:pPr>
            <a:r>
              <a:rPr lang="ru-RU" sz="2000" b="1" i="1" dirty="0" smtClean="0">
                <a:latin typeface="Times New Roman" pitchFamily="18" charset="0"/>
                <a:cs typeface="Times New Roman" pitchFamily="18" charset="0"/>
              </a:rPr>
              <a:t>13. Рисование в технике </a:t>
            </a:r>
            <a:r>
              <a:rPr lang="ru-RU" sz="2000" b="1" i="1" dirty="0" err="1" smtClean="0">
                <a:latin typeface="Times New Roman" pitchFamily="18" charset="0"/>
                <a:cs typeface="Times New Roman" pitchFamily="18" charset="0"/>
              </a:rPr>
              <a:t>пластилинография</a:t>
            </a:r>
            <a:r>
              <a:rPr lang="ru-RU" sz="2000" b="1" i="1" dirty="0" smtClean="0">
                <a:latin typeface="Times New Roman" pitchFamily="18" charset="0"/>
                <a:cs typeface="Times New Roman" pitchFamily="18" charset="0"/>
              </a:rPr>
              <a:t> «Поднос»</a:t>
            </a:r>
            <a:br>
              <a:rPr lang="ru-RU" sz="2000" b="1" i="1" dirty="0" smtClean="0">
                <a:latin typeface="Times New Roman" pitchFamily="18" charset="0"/>
                <a:cs typeface="Times New Roman" pitchFamily="18" charset="0"/>
              </a:rPr>
            </a:br>
            <a:r>
              <a:rPr lang="ru-RU" sz="2000" b="1" u="sng" dirty="0">
                <a:latin typeface="Times New Roman"/>
                <a:ea typeface="Calibri"/>
                <a:cs typeface="Times New Roman"/>
              </a:rPr>
              <a:t>Цель:</a:t>
            </a:r>
            <a:r>
              <a:rPr lang="ru-RU" sz="2000" u="sng" dirty="0">
                <a:latin typeface="Times New Roman"/>
                <a:ea typeface="Calibri"/>
                <a:cs typeface="Times New Roman"/>
              </a:rPr>
              <a:t> </a:t>
            </a:r>
            <a:r>
              <a:rPr lang="ru-RU" sz="2000" dirty="0">
                <a:latin typeface="Times New Roman"/>
                <a:ea typeface="Calibri"/>
                <a:cs typeface="Times New Roman"/>
              </a:rPr>
              <a:t>знакомство и закрепление знаний детей о способах украшения посуды;</a:t>
            </a:r>
            <a:r>
              <a:rPr lang="ru-RU" sz="1800" dirty="0">
                <a:ea typeface="Calibri"/>
                <a:cs typeface="Times New Roman"/>
              </a:rPr>
              <a:t/>
            </a:r>
            <a:br>
              <a:rPr lang="ru-RU" sz="1800" dirty="0">
                <a:ea typeface="Calibri"/>
                <a:cs typeface="Times New Roman"/>
              </a:rPr>
            </a:br>
            <a:r>
              <a:rPr lang="ru-RU" sz="2000" b="1" u="sng" dirty="0">
                <a:latin typeface="Times New Roman"/>
                <a:ea typeface="Calibri"/>
                <a:cs typeface="Times New Roman"/>
              </a:rPr>
              <a:t>Задачи: </a:t>
            </a:r>
            <a:r>
              <a:rPr lang="ru-RU" sz="1800" dirty="0">
                <a:ea typeface="Calibri"/>
                <a:cs typeface="Times New Roman"/>
              </a:rPr>
              <a:t/>
            </a:r>
            <a:br>
              <a:rPr lang="ru-RU" sz="1800" dirty="0">
                <a:ea typeface="Calibri"/>
                <a:cs typeface="Times New Roman"/>
              </a:rPr>
            </a:br>
            <a:r>
              <a:rPr lang="ru-RU" sz="1800" dirty="0" smtClean="0">
                <a:ea typeface="Calibri"/>
                <a:cs typeface="Times New Roman"/>
              </a:rPr>
              <a:t>1. </a:t>
            </a:r>
            <a:r>
              <a:rPr lang="ru-RU" sz="2000" dirty="0" smtClean="0">
                <a:latin typeface="Times New Roman"/>
                <a:ea typeface="Calibri"/>
                <a:cs typeface="Times New Roman"/>
              </a:rPr>
              <a:t>Обучающая</a:t>
            </a:r>
            <a:r>
              <a:rPr lang="ru-RU" sz="2000" dirty="0">
                <a:latin typeface="Times New Roman"/>
                <a:ea typeface="Calibri"/>
                <a:cs typeface="Times New Roman"/>
              </a:rPr>
              <a:t>: научить детей рисовать пластилином  и выполнять несложные элементы «</a:t>
            </a:r>
            <a:r>
              <a:rPr lang="ru-RU" sz="2000" dirty="0" err="1">
                <a:latin typeface="Times New Roman"/>
                <a:ea typeface="Calibri"/>
                <a:cs typeface="Times New Roman"/>
              </a:rPr>
              <a:t>жостовского</a:t>
            </a:r>
            <a:r>
              <a:rPr lang="ru-RU" sz="2000" dirty="0">
                <a:latin typeface="Times New Roman"/>
                <a:ea typeface="Calibri"/>
                <a:cs typeface="Times New Roman"/>
              </a:rPr>
              <a:t> узора» и составлять узоры из этих элементов; </a:t>
            </a:r>
            <a:r>
              <a:rPr lang="ru-RU" sz="1800" dirty="0">
                <a:ea typeface="Calibri"/>
                <a:cs typeface="Times New Roman"/>
              </a:rPr>
              <a:t/>
            </a:r>
            <a:br>
              <a:rPr lang="ru-RU" sz="1800" dirty="0">
                <a:ea typeface="Calibri"/>
                <a:cs typeface="Times New Roman"/>
              </a:rPr>
            </a:br>
            <a:r>
              <a:rPr lang="ru-RU" sz="2000" dirty="0">
                <a:latin typeface="Times New Roman"/>
                <a:ea typeface="Calibri"/>
                <a:cs typeface="Times New Roman"/>
              </a:rPr>
              <a:t> </a:t>
            </a:r>
            <a:r>
              <a:rPr lang="ru-RU" sz="2000" dirty="0" smtClean="0">
                <a:latin typeface="Times New Roman"/>
                <a:ea typeface="Calibri"/>
                <a:cs typeface="Times New Roman"/>
              </a:rPr>
              <a:t>2. Познавательная</a:t>
            </a:r>
            <a:r>
              <a:rPr lang="ru-RU" sz="2000" dirty="0">
                <a:latin typeface="Times New Roman"/>
                <a:ea typeface="Calibri"/>
                <a:cs typeface="Times New Roman"/>
              </a:rPr>
              <a:t>: познакомить детей с традициями и особенностями росписи данного народного промысла, с этапами работы над декоративной композицией; </a:t>
            </a:r>
            <a:br>
              <a:rPr lang="ru-RU" sz="2000" dirty="0">
                <a:latin typeface="Times New Roman"/>
                <a:ea typeface="Calibri"/>
                <a:cs typeface="Times New Roman"/>
              </a:rPr>
            </a:br>
            <a:r>
              <a:rPr lang="ru-RU" sz="2000" dirty="0">
                <a:latin typeface="Times New Roman"/>
                <a:ea typeface="Calibri"/>
                <a:cs typeface="Times New Roman"/>
              </a:rPr>
              <a:t>3. Развивающая: развивать мелкую моторику, развивать координацию пальцев, умение вылепливать, пользуясь разными приемами, стимулировать воображение и фантазию ребенка.</a:t>
            </a:r>
            <a:br>
              <a:rPr lang="ru-RU" sz="2000" dirty="0">
                <a:latin typeface="Times New Roman"/>
                <a:ea typeface="Calibri"/>
                <a:cs typeface="Times New Roman"/>
              </a:rPr>
            </a:br>
            <a:r>
              <a:rPr lang="ru-RU" sz="2000" dirty="0">
                <a:latin typeface="Times New Roman"/>
                <a:ea typeface="Calibri"/>
                <a:cs typeface="Times New Roman"/>
              </a:rPr>
              <a:t>4. Воспитывающая: воспитывать эстетическое отношение к предметам народного промысла, народному творчеству, научить детей заниматься с пластилином самостоятельно, без постоянного присмотра со стороны взрослых.</a:t>
            </a:r>
            <a:r>
              <a:rPr lang="ru-RU" sz="1800" dirty="0">
                <a:ea typeface="Calibri"/>
                <a:cs typeface="Times New Roman"/>
              </a:rPr>
              <a:t/>
            </a:r>
            <a:br>
              <a:rPr lang="ru-RU" sz="1800" dirty="0">
                <a:ea typeface="Calibri"/>
                <a:cs typeface="Times New Roman"/>
              </a:rPr>
            </a:br>
            <a:endParaRPr lang="ru-RU"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2019060243"/>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0-tub-ru.yandex.net/i?id=5e50b4bc90227f8e3b81cd7742a19abf-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Детсад\самообразование\2018 уг\фото\yIhbXrNY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59742"/>
            <a:ext cx="2520279" cy="336037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Детсад\самообразование\2018 уг\фото\Qn2fS20wpQ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132856"/>
            <a:ext cx="3425577" cy="45674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Детсад\самообразование\2018 уг\фото\n39a1j4k2C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659" y="3190963"/>
            <a:ext cx="2750958" cy="36679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Детсад\самообразование\2018 уг\фото\7qLtY_DPZK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78446"/>
            <a:ext cx="4220262" cy="316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032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ook.com.ua/pic/201309/2560x1600/look.com.ua-75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79"/>
            <a:ext cx="9143999" cy="685152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188639"/>
            <a:ext cx="4896544" cy="5746650"/>
          </a:xfrm>
        </p:spPr>
        <p:txBody>
          <a:bodyPr>
            <a:normAutofit fontScale="90000"/>
          </a:bodyPr>
          <a:lstStyle/>
          <a:p>
            <a:pPr>
              <a:lnSpc>
                <a:spcPct val="115000"/>
              </a:lnSpc>
              <a:spcAft>
                <a:spcPts val="1000"/>
              </a:spcAft>
            </a:pPr>
            <a:r>
              <a:rPr lang="ru-RU" sz="1800" b="1" i="1" dirty="0" smtClean="0">
                <a:latin typeface="Times New Roman" pitchFamily="18" charset="0"/>
                <a:ea typeface="Calibri"/>
                <a:cs typeface="Times New Roman" pitchFamily="18" charset="0"/>
              </a:rPr>
              <a:t>14. Рисованию </a:t>
            </a:r>
            <a:r>
              <a:rPr lang="ru-RU" sz="1800" b="1" i="1" dirty="0">
                <a:latin typeface="Times New Roman" pitchFamily="18" charset="0"/>
                <a:ea typeface="Calibri"/>
                <a:cs typeface="Times New Roman" pitchFamily="18" charset="0"/>
              </a:rPr>
              <a:t>восковыми </a:t>
            </a:r>
            <a:r>
              <a:rPr lang="ru-RU" sz="1800" b="1" i="1" dirty="0" err="1">
                <a:latin typeface="Times New Roman" pitchFamily="18" charset="0"/>
                <a:ea typeface="Calibri"/>
                <a:cs typeface="Times New Roman" pitchFamily="18" charset="0"/>
              </a:rPr>
              <a:t>мелками+акварель</a:t>
            </a:r>
            <a:r>
              <a:rPr lang="ru-RU" sz="1800" b="1" i="1" dirty="0">
                <a:latin typeface="Times New Roman" pitchFamily="18" charset="0"/>
                <a:ea typeface="Calibri"/>
                <a:cs typeface="Times New Roman" pitchFamily="18" charset="0"/>
              </a:rPr>
              <a:t> </a:t>
            </a:r>
            <a:r>
              <a:rPr lang="ru-RU" sz="1800" b="1" i="1" dirty="0" smtClean="0">
                <a:latin typeface="Times New Roman" pitchFamily="18" charset="0"/>
                <a:ea typeface="Calibri"/>
                <a:cs typeface="Times New Roman" pitchFamily="18" charset="0"/>
              </a:rPr>
              <a:t>«</a:t>
            </a:r>
            <a:r>
              <a:rPr lang="ru-RU" sz="1800" b="1" i="1" dirty="0">
                <a:latin typeface="Times New Roman" pitchFamily="18" charset="0"/>
                <a:ea typeface="Calibri"/>
                <a:cs typeface="Times New Roman" pitchFamily="18" charset="0"/>
              </a:rPr>
              <a:t>Закат в море».</a:t>
            </a:r>
            <a:br>
              <a:rPr lang="ru-RU" sz="1800" b="1" i="1" dirty="0">
                <a:latin typeface="Times New Roman" pitchFamily="18" charset="0"/>
                <a:ea typeface="Calibri"/>
                <a:cs typeface="Times New Roman" pitchFamily="18" charset="0"/>
              </a:rPr>
            </a:br>
            <a:r>
              <a:rPr lang="ru-RU" sz="1800" dirty="0" smtClean="0">
                <a:latin typeface="Times New Roman" pitchFamily="18" charset="0"/>
                <a:ea typeface="Calibri"/>
                <a:cs typeface="Times New Roman" pitchFamily="18" charset="0"/>
              </a:rPr>
              <a:t/>
            </a:r>
            <a:br>
              <a:rPr lang="ru-RU" sz="1800" dirty="0" smtClean="0">
                <a:latin typeface="Times New Roman" pitchFamily="18" charset="0"/>
                <a:ea typeface="Calibri"/>
                <a:cs typeface="Times New Roman" pitchFamily="18" charset="0"/>
              </a:rPr>
            </a:br>
            <a:r>
              <a:rPr lang="ru-RU" sz="1800" u="sng" dirty="0" smtClean="0">
                <a:latin typeface="Times New Roman" pitchFamily="18" charset="0"/>
                <a:ea typeface="Calibri"/>
                <a:cs typeface="Times New Roman" pitchFamily="18" charset="0"/>
              </a:rPr>
              <a:t>Цель</a:t>
            </a:r>
            <a:r>
              <a:rPr lang="ru-RU" sz="1800" dirty="0">
                <a:latin typeface="Times New Roman" pitchFamily="18" charset="0"/>
                <a:ea typeface="Calibri"/>
                <a:cs typeface="Times New Roman" pitchFamily="18" charset="0"/>
              </a:rPr>
              <a:t>: Знакомить с художественными техниками; развивать чувство композиции и цвета.</a:t>
            </a:r>
            <a:br>
              <a:rPr lang="ru-RU" sz="1800" dirty="0">
                <a:latin typeface="Times New Roman" pitchFamily="18" charset="0"/>
                <a:ea typeface="Calibri"/>
                <a:cs typeface="Times New Roman" pitchFamily="18" charset="0"/>
              </a:rPr>
            </a:br>
            <a:r>
              <a:rPr lang="ru-RU" sz="1800" u="sng" dirty="0">
                <a:latin typeface="Times New Roman" pitchFamily="18" charset="0"/>
                <a:ea typeface="Calibri"/>
                <a:cs typeface="Times New Roman" pitchFamily="18" charset="0"/>
              </a:rPr>
              <a:t>Задачи</a:t>
            </a:r>
            <a:r>
              <a:rPr lang="ru-RU" sz="1800" dirty="0">
                <a:latin typeface="Times New Roman" pitchFamily="18" charset="0"/>
                <a:ea typeface="Calibri"/>
                <a:cs typeface="Times New Roman" pitchFamily="18" charset="0"/>
              </a:rPr>
              <a:t>:</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Развивающая: Развивать способность наблюдать и сравнивать цвета окружающих явлений.</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Воспитательная: Воспитывать чувство к прекрасному и эстетическое отношение к окружающей природе.</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 Образовательная: Учить понимать выразительные средства живописи </a:t>
            </a:r>
            <a:r>
              <a:rPr lang="ru-RU" sz="1800" i="1" dirty="0">
                <a:latin typeface="Times New Roman" pitchFamily="18" charset="0"/>
                <a:ea typeface="Calibri"/>
                <a:cs typeface="Times New Roman" pitchFamily="18" charset="0"/>
              </a:rPr>
              <a:t>(цвет, линия, колорит, ритм)</a:t>
            </a:r>
            <a:r>
              <a:rPr lang="ru-RU" sz="1800" dirty="0">
                <a:latin typeface="Times New Roman" pitchFamily="18" charset="0"/>
                <a:ea typeface="Calibri"/>
                <a:cs typeface="Times New Roman" pitchFamily="18" charset="0"/>
              </a:rPr>
              <a:t> в передаче состояния моря, использовать цвет, линию, ритм в творческих работах.</a:t>
            </a:r>
            <a:r>
              <a:rPr lang="ru-RU" sz="4000" dirty="0">
                <a:ea typeface="Calibri"/>
                <a:cs typeface="Times New Roman"/>
              </a:rPr>
              <a:t/>
            </a:r>
            <a:br>
              <a:rPr lang="ru-RU" sz="4000" dirty="0">
                <a:ea typeface="Calibri"/>
                <a:cs typeface="Times New Roman"/>
              </a:rPr>
            </a:br>
            <a:endParaRPr lang="ru-RU" dirty="0"/>
          </a:p>
        </p:txBody>
      </p:sp>
      <p:pic>
        <p:nvPicPr>
          <p:cNvPr id="1029" name="Picture 5" descr="H:\Детсад\самообразование\2018 уг\фото\d_3BZ9gkx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7799" y="188639"/>
            <a:ext cx="232225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Детсад\самообразование\2018 уг\фото\oJLd_DZkwB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6612980" y="4401108"/>
            <a:ext cx="1944218" cy="2592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Детсад\самообразование\2018 уг\фото\eupysL58es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7" y="4704864"/>
            <a:ext cx="2720320" cy="204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482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6476423158b878746168470c539d29ad-l&amp;n=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Детсад\самообразование\2018 уг\фото\pQ6AOmeJAG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030" y="2430016"/>
            <a:ext cx="5903979" cy="44279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Детсад\самообразование\2018 уг\фото\qEpYo9iKMI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1842" y="164177"/>
            <a:ext cx="2692645" cy="359019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Детсад\самообразование\2018 уг\фото\1IP4VDEjCM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77" y="188640"/>
            <a:ext cx="2754306" cy="36724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837" y="223771"/>
            <a:ext cx="2646363"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8513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avatars.mds.yandex.net/get-pdb/1533739/0c7a6f0f-3f62-4fbd-aee8-996592ab1de2/s1200?webp=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6106690"/>
          </a:xfrm>
        </p:spPr>
        <p:txBody>
          <a:bodyPr>
            <a:normAutofit fontScale="90000"/>
          </a:bodyPr>
          <a:lstStyle/>
          <a:p>
            <a:pPr indent="450215">
              <a:lnSpc>
                <a:spcPct val="115000"/>
              </a:lnSpc>
              <a:spcAft>
                <a:spcPts val="1000"/>
              </a:spcAft>
            </a:pPr>
            <a:r>
              <a:rPr lang="ru-RU" sz="2000" u="sng" dirty="0">
                <a:latin typeface="Times New Roman" pitchFamily="18" charset="0"/>
                <a:ea typeface="Calibri"/>
                <a:cs typeface="Times New Roman" pitchFamily="18" charset="0"/>
              </a:rPr>
              <a:t>Литература</a:t>
            </a:r>
            <a:r>
              <a:rPr lang="ru-RU" sz="2000" dirty="0">
                <a:latin typeface="Times New Roman" pitchFamily="18" charset="0"/>
                <a:ea typeface="Calibri"/>
                <a:cs typeface="Times New Roman" pitchFamily="18" charset="0"/>
              </a:rPr>
              <a:t>:</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1. </a:t>
            </a:r>
            <a:r>
              <a:rPr lang="ru-RU" sz="2000" dirty="0" err="1">
                <a:latin typeface="Times New Roman" pitchFamily="18" charset="0"/>
                <a:ea typeface="Calibri"/>
                <a:cs typeface="Times New Roman" pitchFamily="18" charset="0"/>
              </a:rPr>
              <a:t>Эйнон</a:t>
            </a:r>
            <a:r>
              <a:rPr lang="ru-RU" sz="2000" dirty="0">
                <a:latin typeface="Times New Roman" pitchFamily="18" charset="0"/>
                <a:ea typeface="Calibri"/>
                <a:cs typeface="Times New Roman" pitchFamily="18" charset="0"/>
              </a:rPr>
              <a:t> Д. Творческая игра: от рождения до 10 лет. – М., 1995.</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2. Образовательный портал </a:t>
            </a:r>
            <a:r>
              <a:rPr lang="en-US" sz="2000" dirty="0">
                <a:latin typeface="Times New Roman" pitchFamily="18" charset="0"/>
                <a:ea typeface="Calibri"/>
                <a:cs typeface="Times New Roman" pitchFamily="18" charset="0"/>
              </a:rPr>
              <a:t>MAAM</a:t>
            </a:r>
            <a:r>
              <a:rPr lang="ru-RU" sz="2000" dirty="0">
                <a:latin typeface="Times New Roman" pitchFamily="18" charset="0"/>
                <a:ea typeface="Calibri"/>
                <a:cs typeface="Times New Roman" pitchFamily="18" charset="0"/>
              </a:rPr>
              <a:t>.</a:t>
            </a:r>
            <a:r>
              <a:rPr lang="en-US" sz="2000" dirty="0">
                <a:latin typeface="Times New Roman" pitchFamily="18" charset="0"/>
                <a:ea typeface="Calibri"/>
                <a:cs typeface="Times New Roman" pitchFamily="18" charset="0"/>
              </a:rPr>
              <a:t>RU</a:t>
            </a:r>
            <a:r>
              <a:rPr lang="ru-RU" sz="2000" dirty="0">
                <a:latin typeface="Times New Roman" pitchFamily="18" charset="0"/>
                <a:ea typeface="Calibri"/>
                <a:cs typeface="Times New Roman" pitchFamily="18" charset="0"/>
              </a:rPr>
              <a:t> – </a:t>
            </a:r>
            <a:r>
              <a:rPr lang="en-US" sz="2000" u="sng" dirty="0">
                <a:latin typeface="Times New Roman" pitchFamily="18" charset="0"/>
                <a:ea typeface="Calibri"/>
                <a:cs typeface="Times New Roman" pitchFamily="18" charset="0"/>
                <a:hlinkClick r:id="rId3"/>
              </a:rPr>
              <a:t>http</a:t>
            </a:r>
            <a:r>
              <a:rPr lang="ru-RU" sz="2000" u="sng" dirty="0">
                <a:latin typeface="Times New Roman" pitchFamily="18" charset="0"/>
                <a:ea typeface="Calibri"/>
                <a:cs typeface="Times New Roman" pitchFamily="18" charset="0"/>
                <a:hlinkClick r:id="rId3"/>
              </a:rPr>
              <a:t>://</a:t>
            </a:r>
            <a:r>
              <a:rPr lang="en-US" sz="2000" u="sng" dirty="0">
                <a:latin typeface="Times New Roman" pitchFamily="18" charset="0"/>
                <a:ea typeface="Calibri"/>
                <a:cs typeface="Times New Roman" pitchFamily="18" charset="0"/>
                <a:hlinkClick r:id="rId3"/>
              </a:rPr>
              <a:t>www</a:t>
            </a:r>
            <a:r>
              <a:rPr lang="ru-RU" sz="2000" u="sng" dirty="0">
                <a:latin typeface="Times New Roman" pitchFamily="18" charset="0"/>
                <a:ea typeface="Calibri"/>
                <a:cs typeface="Times New Roman" pitchFamily="18" charset="0"/>
                <a:hlinkClick r:id="rId3"/>
              </a:rPr>
              <a:t>.</a:t>
            </a:r>
            <a:r>
              <a:rPr lang="en-US" sz="2000" u="sng" dirty="0" err="1">
                <a:latin typeface="Times New Roman" pitchFamily="18" charset="0"/>
                <a:ea typeface="Calibri"/>
                <a:cs typeface="Times New Roman" pitchFamily="18" charset="0"/>
                <a:hlinkClick r:id="rId3"/>
              </a:rPr>
              <a:t>maam</a:t>
            </a:r>
            <a:r>
              <a:rPr lang="ru-RU" sz="2000" u="sng" dirty="0">
                <a:latin typeface="Times New Roman" pitchFamily="18" charset="0"/>
                <a:ea typeface="Calibri"/>
                <a:cs typeface="Times New Roman" pitchFamily="18" charset="0"/>
                <a:hlinkClick r:id="rId3"/>
              </a:rPr>
              <a:t>.</a:t>
            </a:r>
            <a:r>
              <a:rPr lang="en-US" sz="2000" u="sng" dirty="0" err="1">
                <a:latin typeface="Times New Roman" pitchFamily="18" charset="0"/>
                <a:ea typeface="Calibri"/>
                <a:cs typeface="Times New Roman" pitchFamily="18" charset="0"/>
                <a:hlinkClick r:id="rId3"/>
              </a:rPr>
              <a:t>ru</a:t>
            </a:r>
            <a:r>
              <a:rPr lang="ru-RU" sz="2000" u="sng" dirty="0">
                <a:latin typeface="Times New Roman" pitchFamily="18" charset="0"/>
                <a:ea typeface="Calibri"/>
                <a:cs typeface="Times New Roman" pitchFamily="18" charset="0"/>
                <a:hlinkClick r:id="rId3"/>
              </a:rPr>
              <a:t>/</a:t>
            </a:r>
            <a:r>
              <a:rPr lang="ru-RU" sz="2000" dirty="0">
                <a:latin typeface="Times New Roman" pitchFamily="18" charset="0"/>
                <a:ea typeface="Calibri"/>
                <a:cs typeface="Times New Roman" pitchFamily="18" charset="0"/>
              </a:rPr>
              <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3. Т. С. Комарова «Детское художественное творчество» », М.: </a:t>
            </a:r>
            <a:r>
              <a:rPr lang="ru-RU" sz="2000" dirty="0" err="1">
                <a:latin typeface="Times New Roman" pitchFamily="18" charset="0"/>
                <a:ea typeface="Calibri"/>
                <a:cs typeface="Times New Roman" pitchFamily="18" charset="0"/>
              </a:rPr>
              <a:t>Мозайка</a:t>
            </a:r>
            <a:r>
              <a:rPr lang="ru-RU" sz="2000" dirty="0">
                <a:latin typeface="Times New Roman" pitchFamily="18" charset="0"/>
                <a:ea typeface="Calibri"/>
                <a:cs typeface="Times New Roman" pitchFamily="18" charset="0"/>
              </a:rPr>
              <a:t>-Синтез, 2015г.</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4. А. А. Фатеева «Рисуем без кисточки» Ярославль, Академия развития 2006г.</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5. И. А. Лыкова «Изобразительное творчество в детском саду» Москва 2010г.</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6. </a:t>
            </a:r>
            <a:r>
              <a:rPr lang="ru-RU" sz="2000" dirty="0" err="1">
                <a:latin typeface="Times New Roman" pitchFamily="18" charset="0"/>
                <a:ea typeface="Calibri"/>
                <a:cs typeface="Times New Roman" pitchFamily="18" charset="0"/>
              </a:rPr>
              <a:t>Шклярова</a:t>
            </a:r>
            <a:r>
              <a:rPr lang="ru-RU" sz="2000" dirty="0">
                <a:latin typeface="Times New Roman" pitchFamily="18" charset="0"/>
                <a:ea typeface="Calibri"/>
                <a:cs typeface="Times New Roman" pitchFamily="18" charset="0"/>
              </a:rPr>
              <a:t> О. В. Рисуйте в нетрадиционной форме // Дошкольное воспитание. – 1995. - №11.</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7. Необыкновенное рисование, учебное издание из серии «Искусство - детям», М.: </a:t>
            </a:r>
            <a:r>
              <a:rPr lang="ru-RU" sz="2000" dirty="0" err="1">
                <a:latin typeface="Times New Roman" pitchFamily="18" charset="0"/>
                <a:ea typeface="Calibri"/>
                <a:cs typeface="Times New Roman" pitchFamily="18" charset="0"/>
              </a:rPr>
              <a:t>Мозайка</a:t>
            </a:r>
            <a:r>
              <a:rPr lang="ru-RU" sz="2000" dirty="0">
                <a:latin typeface="Times New Roman" pitchFamily="18" charset="0"/>
                <a:ea typeface="Calibri"/>
                <a:cs typeface="Times New Roman" pitchFamily="18" charset="0"/>
              </a:rPr>
              <a:t>-Синтез, 2007 г., № 2.</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8. </a:t>
            </a:r>
            <a:r>
              <a:rPr lang="ru-RU" sz="2000" dirty="0" err="1">
                <a:latin typeface="Times New Roman" pitchFamily="18" charset="0"/>
                <a:ea typeface="Calibri"/>
                <a:cs typeface="Times New Roman" pitchFamily="18" charset="0"/>
              </a:rPr>
              <a:t>Акуненок</a:t>
            </a:r>
            <a:r>
              <a:rPr lang="ru-RU" sz="2000" dirty="0">
                <a:latin typeface="Times New Roman" pitchFamily="18" charset="0"/>
                <a:ea typeface="Calibri"/>
                <a:cs typeface="Times New Roman" pitchFamily="18" charset="0"/>
              </a:rPr>
              <a:t> Т. С. Использование в ДОУ приемов нетрадиционного рисования // Дошкольное образование. – 2010. - №18.</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9. Н. В. Краснощекова «Игры для детей дошкольного возраста», Ростов-на-Дону, Феникс, 2008г.</a:t>
            </a:r>
            <a:br>
              <a:rPr lang="ru-RU" sz="2000" dirty="0">
                <a:latin typeface="Times New Roman" pitchFamily="18" charset="0"/>
                <a:ea typeface="Calibri"/>
                <a:cs typeface="Times New Roman" pitchFamily="18" charset="0"/>
              </a:rPr>
            </a:br>
            <a:r>
              <a:rPr lang="ru-RU" sz="2000" dirty="0">
                <a:latin typeface="Times New Roman" pitchFamily="18" charset="0"/>
                <a:ea typeface="Calibri"/>
                <a:cs typeface="Times New Roman" pitchFamily="18" charset="0"/>
              </a:rPr>
              <a:t>10. Т. А. </a:t>
            </a:r>
            <a:r>
              <a:rPr lang="ru-RU" sz="2000" dirty="0" err="1">
                <a:latin typeface="Times New Roman" pitchFamily="18" charset="0"/>
                <a:ea typeface="Calibri"/>
                <a:cs typeface="Times New Roman" pitchFamily="18" charset="0"/>
              </a:rPr>
              <a:t>Кислинская</a:t>
            </a:r>
            <a:r>
              <a:rPr lang="ru-RU" sz="2000" dirty="0">
                <a:latin typeface="Times New Roman" pitchFamily="18" charset="0"/>
                <a:ea typeface="Calibri"/>
                <a:cs typeface="Times New Roman" pitchFamily="18" charset="0"/>
              </a:rPr>
              <a:t> «Гениальность на кончиках пальцев», электронная библиотека, https://profilib.net/</a:t>
            </a:r>
            <a:r>
              <a:rPr lang="ru-RU" sz="3600" dirty="0">
                <a:ea typeface="Calibri"/>
                <a:cs typeface="Times New Roman"/>
              </a:rPr>
              <a:t/>
            </a:r>
            <a:br>
              <a:rPr lang="ru-RU" sz="3600" dirty="0">
                <a:ea typeface="Calibri"/>
                <a:cs typeface="Times New Roman"/>
              </a:rPr>
            </a:br>
            <a:endParaRPr lang="ru-RU" dirty="0"/>
          </a:p>
        </p:txBody>
      </p:sp>
    </p:spTree>
    <p:extLst>
      <p:ext uri="{BB962C8B-B14F-4D97-AF65-F5344CB8AC3E}">
        <p14:creationId xmlns:p14="http://schemas.microsoft.com/office/powerpoint/2010/main" val="251793975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ttp://900igr.net/up/datai/81932/0001-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 y="0"/>
            <a:ext cx="9128645" cy="69573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 y="12313"/>
            <a:ext cx="5256584" cy="394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H:\Детсад\самообразование\2018 уг\фото\4tjMj91psG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568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2991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d7eae3a7e42c48018e16d1e832d39689-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6250706"/>
          </a:xfrm>
        </p:spPr>
        <p:txBody>
          <a:bodyPr>
            <a:noAutofit/>
          </a:bodyPr>
          <a:lstStyle/>
          <a:p>
            <a:pPr indent="450215" algn="l">
              <a:lnSpc>
                <a:spcPct val="115000"/>
              </a:lnSpc>
              <a:spcAft>
                <a:spcPts val="1000"/>
              </a:spcAft>
            </a:pPr>
            <a:r>
              <a:rPr lang="ru-RU" sz="1800" u="sng" dirty="0">
                <a:latin typeface="Times New Roman" pitchFamily="18" charset="0"/>
                <a:ea typeface="Calibri"/>
                <a:cs typeface="Times New Roman" pitchFamily="18" charset="0"/>
              </a:rPr>
              <a:t>Актуальность</a:t>
            </a:r>
            <a:r>
              <a:rPr lang="ru-RU" sz="1800" dirty="0">
                <a:latin typeface="Times New Roman" pitchFamily="18" charset="0"/>
                <a:ea typeface="Calibri"/>
                <a:cs typeface="Times New Roman" pitchFamily="18" charset="0"/>
              </a:rPr>
              <a:t>:</a:t>
            </a:r>
            <a:br>
              <a:rPr lang="ru-RU" sz="1800" dirty="0">
                <a:latin typeface="Times New Roman" pitchFamily="18" charset="0"/>
                <a:ea typeface="Calibri"/>
                <a:cs typeface="Times New Roman" pitchFamily="18" charset="0"/>
              </a:rPr>
            </a:br>
            <a:r>
              <a:rPr lang="ru-RU" sz="1800" dirty="0">
                <a:latin typeface="Times New Roman" pitchFamily="18" charset="0"/>
                <a:ea typeface="Calibri"/>
                <a:cs typeface="Times New Roman" pitchFamily="18" charset="0"/>
              </a:rPr>
              <a:t>Рисование - интересный и полезный вид деятельности, в ходе которого разнообразными способами с использованием разных материалов создаются живописные и графические изображения. Изобразительная деятельность с применением нетрадиционных материалов и техник способствует </a:t>
            </a:r>
            <a:r>
              <a:rPr lang="ru-RU" sz="1800" dirty="0" smtClean="0">
                <a:latin typeface="Times New Roman" pitchFamily="18" charset="0"/>
                <a:ea typeface="Calibri"/>
                <a:cs typeface="Times New Roman" pitchFamily="18" charset="0"/>
              </a:rPr>
              <a:t>разностороннему развитию ребёнка.</a:t>
            </a:r>
            <a:r>
              <a:rPr lang="ru-RU" sz="1800" dirty="0">
                <a:latin typeface="Times New Roman"/>
                <a:ea typeface="Calibri"/>
              </a:rPr>
              <a:t> Именно нетрадиционные техники рисования создают атмосферу непринуждённости, открытости, раскованности, способствуют развитию инициативы, самостоятельности детей, создают эмоционально-положительное отношение к деятельности. Результат изобразительной деятельности не может быть плохим или хорошим, работа каждого ребёнка индивидуальна, неповторима</a:t>
            </a:r>
            <a:r>
              <a:rPr lang="ru-RU" sz="1800" dirty="0" smtClean="0">
                <a:latin typeface="Times New Roman"/>
                <a:ea typeface="Calibri"/>
              </a:rPr>
              <a:t>.</a:t>
            </a:r>
            <a:r>
              <a:rPr lang="ru-RU" sz="1800" dirty="0">
                <a:latin typeface="Times New Roman"/>
                <a:ea typeface="Calibri"/>
                <a:cs typeface="Times New Roman"/>
              </a:rPr>
              <a:t> </a:t>
            </a:r>
            <a:r>
              <a:rPr lang="ru-RU" sz="1800" dirty="0" smtClean="0">
                <a:latin typeface="Times New Roman"/>
                <a:ea typeface="Calibri"/>
                <a:cs typeface="Times New Roman"/>
              </a:rPr>
              <a:t/>
            </a:r>
            <a:br>
              <a:rPr lang="ru-RU" sz="1800" dirty="0" smtClean="0">
                <a:latin typeface="Times New Roman"/>
                <a:ea typeface="Calibri"/>
                <a:cs typeface="Times New Roman"/>
              </a:rPr>
            </a:br>
            <a:r>
              <a:rPr lang="ru-RU" sz="1800" dirty="0">
                <a:ea typeface="Calibri"/>
                <a:cs typeface="Times New Roman"/>
              </a:rPr>
              <a:t/>
            </a:r>
            <a:br>
              <a:rPr lang="ru-RU" sz="1800" dirty="0">
                <a:ea typeface="Calibri"/>
                <a:cs typeface="Times New Roman"/>
              </a:rPr>
            </a:br>
            <a:r>
              <a:rPr lang="ru-RU" sz="1800" dirty="0" smtClean="0">
                <a:latin typeface="Times New Roman"/>
                <a:ea typeface="Calibri"/>
              </a:rPr>
              <a:t> </a:t>
            </a:r>
            <a:r>
              <a:rPr lang="ru-RU" sz="1800" dirty="0">
                <a:latin typeface="Times New Roman"/>
                <a:ea typeface="Calibri"/>
                <a:cs typeface="Times New Roman"/>
              </a:rPr>
              <a:t>Нетрадиционные техники – это толчок к развитию воображения, творчества, проявлению самостоятельности, инициативы, выражения индивидуальности.</a:t>
            </a:r>
            <a:r>
              <a:rPr lang="ru-RU" sz="1800" dirty="0">
                <a:ea typeface="Calibri"/>
                <a:cs typeface="Times New Roman"/>
              </a:rPr>
              <a:t/>
            </a:r>
            <a:br>
              <a:rPr lang="ru-RU" sz="1800" dirty="0">
                <a:ea typeface="Calibri"/>
                <a:cs typeface="Times New Roman"/>
              </a:rPr>
            </a:br>
            <a:r>
              <a:rPr lang="ru-RU" sz="1200" dirty="0">
                <a:latin typeface="Times New Roman" pitchFamily="18" charset="0"/>
                <a:ea typeface="Calibri"/>
                <a:cs typeface="Times New Roman" pitchFamily="18" charset="0"/>
              </a:rPr>
              <a:t/>
            </a:r>
            <a:br>
              <a:rPr lang="ru-RU" sz="1200" dirty="0">
                <a:latin typeface="Times New Roman" pitchFamily="18" charset="0"/>
                <a:ea typeface="Calibri"/>
                <a:cs typeface="Times New Roman" pitchFamily="18" charset="0"/>
              </a:rPr>
            </a:br>
            <a:endParaRPr lang="ru-RU" sz="1200" dirty="0">
              <a:latin typeface="Times New Roman" pitchFamily="18" charset="0"/>
              <a:cs typeface="Times New Roman" pitchFamily="18" charset="0"/>
            </a:endParaRPr>
          </a:p>
        </p:txBody>
      </p:sp>
      <p:sp>
        <p:nvSpPr>
          <p:cNvPr id="3" name="AutoShape 2" descr="http://oboi.kards.qip.ru/images/wallpaper/e4/ea/60132_1024_76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25416305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1.badfon.ru/wallpaper/big/9/be/cvety-ptichka-leto-risun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 y="0"/>
            <a:ext cx="91279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6322714"/>
          </a:xfrm>
        </p:spPr>
        <p:txBody>
          <a:bodyPr>
            <a:normAutofit fontScale="90000"/>
          </a:bodyPr>
          <a:lstStyle/>
          <a:p>
            <a:pPr lvl="0">
              <a:lnSpc>
                <a:spcPct val="115000"/>
              </a:lnSpc>
              <a:spcAft>
                <a:spcPts val="0"/>
              </a:spcAft>
            </a:pPr>
            <a:r>
              <a:rPr lang="ru-RU" sz="2000" u="sng" dirty="0">
                <a:latin typeface="Times New Roman"/>
                <a:ea typeface="Calibri"/>
                <a:cs typeface="Times New Roman"/>
              </a:rPr>
              <a:t>Для развития творческих способностей детей </a:t>
            </a:r>
            <a:r>
              <a:rPr lang="ru-RU" sz="2000" u="sng" dirty="0" smtClean="0">
                <a:latin typeface="Times New Roman"/>
                <a:ea typeface="Calibri"/>
                <a:cs typeface="Times New Roman"/>
              </a:rPr>
              <a:t>использовались различные способы </a:t>
            </a:r>
            <a:r>
              <a:rPr lang="ru-RU" sz="2000" u="sng" dirty="0">
                <a:latin typeface="Times New Roman"/>
                <a:ea typeface="Calibri"/>
                <a:cs typeface="Times New Roman"/>
              </a:rPr>
              <a:t>нетрадиционного рисования</a:t>
            </a:r>
            <a:r>
              <a:rPr lang="ru-RU" sz="2000" u="sng" dirty="0" smtClean="0">
                <a:latin typeface="Times New Roman"/>
                <a:ea typeface="Calibri"/>
                <a:cs typeface="Times New Roman"/>
              </a:rPr>
              <a:t>:</a:t>
            </a:r>
            <a:br>
              <a:rPr lang="ru-RU" sz="2000" u="sng" dirty="0" smtClean="0">
                <a:latin typeface="Times New Roman"/>
                <a:ea typeface="Calibri"/>
                <a:cs typeface="Times New Roman"/>
              </a:rPr>
            </a:br>
            <a:r>
              <a:rPr lang="ru-RU" sz="2000" dirty="0">
                <a:latin typeface="Times New Roman"/>
                <a:ea typeface="Calibri"/>
                <a:cs typeface="Times New Roman"/>
              </a:rPr>
              <a:t>Рисование пальчиками;</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Рисование ладошками;</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Штампы-печати;</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Эстамп – оттиск, отпечатки </a:t>
            </a:r>
            <a:r>
              <a:rPr lang="ru-RU" sz="2000" dirty="0" smtClean="0">
                <a:latin typeface="Times New Roman"/>
                <a:ea typeface="Calibri"/>
                <a:cs typeface="Times New Roman"/>
              </a:rPr>
              <a:t>листьев;</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Рисование мыльными пузырями;</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Рисование мятой бумагой;</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Монотипия;</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Монотипия предметная;</a:t>
            </a:r>
            <a:r>
              <a:rPr lang="ru-RU" sz="2000" dirty="0">
                <a:ea typeface="Calibri"/>
                <a:cs typeface="Times New Roman"/>
              </a:rPr>
              <a:t/>
            </a:r>
            <a:br>
              <a:rPr lang="ru-RU" sz="2000" dirty="0">
                <a:ea typeface="Calibri"/>
                <a:cs typeface="Times New Roman"/>
              </a:rPr>
            </a:br>
            <a:r>
              <a:rPr lang="ru-RU" sz="2000" dirty="0" err="1">
                <a:latin typeface="Times New Roman"/>
                <a:ea typeface="Calibri"/>
                <a:cs typeface="Times New Roman"/>
              </a:rPr>
              <a:t>Кляксография</a:t>
            </a:r>
            <a:r>
              <a:rPr lang="ru-RU" sz="2000" dirty="0">
                <a:latin typeface="Times New Roman"/>
                <a:ea typeface="Calibri"/>
                <a:cs typeface="Times New Roman"/>
              </a:rPr>
              <a:t>;</a:t>
            </a:r>
            <a:r>
              <a:rPr lang="ru-RU" sz="2000" dirty="0">
                <a:ea typeface="Calibri"/>
                <a:cs typeface="Times New Roman"/>
              </a:rPr>
              <a:t/>
            </a:r>
            <a:br>
              <a:rPr lang="ru-RU" sz="2000" dirty="0">
                <a:ea typeface="Calibri"/>
                <a:cs typeface="Times New Roman"/>
              </a:rPr>
            </a:br>
            <a:r>
              <a:rPr lang="ru-RU" sz="2000" dirty="0" err="1">
                <a:latin typeface="Times New Roman"/>
                <a:ea typeface="Calibri"/>
                <a:cs typeface="Times New Roman"/>
              </a:rPr>
              <a:t>Ниткография</a:t>
            </a:r>
            <a:r>
              <a:rPr lang="ru-RU" sz="2000" dirty="0">
                <a:latin typeface="Times New Roman"/>
                <a:ea typeface="Calibri"/>
                <a:cs typeface="Times New Roman"/>
              </a:rPr>
              <a:t>;</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Рисование ватными палочками;</a:t>
            </a:r>
            <a:r>
              <a:rPr lang="ru-RU" sz="2000" dirty="0">
                <a:ea typeface="Calibri"/>
                <a:cs typeface="Times New Roman"/>
              </a:rPr>
              <a:t/>
            </a:r>
            <a:br>
              <a:rPr lang="ru-RU" sz="2000" dirty="0">
                <a:ea typeface="Calibri"/>
                <a:cs typeface="Times New Roman"/>
              </a:rPr>
            </a:br>
            <a:r>
              <a:rPr lang="ru-RU" sz="2000" dirty="0" err="1">
                <a:latin typeface="Times New Roman"/>
                <a:ea typeface="Calibri"/>
                <a:cs typeface="Times New Roman"/>
              </a:rPr>
              <a:t>Граттаж</a:t>
            </a:r>
            <a:r>
              <a:rPr lang="ru-RU" sz="2000" dirty="0">
                <a:latin typeface="Times New Roman"/>
                <a:ea typeface="Calibri"/>
                <a:cs typeface="Times New Roman"/>
              </a:rPr>
              <a:t> «Цап-царап»;</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Фроттаж;</a:t>
            </a:r>
            <a:r>
              <a:rPr lang="ru-RU" sz="2000" dirty="0">
                <a:ea typeface="Calibri"/>
                <a:cs typeface="Times New Roman"/>
              </a:rPr>
              <a:t/>
            </a:r>
            <a:br>
              <a:rPr lang="ru-RU" sz="2000" dirty="0">
                <a:ea typeface="Calibri"/>
                <a:cs typeface="Times New Roman"/>
              </a:rPr>
            </a:br>
            <a:r>
              <a:rPr lang="ru-RU" sz="2000" dirty="0" err="1">
                <a:latin typeface="Times New Roman"/>
                <a:ea typeface="Calibri"/>
                <a:cs typeface="Times New Roman"/>
              </a:rPr>
              <a:t>Пластилинография</a:t>
            </a:r>
            <a:r>
              <a:rPr lang="ru-RU" sz="2000" dirty="0">
                <a:latin typeface="Times New Roman"/>
                <a:ea typeface="Calibri"/>
                <a:cs typeface="Times New Roman"/>
              </a:rPr>
              <a:t>;</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восковые мелки (свеча) + акварель;</a:t>
            </a:r>
            <a:r>
              <a:rPr lang="ru-RU" sz="2000" dirty="0">
                <a:ea typeface="Calibri"/>
                <a:cs typeface="Times New Roman"/>
              </a:rPr>
              <a:t/>
            </a:r>
            <a:br>
              <a:rPr lang="ru-RU" sz="2000" dirty="0">
                <a:ea typeface="Calibri"/>
                <a:cs typeface="Times New Roman"/>
              </a:rPr>
            </a:br>
            <a:r>
              <a:rPr lang="ru-RU" sz="2000" dirty="0">
                <a:latin typeface="Times New Roman"/>
                <a:ea typeface="Calibri"/>
                <a:cs typeface="Times New Roman"/>
              </a:rPr>
              <a:t>рисование пластиковой вилкой</a:t>
            </a:r>
            <a:r>
              <a:rPr lang="ru-RU" sz="2000" dirty="0" smtClean="0">
                <a:latin typeface="Times New Roman"/>
                <a:ea typeface="Calibri"/>
                <a:cs typeface="Times New Roman"/>
              </a:rPr>
              <a:t>.</a:t>
            </a:r>
            <a:endParaRPr lang="ru-RU" dirty="0"/>
          </a:p>
        </p:txBody>
      </p:sp>
    </p:spTree>
    <p:extLst>
      <p:ext uri="{BB962C8B-B14F-4D97-AF65-F5344CB8AC3E}">
        <p14:creationId xmlns:p14="http://schemas.microsoft.com/office/powerpoint/2010/main" val="36394052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pixabay.com/photo/2017/06/28/12/16/frame-2450415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 y="0"/>
            <a:ext cx="91495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203848" y="274638"/>
            <a:ext cx="5482952" cy="4018458"/>
          </a:xfrm>
        </p:spPr>
        <p:txBody>
          <a:bodyPr>
            <a:normAutofit fontScale="90000"/>
          </a:bodyPr>
          <a:lstStyle/>
          <a:p>
            <a:r>
              <a:rPr lang="ru-RU" sz="2000" b="1" i="1" dirty="0" smtClean="0">
                <a:latin typeface="Times New Roman" pitchFamily="18" charset="0"/>
                <a:cs typeface="Times New Roman" pitchFamily="18" charset="0"/>
              </a:rPr>
              <a:t>Реализация данного проекта проходила поэтапно:</a:t>
            </a:r>
            <a:br>
              <a:rPr lang="ru-RU" sz="2000" b="1" i="1"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изучение опыта других педагогов и литературы по теме;</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обзор в интернете информации на тему: «Нетрадиционные методы рисования»;</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t>
            </a:r>
            <a:r>
              <a:rPr lang="ru-RU" sz="1800" dirty="0" smtClean="0">
                <a:latin typeface="Times New Roman"/>
              </a:rPr>
              <a:t>п</a:t>
            </a:r>
            <a:r>
              <a:rPr lang="ru-RU" sz="1800" dirty="0" smtClean="0">
                <a:latin typeface="Times New Roman"/>
                <a:ea typeface="Calibri"/>
              </a:rPr>
              <a:t>одборка нетрадиционных методов рисования для развития мелкой моторики;</a:t>
            </a:r>
            <a:br>
              <a:rPr lang="ru-RU" sz="1800" dirty="0" smtClean="0">
                <a:latin typeface="Times New Roman"/>
                <a:ea typeface="Calibri"/>
              </a:rPr>
            </a:br>
            <a:r>
              <a:rPr lang="ru-RU" sz="1800" dirty="0" smtClean="0">
                <a:latin typeface="Times New Roman"/>
                <a:ea typeface="Calibri"/>
              </a:rPr>
              <a:t>- составление конспектов занятий;</a:t>
            </a:r>
            <a:br>
              <a:rPr lang="ru-RU" sz="1800" dirty="0" smtClean="0">
                <a:latin typeface="Times New Roman"/>
                <a:ea typeface="Calibri"/>
              </a:rPr>
            </a:br>
            <a:r>
              <a:rPr lang="ru-RU" sz="1800" dirty="0">
                <a:latin typeface="Times New Roman"/>
                <a:ea typeface="Calibri"/>
              </a:rPr>
              <a:t>- </a:t>
            </a:r>
            <a:r>
              <a:rPr lang="ru-RU" sz="1800" dirty="0" smtClean="0">
                <a:latin typeface="Times New Roman"/>
                <a:ea typeface="Calibri"/>
              </a:rPr>
              <a:t>мини-проект</a:t>
            </a:r>
            <a:r>
              <a:rPr lang="ru-RU" sz="1800" dirty="0">
                <a:latin typeface="Times New Roman"/>
                <a:ea typeface="Calibri"/>
              </a:rPr>
              <a:t>: создание и дополнение в группе художественно-эстетической предметно развивающей </a:t>
            </a:r>
            <a:r>
              <a:rPr lang="ru-RU" sz="1800" dirty="0" smtClean="0">
                <a:latin typeface="Times New Roman"/>
                <a:ea typeface="Calibri"/>
              </a:rPr>
              <a:t>среды;</a:t>
            </a:r>
            <a:br>
              <a:rPr lang="ru-RU" sz="1800" dirty="0" smtClean="0">
                <a:latin typeface="Times New Roman"/>
                <a:ea typeface="Calibri"/>
              </a:rPr>
            </a:br>
            <a:r>
              <a:rPr lang="ru-RU" sz="1800" dirty="0" smtClean="0">
                <a:latin typeface="Times New Roman"/>
                <a:ea typeface="Calibri"/>
              </a:rPr>
              <a:t>- </a:t>
            </a:r>
            <a:r>
              <a:rPr lang="ru-RU" sz="1800" dirty="0">
                <a:latin typeface="Times New Roman"/>
                <a:ea typeface="Calibri"/>
              </a:rPr>
              <a:t>разработка консультаций для родителей;</a:t>
            </a:r>
            <a:br>
              <a:rPr lang="ru-RU" sz="1800" dirty="0">
                <a:latin typeface="Times New Roman"/>
                <a:ea typeface="Calibri"/>
              </a:rPr>
            </a:br>
            <a:r>
              <a:rPr lang="ru-RU" sz="1800" dirty="0">
                <a:latin typeface="Times New Roman"/>
                <a:ea typeface="Calibri"/>
              </a:rPr>
              <a:t>- </a:t>
            </a:r>
            <a:r>
              <a:rPr lang="ru-RU" sz="1800" dirty="0" smtClean="0">
                <a:latin typeface="Times New Roman"/>
                <a:ea typeface="Calibri"/>
              </a:rPr>
              <a:t>проект </a:t>
            </a:r>
            <a:r>
              <a:rPr lang="ru-RU" sz="1800" dirty="0">
                <a:latin typeface="Times New Roman"/>
                <a:ea typeface="Calibri"/>
              </a:rPr>
              <a:t>по созданию клуба юных художников «Рисуем без кисточки</a:t>
            </a:r>
            <a:r>
              <a:rPr lang="ru-RU" sz="1800" dirty="0" smtClean="0">
                <a:latin typeface="Times New Roman"/>
                <a:ea typeface="Calibri"/>
              </a:rPr>
              <a:t>»;</a:t>
            </a:r>
            <a:br>
              <a:rPr lang="ru-RU" sz="1800" dirty="0" smtClean="0">
                <a:latin typeface="Times New Roman"/>
                <a:ea typeface="Calibri"/>
              </a:rPr>
            </a:br>
            <a:r>
              <a:rPr lang="ru-RU" sz="1800" dirty="0" smtClean="0">
                <a:latin typeface="Times New Roman"/>
                <a:ea typeface="Calibri"/>
              </a:rPr>
              <a:t>- применение полученных знаний на практике.</a:t>
            </a:r>
            <a:endParaRPr lang="ru-RU" sz="1800" dirty="0">
              <a:latin typeface="Times New Roman" pitchFamily="18" charset="0"/>
              <a:cs typeface="Times New Roman" pitchFamily="18" charset="0"/>
            </a:endParaRPr>
          </a:p>
        </p:txBody>
      </p:sp>
      <p:pic>
        <p:nvPicPr>
          <p:cNvPr id="3075" name="Picture 3" descr="H:\Дедсад\самообразование\2018 уг\фото\_4AxG58zLy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1054"/>
            <a:ext cx="2787774" cy="37170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Дедсад\самообразование\2018 уг\фото\jQREUWZPpU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08193"/>
            <a:ext cx="4705604" cy="352920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Дедсад\самообразование\2018 уг\фото\u3DrpmusMg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3429000"/>
            <a:ext cx="2573575" cy="34314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Дедсад\самообразование\2018 уг\фото\WZPA5-Nb61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2301" y="4083726"/>
            <a:ext cx="3699032" cy="277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117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fade">
                                      <p:cBhvr>
                                        <p:cTn id="21" dur="1000"/>
                                        <p:tgtEl>
                                          <p:spTgt spid="3078"/>
                                        </p:tgtEl>
                                      </p:cBhvr>
                                    </p:animEffect>
                                    <p:anim calcmode="lin" valueType="num">
                                      <p:cBhvr>
                                        <p:cTn id="22" dur="1000" fill="hold"/>
                                        <p:tgtEl>
                                          <p:spTgt spid="3078"/>
                                        </p:tgtEl>
                                        <p:attrNameLst>
                                          <p:attrName>ppt_x</p:attrName>
                                        </p:attrNameLst>
                                      </p:cBhvr>
                                      <p:tavLst>
                                        <p:tav tm="0">
                                          <p:val>
                                            <p:strVal val="#ppt_x"/>
                                          </p:val>
                                        </p:tav>
                                        <p:tav tm="100000">
                                          <p:val>
                                            <p:strVal val="#ppt_x"/>
                                          </p:val>
                                        </p:tav>
                                      </p:tavLst>
                                    </p:anim>
                                    <p:anim calcmode="lin" valueType="num">
                                      <p:cBhvr>
                                        <p:cTn id="23"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pixabay.com/photo/2017/07/27/23/00/background-2547097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 y="0"/>
            <a:ext cx="9143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435280" cy="6250706"/>
          </a:xfrm>
        </p:spPr>
        <p:txBody>
          <a:bodyPr>
            <a:normAutofit fontScale="90000"/>
          </a:bodyPr>
          <a:lstStyle/>
          <a:p>
            <a:pPr indent="540385" algn="l">
              <a:lnSpc>
                <a:spcPct val="115000"/>
              </a:lnSpc>
              <a:spcAft>
                <a:spcPts val="1000"/>
              </a:spcAft>
            </a:pPr>
            <a:r>
              <a:rPr lang="ru-RU" sz="2400" b="1" i="1" dirty="0" smtClean="0">
                <a:latin typeface="Times New Roman" pitchFamily="18" charset="0"/>
                <a:cs typeface="Times New Roman" pitchFamily="18" charset="0"/>
              </a:rPr>
              <a:t>   Реализация проекта в НОД.</a:t>
            </a:r>
            <a:br>
              <a:rPr lang="ru-RU" sz="2400" b="1" i="1"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1. </a:t>
            </a:r>
            <a:r>
              <a:rPr lang="ru-RU" sz="2400" i="1" dirty="0">
                <a:latin typeface="Times New Roman"/>
                <a:cs typeface="Times New Roman"/>
              </a:rPr>
              <a:t>Р</a:t>
            </a:r>
            <a:r>
              <a:rPr lang="ru-RU" sz="2400" i="1" dirty="0" smtClean="0">
                <a:latin typeface="Times New Roman"/>
                <a:ea typeface="Calibri"/>
                <a:cs typeface="Times New Roman"/>
              </a:rPr>
              <a:t>исованию </a:t>
            </a:r>
            <a:r>
              <a:rPr lang="ru-RU" sz="2400" i="1" dirty="0">
                <a:latin typeface="Times New Roman"/>
                <a:ea typeface="Calibri"/>
                <a:cs typeface="Times New Roman"/>
              </a:rPr>
              <a:t>пальчиками </a:t>
            </a:r>
            <a:r>
              <a:rPr lang="ru-RU" sz="2400" i="1" dirty="0" smtClean="0">
                <a:latin typeface="Times New Roman"/>
                <a:ea typeface="Calibri"/>
                <a:cs typeface="Times New Roman"/>
              </a:rPr>
              <a:t>«</a:t>
            </a:r>
            <a:r>
              <a:rPr lang="ru-RU" sz="2400" i="1" dirty="0">
                <a:latin typeface="Times New Roman"/>
                <a:ea typeface="Calibri"/>
                <a:cs typeface="Times New Roman"/>
              </a:rPr>
              <a:t>Жар-птица</a:t>
            </a:r>
            <a:r>
              <a:rPr lang="ru-RU" sz="2400" i="1" dirty="0" smtClean="0">
                <a:latin typeface="Times New Roman"/>
                <a:ea typeface="Calibri"/>
                <a:cs typeface="Times New Roman"/>
              </a:rPr>
              <a:t>».</a:t>
            </a:r>
            <a:r>
              <a:rPr lang="ru-RU" sz="2400" dirty="0" smtClean="0">
                <a:latin typeface="Times New Roman"/>
                <a:ea typeface="Calibri"/>
                <a:cs typeface="Times New Roman"/>
              </a:rPr>
              <a:t/>
            </a:r>
            <a:br>
              <a:rPr lang="ru-RU" sz="2400" dirty="0" smtClean="0">
                <a:latin typeface="Times New Roman"/>
                <a:ea typeface="Calibri"/>
                <a:cs typeface="Times New Roman"/>
              </a:rPr>
            </a:br>
            <a:r>
              <a:rPr lang="ru-RU" sz="2000" u="sng" dirty="0">
                <a:latin typeface="Times New Roman"/>
                <a:ea typeface="Calibri"/>
                <a:cs typeface="Times New Roman"/>
              </a:rPr>
              <a:t>Цель</a:t>
            </a:r>
            <a:r>
              <a:rPr lang="ru-RU" sz="2000" dirty="0">
                <a:latin typeface="Times New Roman"/>
                <a:ea typeface="Calibri"/>
                <a:cs typeface="Times New Roman"/>
              </a:rPr>
              <a:t>: Учить детей рисовать птицу с использованием нетрадиционной техники рисования пальчиками.</a:t>
            </a:r>
            <a:r>
              <a:rPr lang="ru-RU" sz="1800" dirty="0">
                <a:ea typeface="Calibri"/>
                <a:cs typeface="Times New Roman"/>
              </a:rPr>
              <a:t/>
            </a:r>
            <a:br>
              <a:rPr lang="ru-RU" sz="1800" dirty="0">
                <a:ea typeface="Calibri"/>
                <a:cs typeface="Times New Roman"/>
              </a:rPr>
            </a:br>
            <a:r>
              <a:rPr lang="ru-RU" sz="2000" u="sng" dirty="0">
                <a:latin typeface="Times New Roman"/>
                <a:ea typeface="Calibri"/>
                <a:cs typeface="Times New Roman"/>
              </a:rPr>
              <a:t>Задачи</a:t>
            </a:r>
            <a:r>
              <a:rPr lang="ru-RU" sz="2000" dirty="0">
                <a:latin typeface="Times New Roman"/>
                <a:ea typeface="Calibri"/>
                <a:cs typeface="Times New Roman"/>
              </a:rPr>
              <a:t>:</a:t>
            </a:r>
            <a:r>
              <a:rPr lang="ru-RU" sz="1800" dirty="0">
                <a:ea typeface="Calibri"/>
                <a:cs typeface="Times New Roman"/>
              </a:rPr>
              <a:t/>
            </a:r>
            <a:br>
              <a:rPr lang="ru-RU" sz="1800" dirty="0">
                <a:ea typeface="Calibri"/>
                <a:cs typeface="Times New Roman"/>
              </a:rPr>
            </a:br>
            <a:r>
              <a:rPr lang="ru-RU" sz="2000" dirty="0">
                <a:latin typeface="Times New Roman"/>
                <a:ea typeface="Calibri"/>
                <a:cs typeface="Times New Roman"/>
              </a:rPr>
              <a:t>• Воспитывать аккуратность, способность к самовыражению.</a:t>
            </a:r>
            <a:r>
              <a:rPr lang="ru-RU" sz="1800" dirty="0">
                <a:ea typeface="Calibri"/>
                <a:cs typeface="Times New Roman"/>
              </a:rPr>
              <a:t/>
            </a:r>
            <a:br>
              <a:rPr lang="ru-RU" sz="1800" dirty="0">
                <a:ea typeface="Calibri"/>
                <a:cs typeface="Times New Roman"/>
              </a:rPr>
            </a:br>
            <a:r>
              <a:rPr lang="ru-RU" sz="2000" dirty="0">
                <a:latin typeface="Times New Roman"/>
                <a:ea typeface="Calibri"/>
                <a:cs typeface="Times New Roman"/>
              </a:rPr>
              <a:t>• Развивать художественно-творческие способности, эмоциональное восприятие, образное мышление детей. Умение передавать настроение через рисунок посредством использования в работе необходимых художественных материалов и средств.</a:t>
            </a:r>
            <a:r>
              <a:rPr lang="ru-RU" sz="1800" dirty="0">
                <a:ea typeface="Calibri"/>
                <a:cs typeface="Times New Roman"/>
              </a:rPr>
              <a:t/>
            </a:r>
            <a:br>
              <a:rPr lang="ru-RU" sz="1800" dirty="0">
                <a:ea typeface="Calibri"/>
                <a:cs typeface="Times New Roman"/>
              </a:rPr>
            </a:br>
            <a:r>
              <a:rPr lang="ru-RU" sz="2000" dirty="0">
                <a:latin typeface="Times New Roman"/>
                <a:ea typeface="Calibri"/>
                <a:cs typeface="Times New Roman"/>
              </a:rPr>
              <a:t>• Учить детей рисовать сказочных птиц </a:t>
            </a:r>
            <a:r>
              <a:rPr lang="ru-RU" sz="2000" dirty="0" smtClean="0">
                <a:latin typeface="Times New Roman"/>
                <a:ea typeface="Calibri"/>
                <a:cs typeface="Times New Roman"/>
              </a:rPr>
              <a:t/>
            </a:r>
            <a:br>
              <a:rPr lang="ru-RU" sz="2000" dirty="0" smtClean="0">
                <a:latin typeface="Times New Roman"/>
                <a:ea typeface="Calibri"/>
                <a:cs typeface="Times New Roman"/>
              </a:rPr>
            </a:br>
            <a:r>
              <a:rPr lang="ru-RU" sz="2000" dirty="0" smtClean="0">
                <a:latin typeface="Times New Roman"/>
                <a:ea typeface="Calibri"/>
                <a:cs typeface="Times New Roman"/>
              </a:rPr>
              <a:t>с </a:t>
            </a:r>
            <a:r>
              <a:rPr lang="ru-RU" sz="2000" dirty="0">
                <a:latin typeface="Times New Roman"/>
                <a:ea typeface="Calibri"/>
                <a:cs typeface="Times New Roman"/>
              </a:rPr>
              <a:t>помощью кисти руки. </a:t>
            </a:r>
            <a:r>
              <a:rPr lang="ru-RU" sz="2000" dirty="0" smtClean="0">
                <a:latin typeface="Times New Roman"/>
                <a:ea typeface="Calibri"/>
                <a:cs typeface="Times New Roman"/>
              </a:rPr>
              <a:t/>
            </a:r>
            <a:br>
              <a:rPr lang="ru-RU" sz="2000" dirty="0" smtClean="0">
                <a:latin typeface="Times New Roman"/>
                <a:ea typeface="Calibri"/>
                <a:cs typeface="Times New Roman"/>
              </a:rPr>
            </a:br>
            <a:r>
              <a:rPr lang="ru-RU" sz="2000" dirty="0" smtClean="0">
                <a:latin typeface="Times New Roman"/>
                <a:ea typeface="Calibri"/>
                <a:cs typeface="Times New Roman"/>
              </a:rPr>
              <a:t>Упражнять </a:t>
            </a:r>
            <a:r>
              <a:rPr lang="ru-RU" sz="2000" dirty="0">
                <a:latin typeface="Times New Roman"/>
                <a:ea typeface="Calibri"/>
                <a:cs typeface="Times New Roman"/>
              </a:rPr>
              <a:t>в подборе цвета для </a:t>
            </a:r>
            <a:r>
              <a:rPr lang="ru-RU" sz="2000" dirty="0" smtClean="0">
                <a:latin typeface="Times New Roman"/>
                <a:ea typeface="Calibri"/>
                <a:cs typeface="Times New Roman"/>
              </a:rPr>
              <a:t/>
            </a:r>
            <a:br>
              <a:rPr lang="ru-RU" sz="2000" dirty="0" smtClean="0">
                <a:latin typeface="Times New Roman"/>
                <a:ea typeface="Calibri"/>
                <a:cs typeface="Times New Roman"/>
              </a:rPr>
            </a:br>
            <a:r>
              <a:rPr lang="ru-RU" sz="2000" dirty="0" smtClean="0">
                <a:latin typeface="Times New Roman"/>
                <a:ea typeface="Calibri"/>
                <a:cs typeface="Times New Roman"/>
              </a:rPr>
              <a:t>создания </a:t>
            </a:r>
            <a:r>
              <a:rPr lang="ru-RU" sz="2000" dirty="0">
                <a:latin typeface="Times New Roman"/>
                <a:ea typeface="Calibri"/>
                <a:cs typeface="Times New Roman"/>
              </a:rPr>
              <a:t>необходимого эффекта;</a:t>
            </a:r>
            <a:r>
              <a:rPr lang="ru-RU" sz="1800" dirty="0">
                <a:ea typeface="Calibri"/>
                <a:cs typeface="Times New Roman"/>
              </a:rPr>
              <a:t/>
            </a:r>
            <a:br>
              <a:rPr lang="ru-RU" sz="1800" dirty="0">
                <a:ea typeface="Calibri"/>
                <a:cs typeface="Times New Roman"/>
              </a:rPr>
            </a:br>
            <a:r>
              <a:rPr lang="ru-RU" sz="2000" dirty="0">
                <a:latin typeface="Times New Roman"/>
                <a:ea typeface="Calibri"/>
                <a:cs typeface="Times New Roman"/>
              </a:rPr>
              <a:t>• Закрепить умение рисовать контур </a:t>
            </a:r>
            <a:r>
              <a:rPr lang="ru-RU" sz="2000" dirty="0" smtClean="0">
                <a:latin typeface="Times New Roman"/>
                <a:ea typeface="Calibri"/>
                <a:cs typeface="Times New Roman"/>
              </a:rPr>
              <a:t/>
            </a:r>
            <a:br>
              <a:rPr lang="ru-RU" sz="2000" dirty="0" smtClean="0">
                <a:latin typeface="Times New Roman"/>
                <a:ea typeface="Calibri"/>
                <a:cs typeface="Times New Roman"/>
              </a:rPr>
            </a:br>
            <a:r>
              <a:rPr lang="ru-RU" sz="2000" dirty="0" smtClean="0">
                <a:latin typeface="Times New Roman"/>
                <a:ea typeface="Calibri"/>
                <a:cs typeface="Times New Roman"/>
              </a:rPr>
              <a:t>головы </a:t>
            </a:r>
            <a:r>
              <a:rPr lang="ru-RU" sz="2000" dirty="0">
                <a:latin typeface="Times New Roman"/>
                <a:ea typeface="Calibri"/>
                <a:cs typeface="Times New Roman"/>
              </a:rPr>
              <a:t>и туловища птицы графитным </a:t>
            </a:r>
            <a:r>
              <a:rPr lang="ru-RU" sz="2000" dirty="0" smtClean="0">
                <a:latin typeface="Times New Roman"/>
                <a:ea typeface="Calibri"/>
                <a:cs typeface="Times New Roman"/>
              </a:rPr>
              <a:t/>
            </a:r>
            <a:br>
              <a:rPr lang="ru-RU" sz="2000" dirty="0" smtClean="0">
                <a:latin typeface="Times New Roman"/>
                <a:ea typeface="Calibri"/>
                <a:cs typeface="Times New Roman"/>
              </a:rPr>
            </a:br>
            <a:r>
              <a:rPr lang="ru-RU" sz="2000" dirty="0" smtClean="0">
                <a:latin typeface="Times New Roman"/>
                <a:ea typeface="Calibri"/>
                <a:cs typeface="Times New Roman"/>
              </a:rPr>
              <a:t>карандашом</a:t>
            </a:r>
            <a:r>
              <a:rPr lang="ru-RU" sz="2000" dirty="0">
                <a:latin typeface="Times New Roman"/>
                <a:ea typeface="Calibri"/>
                <a:cs typeface="Times New Roman"/>
              </a:rPr>
              <a:t>.</a:t>
            </a:r>
            <a:r>
              <a:rPr lang="ru-RU" sz="1800" dirty="0">
                <a:ea typeface="Calibri"/>
                <a:cs typeface="Times New Roman"/>
              </a:rPr>
              <a:t/>
            </a:r>
            <a:br>
              <a:rPr lang="ru-RU" sz="1800" dirty="0">
                <a:ea typeface="Calibri"/>
                <a:cs typeface="Times New Roman"/>
              </a:rPr>
            </a:br>
            <a:r>
              <a:rPr lang="ru-RU" sz="2000" dirty="0">
                <a:ea typeface="Calibri"/>
                <a:cs typeface="Times New Roman"/>
              </a:rPr>
              <a:t/>
            </a:r>
            <a:br>
              <a:rPr lang="ru-RU" sz="2000" dirty="0">
                <a:ea typeface="Calibri"/>
                <a:cs typeface="Times New Roman"/>
              </a:rPr>
            </a:br>
            <a:r>
              <a:rPr lang="ru-RU" sz="2400" b="1" i="1" dirty="0" smtClean="0">
                <a:latin typeface="Times New Roman" pitchFamily="18" charset="0"/>
                <a:cs typeface="Times New Roman" pitchFamily="18" charset="0"/>
              </a:rPr>
              <a:t/>
            </a:r>
            <a:br>
              <a:rPr lang="ru-RU" sz="2400" b="1" i="1" dirty="0" smtClean="0">
                <a:latin typeface="Times New Roman" pitchFamily="18" charset="0"/>
                <a:cs typeface="Times New Roman" pitchFamily="18" charset="0"/>
              </a:rPr>
            </a:br>
            <a:endParaRPr lang="ru-RU" sz="2400" b="1" i="1" dirty="0">
              <a:latin typeface="Times New Roman" pitchFamily="18" charset="0"/>
              <a:cs typeface="Times New Roman" pitchFamily="18" charset="0"/>
            </a:endParaRPr>
          </a:p>
        </p:txBody>
      </p:sp>
      <p:pic>
        <p:nvPicPr>
          <p:cNvPr id="2051" name="Picture 3" descr="H:\Дедсад\самообразование\2018 уг\фото\v4QGwQpmUq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869" y="3431759"/>
            <a:ext cx="4511824" cy="3383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72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orage.needpix.com/rsynced_images/frame-2450415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32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Дедсад\самообразование\2018 уг\фото\mHPY8RKJkV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195" y="233645"/>
            <a:ext cx="4057790" cy="30433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Дедсад\самообразование\2018 уг\фото\vCOTU7HfZq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7452" y="3399589"/>
            <a:ext cx="4367808" cy="327585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9" name="Picture 5" descr="H:\Дедсад\самообразование\2018 уг\фото\1Z2nkQzlH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1356" y="233645"/>
            <a:ext cx="4103779" cy="3077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24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ovenok-baby.ru/9_Tvorim/1_Risuem/1_lado_1000x715/4-veselyj_osminozhka_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4090466"/>
          </a:xfrm>
        </p:spPr>
        <p:txBody>
          <a:bodyPr>
            <a:normAutofit fontScale="90000"/>
          </a:bodyPr>
          <a:lstStyle/>
          <a:p>
            <a:pPr indent="540385">
              <a:lnSpc>
                <a:spcPct val="115000"/>
              </a:lnSpc>
              <a:spcAft>
                <a:spcPts val="1000"/>
              </a:spcAft>
            </a:pPr>
            <a:r>
              <a:rPr lang="ru-RU" sz="2400" dirty="0" smtClean="0">
                <a:latin typeface="Times New Roman"/>
                <a:ea typeface="Calibri"/>
                <a:cs typeface="Times New Roman"/>
              </a:rPr>
              <a:t>2. Рисованию </a:t>
            </a:r>
            <a:r>
              <a:rPr lang="ru-RU" sz="2400" dirty="0">
                <a:latin typeface="Times New Roman"/>
                <a:ea typeface="Calibri"/>
                <a:cs typeface="Times New Roman"/>
              </a:rPr>
              <a:t>ладошками </a:t>
            </a:r>
            <a:r>
              <a:rPr lang="ru-RU" sz="2400" dirty="0" smtClean="0">
                <a:latin typeface="Times New Roman"/>
                <a:ea typeface="Calibri"/>
                <a:cs typeface="Times New Roman"/>
              </a:rPr>
              <a:t>«</a:t>
            </a:r>
            <a:r>
              <a:rPr lang="ru-RU" sz="2400" dirty="0">
                <a:latin typeface="Times New Roman"/>
                <a:ea typeface="Calibri"/>
                <a:cs typeface="Times New Roman"/>
              </a:rPr>
              <a:t>Рыбки».</a:t>
            </a:r>
            <a:r>
              <a:rPr lang="ru-RU" sz="2000" dirty="0">
                <a:ea typeface="Calibri"/>
                <a:cs typeface="Times New Roman"/>
              </a:rPr>
              <a:t/>
            </a:r>
            <a:br>
              <a:rPr lang="ru-RU" sz="2000" dirty="0">
                <a:ea typeface="Calibri"/>
                <a:cs typeface="Times New Roman"/>
              </a:rPr>
            </a:br>
            <a:r>
              <a:rPr lang="ru-RU" sz="2000" u="sng" dirty="0">
                <a:latin typeface="Times New Roman"/>
                <a:ea typeface="Calibri"/>
                <a:cs typeface="Times New Roman"/>
              </a:rPr>
              <a:t>Цель</a:t>
            </a:r>
            <a:r>
              <a:rPr lang="ru-RU" sz="2000" dirty="0">
                <a:latin typeface="Times New Roman"/>
                <a:ea typeface="Calibri"/>
                <a:cs typeface="Times New Roman"/>
              </a:rPr>
              <a:t>: способствовать развитию интереса детей к изобразительной деятельности, используя нетрадиционный прием рисования – ладошкой.</a:t>
            </a:r>
            <a:r>
              <a:rPr lang="ru-RU" sz="2000" dirty="0">
                <a:ea typeface="Calibri"/>
                <a:cs typeface="Times New Roman"/>
              </a:rPr>
              <a:t/>
            </a:r>
            <a:br>
              <a:rPr lang="ru-RU" sz="2000" dirty="0">
                <a:ea typeface="Calibri"/>
                <a:cs typeface="Times New Roman"/>
              </a:rPr>
            </a:br>
            <a:r>
              <a:rPr lang="ru-RU" sz="2000" u="sng" dirty="0">
                <a:latin typeface="Times New Roman"/>
                <a:ea typeface="Calibri"/>
                <a:cs typeface="Times New Roman"/>
              </a:rPr>
              <a:t>Задачи</a:t>
            </a:r>
            <a:r>
              <a:rPr lang="ru-RU" sz="2000" dirty="0">
                <a:latin typeface="Times New Roman"/>
                <a:ea typeface="Calibri"/>
                <a:cs typeface="Times New Roman"/>
              </a:rPr>
              <a:t>:</a:t>
            </a:r>
            <a:r>
              <a:rPr lang="ru-RU" sz="2000" dirty="0">
                <a:ea typeface="Calibri"/>
                <a:cs typeface="Times New Roman"/>
              </a:rPr>
              <a:t/>
            </a:r>
            <a:br>
              <a:rPr lang="ru-RU" sz="2000" dirty="0">
                <a:ea typeface="Calibri"/>
                <a:cs typeface="Times New Roman"/>
              </a:rPr>
            </a:br>
            <a:r>
              <a:rPr lang="ru-RU" sz="2000" u="sng" dirty="0">
                <a:latin typeface="Times New Roman"/>
                <a:ea typeface="Calibri"/>
                <a:cs typeface="Times New Roman"/>
              </a:rPr>
              <a:t>Образовательные задачи</a:t>
            </a:r>
            <a:r>
              <a:rPr lang="ru-RU" sz="2000" dirty="0">
                <a:latin typeface="Times New Roman"/>
                <a:ea typeface="Calibri"/>
                <a:cs typeface="Times New Roman"/>
              </a:rPr>
              <a:t>: формировать умение детей рисовать ладошкой, продолжать формировать эмоциональное отношение к рисованию как виду деятельности и его результатам, закреплять знания детей о цвете.</a:t>
            </a:r>
            <a:r>
              <a:rPr lang="ru-RU" sz="2000" dirty="0">
                <a:ea typeface="Calibri"/>
                <a:cs typeface="Times New Roman"/>
              </a:rPr>
              <a:t/>
            </a:r>
            <a:br>
              <a:rPr lang="ru-RU" sz="2000" dirty="0">
                <a:ea typeface="Calibri"/>
                <a:cs typeface="Times New Roman"/>
              </a:rPr>
            </a:br>
            <a:r>
              <a:rPr lang="ru-RU" sz="2000" u="sng" dirty="0">
                <a:latin typeface="Times New Roman"/>
                <a:ea typeface="Calibri"/>
                <a:cs typeface="Times New Roman"/>
              </a:rPr>
              <a:t>Развивающие задачи</a:t>
            </a:r>
            <a:r>
              <a:rPr lang="ru-RU" sz="2000" dirty="0">
                <a:latin typeface="Times New Roman"/>
                <a:ea typeface="Calibri"/>
                <a:cs typeface="Times New Roman"/>
              </a:rPr>
              <a:t>: развивать мелкую моторику рук, внимание, воображение, речевое общение, способности к изобразительной деятельности. </a:t>
            </a:r>
            <a:r>
              <a:rPr lang="ru-RU" sz="2000" dirty="0">
                <a:ea typeface="Calibri"/>
                <a:cs typeface="Times New Roman"/>
              </a:rPr>
              <a:t/>
            </a:r>
            <a:br>
              <a:rPr lang="ru-RU" sz="2000" dirty="0">
                <a:ea typeface="Calibri"/>
                <a:cs typeface="Times New Roman"/>
              </a:rPr>
            </a:br>
            <a:r>
              <a:rPr lang="ru-RU" sz="2000" u="sng" dirty="0">
                <a:latin typeface="Times New Roman"/>
                <a:ea typeface="Calibri"/>
                <a:cs typeface="Times New Roman"/>
              </a:rPr>
              <a:t>Воспитательные задачи</a:t>
            </a:r>
            <a:r>
              <a:rPr lang="ru-RU" sz="2000" dirty="0">
                <a:latin typeface="Times New Roman"/>
                <a:ea typeface="Calibri"/>
                <a:cs typeface="Times New Roman"/>
              </a:rPr>
              <a:t>: воспитывать эмоциональный отклик, интерес к рисованию, эстетическое отношение к изобразительной деятельности.</a:t>
            </a:r>
            <a:r>
              <a:rPr lang="ru-RU" sz="2000" dirty="0">
                <a:ea typeface="Calibri"/>
                <a:cs typeface="Times New Roman"/>
              </a:rPr>
              <a:t/>
            </a:r>
            <a:br>
              <a:rPr lang="ru-RU" sz="2000" dirty="0">
                <a:ea typeface="Calibri"/>
                <a:cs typeface="Times New Roman"/>
              </a:rPr>
            </a:br>
            <a:endParaRPr lang="ru-RU" sz="2400" dirty="0">
              <a:latin typeface="Times New Roman" pitchFamily="18" charset="0"/>
              <a:cs typeface="Times New Roman" pitchFamily="18" charset="0"/>
            </a:endParaRPr>
          </a:p>
        </p:txBody>
      </p:sp>
      <p:pic>
        <p:nvPicPr>
          <p:cNvPr id="4098" name="Picture 2" descr="H:\Дедсад\самообразование\2018 уг\фото\OBE6H2Sni_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084886"/>
            <a:ext cx="3635896" cy="27269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696154"/>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147</Words>
  <Application>Microsoft Office PowerPoint</Application>
  <PresentationFormat>Экран (4:3)</PresentationFormat>
  <Paragraphs>22</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МУНИЦИПАЛЬНОЕ БЮДЖЕТНОЕ ДОШКОЛЬНОЕ ОБРАЗОВАТЕЛЬНОЕ УЧРЕЖДЕНИЕ «ДЕТСКИЙ САД «МИШУТКА» Г.ДЕСНОГОРСКА  Презентация. Тема: «Развитие творческих способностей детей с применением нетрадиционных форм рисования».                                                                        Воспитатель: Т.С. Никицова  Направление: «Художественное творчество» Форма самообразования: индивидуальная. Стаж педагогической работы: 5 года. Курсы повышения квалификации: 2018 год Дата начала работы над темой: 2018 уч. год Предполагаемая дата окончания работы: 2019 уч. год </vt:lpstr>
      <vt:lpstr>   Цель: 1. Изучить нетрадиционные техники рисования как средство развития творческих способностей 2. Формировать умение выполнять полученные знания о средствах выразительности в собственном творчестве; 3. Формировать умение выполнять коллективную композицию, согласовывать свои действия со сверстниками; 4. Развивать потребность к созданию нового, необычного продукта творческой деятельности; 5. Развивать эстетическую оценку, стремление к творческой самореализации. 6. Привлечь родителей воспитанников к активному взаимодействию. 7. Активизировать взаимодействие в системе «педагог-ребенок-родитель». Задачи: - расширять представление о многообразии нетрадиционных техник рисования; – формировать эстетическое отношение к окружающей действительности на основе ознакомления с нетрадиционными техниками рисования; – формировать эстетический вкус, творчество, фантазию; – развивать ассоциативное мышление и любознательность, наблюдательность и воображение; – совершенствовать технические умения и навыки рисования; - воспитывать художественный вкус и чувство гармонии. - повысить собственный уровень знаний, путём изучения необходимой литературы, а также применения полученных знаний на практике. -разработать перспективный план работы с детьми. -оформить в группе мини-центр «Каляка - маляка» -подготовить консультацию для родителей на тему: «Нетрадиционные формы рисования»; выступление на педагогическом совете с презентацией по теме самообразования. </vt:lpstr>
      <vt:lpstr>Предполагаемый результат: - формирование у детей старшего дошкольного возраста знаний о нетрадиционных способах рисования; - владение дошкольниками простейшими техническими приемами работы с различными изобразительными материалами; - умение воспитанников самостоятельно применять нетрадиционные техники рисования; - повышение компетентности родителей воспитанников в вопросе рисования с использованием нетрадиционной техники. </vt:lpstr>
      <vt:lpstr>Актуальность: Рисование - интересный и полезный вид деятельности, в ходе которого разнообразными способами с использованием разных материалов создаются живописные и графические изображения. Изобразительная деятельность с применением нетрадиционных материалов и техник способствует разностороннему развитию ребёнка. Именно нетрадиционные техники рисования создают атмосферу непринуждённости, открытости, раскованности, способствуют развитию инициативы, самостоятельности детей, создают эмоционально-положительное отношение к деятельности. Результат изобразительной деятельности не может быть плохим или хорошим, работа каждого ребёнка индивидуальна, неповторима.    Нетрадиционные техники – это толчок к развитию воображения, творчества, проявлению самостоятельности, инициативы, выражения индивидуальности.  </vt:lpstr>
      <vt:lpstr>Для развития творческих способностей детей использовались различные способы нетрадиционного рисования: Рисование пальчиками; Рисование ладошками; Штампы-печати; Эстамп – оттиск, отпечатки листьев; Рисование мыльными пузырями; Рисование мятой бумагой; Монотипия; Монотипия предметная; Кляксография; Ниткография; Рисование ватными палочками; Граттаж «Цап-царап»; Фроттаж; Пластилинография; восковые мелки (свеча) + акварель; рисование пластиковой вилкой.</vt:lpstr>
      <vt:lpstr>Реализация данного проекта проходила поэтапно: - изучение опыта других педагогов и литературы по теме; - обзор в интернете информации на тему: «Нетрадиционные методы рисования»; - подборка нетрадиционных методов рисования для развития мелкой моторики; - составление конспектов занятий; - мини-проект: создание и дополнение в группе художественно-эстетической предметно развивающей среды; - разработка консультаций для родителей; - проект по созданию клуба юных художников «Рисуем без кисточки»; - применение полученных знаний на практике.</vt:lpstr>
      <vt:lpstr>   Реализация проекта в НОД. 1. Рисованию пальчиками «Жар-птица». Цель: Учить детей рисовать птицу с использованием нетрадиционной техники рисования пальчиками. Задачи: • Воспитывать аккуратность, способность к самовыражению. • Развивать художественно-творческие способности, эмоциональное восприятие, образное мышление детей. Умение передавать настроение через рисунок посредством использования в работе необходимых художественных материалов и средств. • Учить детей рисовать сказочных птиц  с помощью кисти руки.  Упражнять в подборе цвета для  создания необходимого эффекта; • Закрепить умение рисовать контур  головы и туловища птицы графитным  карандашом.   </vt:lpstr>
      <vt:lpstr>Презентация PowerPoint</vt:lpstr>
      <vt:lpstr>2. Рисованию ладошками «Рыбки». Цель: способствовать развитию интереса детей к изобразительной деятельности, используя нетрадиционный прием рисования – ладошкой. Задачи: Образовательные задачи: формировать умение детей рисовать ладошкой, продолжать формировать эмоциональное отношение к рисованию как виду деятельности и его результатам, закреплять знания детей о цвете. Развивающие задачи: развивать мелкую моторику рук, внимание, воображение, речевое общение, способности к изобразительной деятельности.  Воспитательные задачи: воспитывать эмоциональный отклик, интерес к рисованию, эстетическое отношение к изобразительной деятельности. </vt:lpstr>
      <vt:lpstr>Презентация PowerPoint</vt:lpstr>
      <vt:lpstr>3. Рисованию штампами из пластилина «Сказочные цветы». Цель: Учить детей рисовать цветы с использованием нетрадиционной техники рисования штампами из пластилина. Задачи: - познакомить детей с техникой рисования штампами; - учить изготавливать штампы из пластилина; - совершенствовать мелкую моторику пальцев рук и кистей; - воспитывать аккуратность при лепке, интерес к процессу изготовления поделок; - вызвать положительный отклик  на результаты своего творчества.  </vt:lpstr>
      <vt:lpstr>Презентация PowerPoint</vt:lpstr>
      <vt:lpstr>4. Рисованию в технике эстамп - оттиск,  отпечаток листьями  «Дерево волшебника». Цель: Познакомить детей с новым видом нетрадиционной техники рисования «оттиск, отпечаток листьями»; вызвать у детей эмоционально-положительное отношение к природе осенью средствами художественного слова, музыки, произведений живописи. Задачи: Закрепить знания детей о нетрадиционных видах изобразительной техники (рисование пальчиками, печатание ладошкой, ватной палочкой), познакомить с новым видом (оттиск, отпечаток листом с дерева); развивать технические навыки, в рисовании, работая разными материалами и способами; развивать творческое мышление, речевую активность, коммуникативные навыки, внимание, память. Развивать любознательность, воображение, мелкую моторику кистей рук. Воспитывать бережное отношение к природе родного края.  </vt:lpstr>
      <vt:lpstr>Презентация PowerPoint</vt:lpstr>
      <vt:lpstr>5. Рисованию мыльными пузырями «Мороженное». Цель. Способствовать развитию творчества, воображения, фантазии. Задачи: Закрепить знания детей о нетрадиционных видах изобразительной техники (рисование мыльными пузырями), развивать технические навыки в рисовании, работая разными материалами и способами; развивать творческое мышление, речевую активность, коммуникативные навыки, внимание, память. Развивать любознательность, воображение, мелкую моторику кистей рук, дыхательная гимнастика. </vt:lpstr>
      <vt:lpstr>Презентация PowerPoint</vt:lpstr>
      <vt:lpstr> 6. Рисованию мятой бумагой в подготовительной группе «Сирень в вазе». Цель: Развитие познавательно-творческой активности детей. Выполнение работы "Сирень в вазе" в новой технике рисования - мятой бумагой. Задачи: Обучающие: - закреплять знание жанровых особенностей натюрморта и пейзажа; - учить передавать характерные особенности цветов сирени, используя прием накладывания краски в несколько слоев (каждый следующий слой светлее предыдущего). Развивающие: - развивать цветовосприятие и чувство композиции, эстетическое восприятие мира природы и произведений изобразительного искусства. Воспитательные: - воспитывать навыки адекватной самооценки своей деятельности.   </vt:lpstr>
      <vt:lpstr>Презентация PowerPoint</vt:lpstr>
      <vt:lpstr>7. Рисованию в технике монотипия «Рисуем без кисточки». Цель:  вызвать у детей интерес к новой технике изображения – МОНОТИПИЯ. Дать представление о способе переноса изображения с со стекла на бумагу. Работать акварелью быстро, чтобы не высохли краски, делая кляксы рядом друг с другом. Закрепить значение слова «симметричный». Развивать творческое воображение, фантазию, образное представление, зрительное внимание, зрительную память, ассоциативное мышление. Воспитывать самостоятельность, усидчивость, аккуратность.</vt:lpstr>
      <vt:lpstr>8. Рисованию нетрадиционной техникой «монотипия» «Бабочка». Цель: Создание условий для обогащения и расширения художественного опыта детей с помощью нетрадиционной техники рисования – «монотипия». Задачи:  - Формировать умение изображать бабочку с помощью нетрадиционной техники рисования – «монотипия»; - Развивать практические навыки получения новых цветов путем смешивания красок;  - Формировать умение самостоятельно выбирать цветовую гамму, соответствующую радостному настроению; - Воспитывать у детей интерес к изобразительной деятельности. </vt:lpstr>
      <vt:lpstr>Презентация PowerPoint</vt:lpstr>
      <vt:lpstr>9. Рисованию ватными палочками «Снегирь на ветке».  Цель: Учить детей рисовать ватными палочками. Задачи: Развивать чувство цвета, мелкую моторику; воспитывать интерес к природе и отображению впечатлений в рисунке, чувство сострадания к живым существам (птичка). Совершенствовать умение делать набросок простым карандашом. </vt:lpstr>
      <vt:lpstr>   10. Рисование в нетрадиционной технике -  кляксографии  «Паучки и мухи». Цель: Создание условий для знакомства детей с техникой рисования «Кляксография», используя акварель. Задачи: - формировать умения изображать цветные пятна, методом рисования; - развивать мелкую моторику; - обеспечить условия для развития самостоятельности и инициативности; - создать условия свободного экспериментирования с разными материалами, инструментами; - вызвать интерес к опредмечиванию и "оживлению" необычных форм (клякс). - развивать творческое воображение, фантазию в оформлении работы; - воспитывать эстетическое отношение в работе. </vt:lpstr>
      <vt:lpstr>Презентация PowerPoint</vt:lpstr>
      <vt:lpstr>10. Рисование в нетрадиционной технике -  никтография. Цель: с помощью нетрадиционной техники рисования развивать у детей стойкий интерес к изобразительной деятельности.  Задачи: формировать умение самостоятельно выбирать цветовую гамму красок, соответствующую радостному весеннему настроению. Развивать цветовое восприятие, совершенствовать мелкую моторику пальцев рук и кистей. Закреплять ранее полученные навыки. Систематизировать и закреплять знания детей о весне. Вызвать положительный отклик на результаты своего творчества.  </vt:lpstr>
      <vt:lpstr>11. Рисованию в технике Граттаж «Цап-царап». Цель: познакомить детей с новой техникой изображения – «граттаж». Воспитывать аккуратность, целеустремлённость, любознательность. Задачи: учить детей самостоятельно задумывать содержание работы, аккуратно процарапывать палочкой, убирая крошки воска сдуванием. Закреплять умение рисовать контурный рисунок, дорисовывая дополнительные детали согласно теме. Соблюдать приблизительные пропорции. Воспитывать неторопливость, аккуратность. Развивать фантазию, творческие способности, воображение, композиционные умения и навыки.   </vt:lpstr>
      <vt:lpstr>Презентация PowerPoint</vt:lpstr>
      <vt:lpstr>12. Рисованию в технике фроттаж «Сундук сокровищ». Цель: знакомство с новой техникой рисования «фроттаж». Задачи: закрепление умений в овладении ритмичности движений; совершенствование разнонаправленности движения руки; развитие мелкой моторики.   </vt:lpstr>
      <vt:lpstr>Презентация PowerPoint</vt:lpstr>
      <vt:lpstr>13. Рисование в технике пластилинография «Поднос» Цель: знакомство и закрепление знаний детей о способах украшения посуды; Задачи:  1. Обучающая: научить детей рисовать пластилином  и выполнять несложные элементы «жостовского узора» и составлять узоры из этих элементов;   2. Познавательная: познакомить детей с традициями и особенностями росписи данного народного промысла, с этапами работы над декоративной композицией;  3. Развивающая: развивать мелкую моторику, развивать координацию пальцев, умение вылепливать, пользуясь разными приемами, стимулировать воображение и фантазию ребенка. 4. Воспитывающая: воспитывать эстетическое отношение к предметам народного промысла, народному творчеству, научить детей заниматься с пластилином самостоятельно, без постоянного присмотра со стороны взрослых. </vt:lpstr>
      <vt:lpstr>Презентация PowerPoint</vt:lpstr>
      <vt:lpstr>14. Рисованию восковыми мелками+акварель «Закат в море».  Цель: Знакомить с художественными техниками; развивать чувство композиции и цвета. Задачи: • Развивающая: Развивать способность наблюдать и сравнивать цвета окружающих явлений. • Воспитательная: Воспитывать чувство к прекрасному и эстетическое отношение к окружающей природе. • Образовательная: Учить понимать выразительные средства живописи (цвет, линия, колорит, ритм) в передаче состояния моря, использовать цвет, линию, ритм в творческих работах. </vt:lpstr>
      <vt:lpstr>Презентация PowerPoint</vt:lpstr>
      <vt:lpstr>Литература: 1. Эйнон Д. Творческая игра: от рождения до 10 лет. – М., 1995. 2. Образовательный портал MAAM.RU – http://www.maam.ru/ 3. Т. С. Комарова «Детское художественное творчество» », М.: Мозайка-Синтез, 2015г. 4. А. А. Фатеева «Рисуем без кисточки» Ярославль, Академия развития 2006г. 5. И. А. Лыкова «Изобразительное творчество в детском саду» Москва 2010г. 6. Шклярова О. В. Рисуйте в нетрадиционной форме // Дошкольное воспитание. – 1995. - №11. 7. Необыкновенное рисование, учебное издание из серии «Искусство - детям», М.: Мозайка-Синтез, 2007 г., № 2. 8. Акуненок Т. С. Использование в ДОУ приемов нетрадиционного рисования // Дошкольное образование. – 2010. - №18. 9. Н. В. Краснощекова «Игры для детей дошкольного возраста», Ростов-на-Дону, Феникс, 2008г. 10. Т. А. Кислинская «Гениальность на кончиках пальцев», электронная библиотека, https://profilib.net/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«ДЕТСКИЙ САД «МИШУТКА» Г.ДЕСНОГОРСКА   План работы по теме самообразования «Развитие творческих способностей детей с применением нетрадиционных форм рисования».                                                                        Воспитатель: Т.С. Никицова</dc:title>
  <dc:creator>999</dc:creator>
  <cp:lastModifiedBy>Анна</cp:lastModifiedBy>
  <cp:revision>99</cp:revision>
  <dcterms:created xsi:type="dcterms:W3CDTF">2019-02-08T17:11:02Z</dcterms:created>
  <dcterms:modified xsi:type="dcterms:W3CDTF">2019-06-03T12:03:54Z</dcterms:modified>
</cp:coreProperties>
</file>