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9"/>
  </p:handoutMasterIdLst>
  <p:sldIdLst>
    <p:sldId id="258" r:id="rId2"/>
    <p:sldId id="257" r:id="rId3"/>
    <p:sldId id="259" r:id="rId4"/>
    <p:sldId id="261" r:id="rId5"/>
    <p:sldId id="260" r:id="rId6"/>
    <p:sldId id="263" r:id="rId7"/>
    <p:sldId id="264" r:id="rId8"/>
    <p:sldId id="262" r:id="rId9"/>
    <p:sldId id="266" r:id="rId10"/>
    <p:sldId id="272" r:id="rId11"/>
    <p:sldId id="265" r:id="rId12"/>
    <p:sldId id="267" r:id="rId13"/>
    <p:sldId id="269" r:id="rId14"/>
    <p:sldId id="271" r:id="rId15"/>
    <p:sldId id="268" r:id="rId16"/>
    <p:sldId id="270" r:id="rId17"/>
    <p:sldId id="25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3399"/>
    <a:srgbClr val="3366FF"/>
    <a:srgbClr val="800000"/>
    <a:srgbClr val="FAFAFA"/>
    <a:srgbClr val="FF004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1220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87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426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2854" y="107578"/>
            <a:ext cx="7122585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50893" y="1109613"/>
            <a:ext cx="60422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333399"/>
                </a:solidFill>
              </a:rPr>
              <a:t>Дидактическое пособие </a:t>
            </a:r>
            <a:endParaRPr lang="ru-RU" sz="3600" dirty="0" smtClean="0">
              <a:solidFill>
                <a:srgbClr val="333399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333399"/>
                </a:solidFill>
              </a:rPr>
              <a:t>«</a:t>
            </a:r>
            <a:r>
              <a:rPr lang="ru-RU" sz="3600" b="1" dirty="0">
                <a:solidFill>
                  <a:srgbClr val="333399"/>
                </a:solidFill>
              </a:rPr>
              <a:t>Речевая карусель» </a:t>
            </a:r>
            <a:endParaRPr lang="ru-RU" sz="3600" b="1" dirty="0" smtClean="0">
              <a:solidFill>
                <a:srgbClr val="333399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8951" y="187369"/>
            <a:ext cx="72860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333399"/>
                </a:solidFill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dirty="0" smtClean="0">
                <a:solidFill>
                  <a:srgbClr val="333399"/>
                </a:solidFill>
              </a:rPr>
              <a:t>«Детский сад «Ласточка»</a:t>
            </a:r>
            <a:endParaRPr lang="ru-RU" dirty="0">
              <a:solidFill>
                <a:srgbClr val="333399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36822" y="5108993"/>
            <a:ext cx="19071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rgbClr val="333399"/>
                </a:solidFill>
              </a:rPr>
              <a:t>Подготовили воспитатели:</a:t>
            </a:r>
          </a:p>
          <a:p>
            <a:pPr algn="r"/>
            <a:r>
              <a:rPr lang="ru-RU" dirty="0" smtClean="0">
                <a:solidFill>
                  <a:srgbClr val="333399"/>
                </a:solidFill>
              </a:rPr>
              <a:t>Бессарабова И.И.</a:t>
            </a:r>
          </a:p>
          <a:p>
            <a:pPr algn="r"/>
            <a:r>
              <a:rPr lang="ru-RU" dirty="0" smtClean="0">
                <a:solidFill>
                  <a:srgbClr val="333399"/>
                </a:solidFill>
              </a:rPr>
              <a:t>Шашкова Н.Ю.</a:t>
            </a:r>
            <a:endParaRPr lang="ru-RU" dirty="0">
              <a:solidFill>
                <a:srgbClr val="333399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6784" y="3417937"/>
            <a:ext cx="4245429" cy="2830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6947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99794" y="252940"/>
            <a:ext cx="62095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333399"/>
                </a:solidFill>
              </a:rPr>
              <a:t>«Опиши предмет по признакам» </a:t>
            </a:r>
            <a:endParaRPr lang="ru-RU" sz="3200" dirty="0"/>
          </a:p>
        </p:txBody>
      </p:sp>
      <p:pic>
        <p:nvPicPr>
          <p:cNvPr id="2052" name="Picture 4" descr="https://cdn.imgbb.ru/user/260/2606833/201703/fe1e8bd761d880b2f74b5309c35ec5c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1897" y="837715"/>
            <a:ext cx="2290808" cy="171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" y="837715"/>
            <a:ext cx="4562932" cy="3041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4353" y="3452949"/>
            <a:ext cx="5107577" cy="3405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45140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2606" y="3671013"/>
            <a:ext cx="3174273" cy="30563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7224" y="170347"/>
            <a:ext cx="872265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333399"/>
                </a:solidFill>
              </a:rPr>
              <a:t>Вариант 2 «Расскажи сказку» </a:t>
            </a:r>
            <a:endParaRPr lang="ru-RU" sz="2000" b="1" dirty="0" smtClean="0">
              <a:solidFill>
                <a:srgbClr val="333399"/>
              </a:solidFill>
            </a:endParaRPr>
          </a:p>
          <a:p>
            <a:pPr algn="ctr"/>
            <a:r>
              <a:rPr lang="ru-RU" i="1" dirty="0" smtClean="0">
                <a:solidFill>
                  <a:srgbClr val="333399"/>
                </a:solidFill>
              </a:rPr>
              <a:t>( цель: формирование </a:t>
            </a:r>
            <a:r>
              <a:rPr lang="ru-RU" i="1" dirty="0">
                <a:solidFill>
                  <a:srgbClr val="333399"/>
                </a:solidFill>
              </a:rPr>
              <a:t>навыков пересказа со зрительной опорой)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0259" y="980994"/>
            <a:ext cx="4229100" cy="563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46" y="1748119"/>
            <a:ext cx="4732913" cy="3549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7663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3341"/>
            <a:ext cx="88033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333399"/>
                </a:solidFill>
              </a:rPr>
              <a:t>Вариант 3 «Состав числа» </a:t>
            </a:r>
            <a:endParaRPr lang="ru-RU" sz="2200" b="1" dirty="0" smtClean="0">
              <a:solidFill>
                <a:srgbClr val="333399"/>
              </a:solidFill>
            </a:endParaRPr>
          </a:p>
          <a:p>
            <a:pPr algn="ctr"/>
            <a:r>
              <a:rPr lang="ru-RU" sz="2000" i="1" dirty="0" smtClean="0">
                <a:solidFill>
                  <a:srgbClr val="333399"/>
                </a:solidFill>
              </a:rPr>
              <a:t>(цель: формирование </a:t>
            </a:r>
            <a:r>
              <a:rPr lang="ru-RU" sz="2000" i="1" dirty="0">
                <a:solidFill>
                  <a:srgbClr val="333399"/>
                </a:solidFill>
              </a:rPr>
              <a:t>математических представлений)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4485" y="3482661"/>
            <a:ext cx="4475949" cy="3356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2911" y="975513"/>
            <a:ext cx="3680460" cy="2453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629" y="975513"/>
            <a:ext cx="3680460" cy="2453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2089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2606" y="3671013"/>
            <a:ext cx="3174273" cy="30563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36914" y="151268"/>
            <a:ext cx="7367452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3333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Вариант 4 «Говорящая азбука</a:t>
            </a:r>
            <a:r>
              <a:rPr lang="ru-RU" sz="2400" b="1" dirty="0" smtClean="0">
                <a:solidFill>
                  <a:srgbClr val="3333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3333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rgbClr val="3333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ru-RU" sz="2400" i="1" dirty="0" smtClean="0">
                <a:solidFill>
                  <a:srgbClr val="3333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цель: развитие </a:t>
            </a:r>
            <a:r>
              <a:rPr lang="ru-RU" sz="2400" i="1" dirty="0">
                <a:solidFill>
                  <a:srgbClr val="3333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речи детей)</a:t>
            </a:r>
            <a:endParaRPr lang="ru-RU" sz="2400" i="1" dirty="0">
              <a:solidFill>
                <a:srgbClr val="33339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844" y="988561"/>
            <a:ext cx="4467499" cy="2978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86"/>
          <a:stretch/>
        </p:blipFill>
        <p:spPr>
          <a:xfrm>
            <a:off x="4539343" y="2686593"/>
            <a:ext cx="4389120" cy="4040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2460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415562" y="827042"/>
            <a:ext cx="4892040" cy="3669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8492" y="3187338"/>
            <a:ext cx="4580708" cy="3435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669729" y="650176"/>
            <a:ext cx="4298164" cy="692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3333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«Говорящая азбука»</a:t>
            </a:r>
          </a:p>
        </p:txBody>
      </p:sp>
      <p:pic>
        <p:nvPicPr>
          <p:cNvPr id="1026" name="Picture 2" descr="https://imya-sonnik.ru/wp-content/uploads/2019/10/10133646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0984" y="1342225"/>
            <a:ext cx="1320784" cy="1772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0180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4390" y="5134869"/>
            <a:ext cx="1789610" cy="17231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48640" y="135685"/>
            <a:ext cx="8373291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3333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Вариант 5 «Что сначала, что потом» </a:t>
            </a:r>
            <a:endParaRPr lang="ru-RU" sz="2400" b="1" dirty="0" smtClean="0">
              <a:solidFill>
                <a:srgbClr val="33339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i="1" dirty="0">
                <a:solidFill>
                  <a:srgbClr val="3333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ц</a:t>
            </a:r>
            <a:r>
              <a:rPr lang="ru-RU" sz="2400" i="1" dirty="0" smtClean="0">
                <a:solidFill>
                  <a:srgbClr val="3333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ель: (развитие </a:t>
            </a:r>
            <a:r>
              <a:rPr lang="ru-RU" sz="2400" i="1" dirty="0">
                <a:solidFill>
                  <a:srgbClr val="3333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умения правильно составлять рассказ)</a:t>
            </a:r>
            <a:endParaRPr lang="ru-RU" sz="2400" i="1" dirty="0">
              <a:solidFill>
                <a:srgbClr val="33339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572"/>
          <a:stretch/>
        </p:blipFill>
        <p:spPr>
          <a:xfrm>
            <a:off x="130628" y="1077481"/>
            <a:ext cx="3992782" cy="3386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14" t="7428" r="10714" b="3238"/>
          <a:stretch/>
        </p:blipFill>
        <p:spPr>
          <a:xfrm>
            <a:off x="4196998" y="2241346"/>
            <a:ext cx="4724933" cy="4616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2451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2606" y="3671013"/>
            <a:ext cx="3174273" cy="30563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28353" y="261257"/>
            <a:ext cx="7184572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dirty="0">
                <a:solidFill>
                  <a:srgbClr val="3333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Благодаря дидактическому пособию «Речевая карусель» дети учатся взаимодействовать друг с другом, обогащается словарный запас, познают окружающий мир, сохраняется положительный эмоциональный фон.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dirty="0">
                <a:solidFill>
                  <a:srgbClr val="33339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solidFill>
                <a:srgbClr val="33339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800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8" name="Picture 4" descr="https://foiz.ru/uz_files/43063/26279855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0446" y="728571"/>
            <a:ext cx="6477487" cy="209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5120" y="61958"/>
            <a:ext cx="1384662" cy="133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2137" y="4958783"/>
            <a:ext cx="1972490" cy="189921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03749" y="-47897"/>
            <a:ext cx="771323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333399"/>
                </a:solidFill>
              </a:rPr>
              <a:t>Одной из главных задач дошкольного образования является речевое развитие детей. </a:t>
            </a:r>
            <a:endParaRPr lang="ru-RU" sz="2400" dirty="0" smtClean="0">
              <a:solidFill>
                <a:srgbClr val="333399"/>
              </a:solidFill>
            </a:endParaRPr>
          </a:p>
          <a:p>
            <a:pPr algn="ctr"/>
            <a:endParaRPr lang="ru-RU" sz="2400" dirty="0" smtClean="0">
              <a:solidFill>
                <a:srgbClr val="333399"/>
              </a:solidFill>
            </a:endParaRPr>
          </a:p>
          <a:p>
            <a:pPr algn="ctr"/>
            <a:r>
              <a:rPr lang="ru-RU" sz="2400" dirty="0" smtClean="0">
                <a:solidFill>
                  <a:srgbClr val="333399"/>
                </a:solidFill>
              </a:rPr>
              <a:t>Проблема </a:t>
            </a:r>
            <a:r>
              <a:rPr lang="ru-RU" sz="2400" dirty="0">
                <a:solidFill>
                  <a:srgbClr val="333399"/>
                </a:solidFill>
              </a:rPr>
              <a:t>речевого развития сейчас актуальна, так как у многих детей имеются речевые проблемы</a:t>
            </a:r>
            <a:r>
              <a:rPr lang="ru-RU" sz="2400" dirty="0" smtClean="0">
                <a:solidFill>
                  <a:srgbClr val="333399"/>
                </a:solidFill>
              </a:rPr>
              <a:t>.</a:t>
            </a:r>
          </a:p>
          <a:p>
            <a:pPr algn="ctr"/>
            <a:endParaRPr lang="ru-RU" sz="2400" dirty="0">
              <a:solidFill>
                <a:srgbClr val="333399"/>
              </a:solidFill>
            </a:endParaRPr>
          </a:p>
          <a:p>
            <a:pPr algn="ctr"/>
            <a:r>
              <a:rPr lang="ru-RU" sz="2400" dirty="0">
                <a:solidFill>
                  <a:srgbClr val="333399"/>
                </a:solidFill>
              </a:rPr>
              <a:t>В связи с этим была </a:t>
            </a:r>
            <a:r>
              <a:rPr lang="ru-RU" sz="2400" dirty="0" smtClean="0">
                <a:solidFill>
                  <a:srgbClr val="333399"/>
                </a:solidFill>
              </a:rPr>
              <a:t>разработано дидактическое пособие</a:t>
            </a:r>
          </a:p>
          <a:p>
            <a:pPr algn="ctr"/>
            <a:r>
              <a:rPr lang="ru-RU" sz="2400" b="1" dirty="0" smtClean="0">
                <a:solidFill>
                  <a:srgbClr val="333399"/>
                </a:solidFill>
              </a:rPr>
              <a:t>«Речевая </a:t>
            </a:r>
            <a:r>
              <a:rPr lang="ru-RU" sz="2400" b="1" dirty="0">
                <a:solidFill>
                  <a:srgbClr val="333399"/>
                </a:solidFill>
              </a:rPr>
              <a:t>карусель</a:t>
            </a:r>
            <a:r>
              <a:rPr lang="ru-RU" sz="2400" b="1" dirty="0" smtClean="0">
                <a:solidFill>
                  <a:srgbClr val="333399"/>
                </a:solidFill>
              </a:rPr>
              <a:t>»</a:t>
            </a:r>
            <a:endParaRPr lang="ru-RU" sz="2400" b="1" dirty="0">
              <a:solidFill>
                <a:srgbClr val="333399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6732" y="3177880"/>
            <a:ext cx="5342709" cy="3561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2425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2606" y="3671013"/>
            <a:ext cx="3174273" cy="30563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07458" y="180219"/>
            <a:ext cx="7252448" cy="2805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solidFill>
                  <a:srgbClr val="333399"/>
                </a:solidFill>
              </a:rPr>
              <a:t>Речевая карусель решает не только проблемы речевого развития, </a:t>
            </a:r>
            <a:endParaRPr lang="ru-RU" sz="2400" dirty="0" smtClean="0">
              <a:solidFill>
                <a:srgbClr val="333399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2400" dirty="0" smtClean="0">
                <a:solidFill>
                  <a:srgbClr val="333399"/>
                </a:solidFill>
              </a:rPr>
              <a:t>но </a:t>
            </a:r>
            <a:r>
              <a:rPr lang="ru-RU" sz="2400" dirty="0">
                <a:solidFill>
                  <a:srgbClr val="333399"/>
                </a:solidFill>
              </a:rPr>
              <a:t>и помогает раскрыть многие качества детей - умение фантазировать, понимать закономерности, решать проблемные ситуации.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729" y="3229536"/>
            <a:ext cx="4491318" cy="3368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6821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6612" y="4445152"/>
            <a:ext cx="2370267" cy="228221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97859" y="361327"/>
            <a:ext cx="820270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333399"/>
                </a:solidFill>
              </a:rPr>
              <a:t>Новизна</a:t>
            </a:r>
            <a:r>
              <a:rPr lang="ru-RU" sz="2000" dirty="0">
                <a:solidFill>
                  <a:srgbClr val="333399"/>
                </a:solidFill>
              </a:rPr>
              <a:t> этой разработки в том, что </a:t>
            </a:r>
            <a:r>
              <a:rPr lang="ru-RU" sz="2000" dirty="0" smtClean="0">
                <a:solidFill>
                  <a:srgbClr val="333399"/>
                </a:solidFill>
              </a:rPr>
              <a:t>построена она с </a:t>
            </a:r>
            <a:r>
              <a:rPr lang="ru-RU" sz="2000" dirty="0">
                <a:solidFill>
                  <a:srgbClr val="333399"/>
                </a:solidFill>
              </a:rPr>
              <a:t>использованием </a:t>
            </a:r>
            <a:r>
              <a:rPr lang="ru-RU" sz="2000" i="1" dirty="0">
                <a:solidFill>
                  <a:srgbClr val="333399"/>
                </a:solidFill>
              </a:rPr>
              <a:t>технологии ТРИЗ</a:t>
            </a:r>
            <a:r>
              <a:rPr lang="ru-RU" sz="2000" dirty="0">
                <a:solidFill>
                  <a:srgbClr val="333399"/>
                </a:solidFill>
              </a:rPr>
              <a:t>, </a:t>
            </a:r>
            <a:endParaRPr lang="ru-RU" sz="2000" dirty="0" smtClean="0">
              <a:solidFill>
                <a:srgbClr val="333399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srgbClr val="333399"/>
                </a:solidFill>
              </a:rPr>
              <a:t>которая  </a:t>
            </a:r>
            <a:r>
              <a:rPr lang="ru-RU" sz="2000" dirty="0">
                <a:solidFill>
                  <a:srgbClr val="333399"/>
                </a:solidFill>
              </a:rPr>
              <a:t>позволяет сделать игру наиболее интересной и необычной, </a:t>
            </a:r>
            <a:endParaRPr lang="ru-RU" sz="2000" dirty="0" smtClean="0">
              <a:solidFill>
                <a:srgbClr val="333399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srgbClr val="333399"/>
                </a:solidFill>
              </a:rPr>
              <a:t>дает </a:t>
            </a:r>
            <a:r>
              <a:rPr lang="ru-RU" sz="2000" dirty="0">
                <a:solidFill>
                  <a:srgbClr val="333399"/>
                </a:solidFill>
              </a:rPr>
              <a:t>возможность каждому ребёнку проявить свою индивидуальность, учит нестандартному мышлению, </a:t>
            </a:r>
            <a:endParaRPr lang="ru-RU" sz="2000" dirty="0" smtClean="0">
              <a:solidFill>
                <a:srgbClr val="333399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srgbClr val="333399"/>
                </a:solidFill>
              </a:rPr>
              <a:t>способствует </a:t>
            </a:r>
            <a:r>
              <a:rPr lang="ru-RU" sz="2000" dirty="0">
                <a:solidFill>
                  <a:srgbClr val="333399"/>
                </a:solidFill>
              </a:rPr>
              <a:t>повышению речевой активности, </a:t>
            </a:r>
            <a:endParaRPr lang="ru-RU" sz="2000" dirty="0" smtClean="0">
              <a:solidFill>
                <a:srgbClr val="333399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srgbClr val="333399"/>
                </a:solidFill>
              </a:rPr>
              <a:t>расширяет </a:t>
            </a:r>
            <a:r>
              <a:rPr lang="ru-RU" sz="2000" dirty="0">
                <a:solidFill>
                  <a:srgbClr val="333399"/>
                </a:solidFill>
              </a:rPr>
              <a:t>кругозор и словарный </a:t>
            </a:r>
            <a:r>
              <a:rPr lang="ru-RU" sz="2000" dirty="0" smtClean="0">
                <a:solidFill>
                  <a:srgbClr val="333399"/>
                </a:solidFill>
              </a:rPr>
              <a:t>запас.</a:t>
            </a:r>
            <a:endParaRPr lang="ru-RU" sz="2000" dirty="0">
              <a:solidFill>
                <a:srgbClr val="333399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39" r="19215"/>
          <a:stretch/>
        </p:blipFill>
        <p:spPr>
          <a:xfrm>
            <a:off x="134471" y="3677316"/>
            <a:ext cx="4930588" cy="3050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692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811739"/>
            <a:ext cx="1990165" cy="191623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9262" y="183924"/>
            <a:ext cx="6398559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333399"/>
                </a:solidFill>
              </a:rPr>
              <a:t>Цель:</a:t>
            </a:r>
            <a:r>
              <a:rPr lang="ru-RU" sz="1700" dirty="0">
                <a:solidFill>
                  <a:srgbClr val="333399"/>
                </a:solidFill>
              </a:rPr>
              <a:t> познавательно-речевое развитие дошкольников</a:t>
            </a:r>
            <a:r>
              <a:rPr lang="ru-RU" sz="1700" dirty="0" smtClean="0">
                <a:solidFill>
                  <a:srgbClr val="333399"/>
                </a:solidFill>
              </a:rPr>
              <a:t>.</a:t>
            </a:r>
          </a:p>
          <a:p>
            <a:endParaRPr lang="ru-RU" sz="1700" dirty="0">
              <a:solidFill>
                <a:srgbClr val="333399"/>
              </a:solidFill>
            </a:endParaRPr>
          </a:p>
          <a:p>
            <a:r>
              <a:rPr lang="ru-RU" sz="1700" b="1" dirty="0">
                <a:solidFill>
                  <a:srgbClr val="333399"/>
                </a:solidFill>
              </a:rPr>
              <a:t>Задачи:</a:t>
            </a:r>
            <a:endParaRPr lang="ru-RU" sz="1700" dirty="0">
              <a:solidFill>
                <a:srgbClr val="333399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ru-RU" sz="1700" dirty="0" smtClean="0">
                <a:solidFill>
                  <a:srgbClr val="333399"/>
                </a:solidFill>
              </a:rPr>
              <a:t>расширять </a:t>
            </a:r>
            <a:r>
              <a:rPr lang="ru-RU" sz="1700" dirty="0">
                <a:solidFill>
                  <a:srgbClr val="333399"/>
                </a:solidFill>
              </a:rPr>
              <a:t>и активизировать словарь по лексическим темам;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1700" dirty="0" smtClean="0">
                <a:solidFill>
                  <a:srgbClr val="333399"/>
                </a:solidFill>
              </a:rPr>
              <a:t>развивать </a:t>
            </a:r>
            <a:r>
              <a:rPr lang="ru-RU" sz="1700" dirty="0">
                <a:solidFill>
                  <a:srgbClr val="333399"/>
                </a:solidFill>
              </a:rPr>
              <a:t>умения правильно строить предложения, самостоятельно задавать </a:t>
            </a:r>
            <a:r>
              <a:rPr lang="ru-RU" sz="1700" dirty="0" smtClean="0">
                <a:solidFill>
                  <a:srgbClr val="333399"/>
                </a:solidFill>
              </a:rPr>
              <a:t>и отвечать </a:t>
            </a:r>
            <a:r>
              <a:rPr lang="ru-RU" sz="1700" dirty="0">
                <a:solidFill>
                  <a:srgbClr val="333399"/>
                </a:solidFill>
              </a:rPr>
              <a:t>на вопросы;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1700" dirty="0" smtClean="0">
                <a:solidFill>
                  <a:srgbClr val="333399"/>
                </a:solidFill>
              </a:rPr>
              <a:t>развивать </a:t>
            </a:r>
            <a:r>
              <a:rPr lang="ru-RU" sz="1700" dirty="0">
                <a:solidFill>
                  <a:srgbClr val="333399"/>
                </a:solidFill>
              </a:rPr>
              <a:t>логическое мышление;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1700" dirty="0" smtClean="0">
                <a:solidFill>
                  <a:srgbClr val="333399"/>
                </a:solidFill>
              </a:rPr>
              <a:t>формировать </a:t>
            </a:r>
            <a:r>
              <a:rPr lang="ru-RU" sz="1700" dirty="0">
                <a:solidFill>
                  <a:srgbClr val="333399"/>
                </a:solidFill>
              </a:rPr>
              <a:t>навыки пересказа со зрительной порой и помощью педагога развитие коммуникативных навыков.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1700" dirty="0" smtClean="0">
                <a:solidFill>
                  <a:srgbClr val="333399"/>
                </a:solidFill>
              </a:rPr>
              <a:t>развивать </a:t>
            </a:r>
            <a:r>
              <a:rPr lang="ru-RU" sz="1700" dirty="0">
                <a:solidFill>
                  <a:srgbClr val="333399"/>
                </a:solidFill>
              </a:rPr>
              <a:t>психические процессы: память, мышление, воображение;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1700" dirty="0" smtClean="0">
                <a:solidFill>
                  <a:srgbClr val="333399"/>
                </a:solidFill>
              </a:rPr>
              <a:t>воспитывать </a:t>
            </a:r>
            <a:r>
              <a:rPr lang="ru-RU" sz="1700" dirty="0">
                <a:solidFill>
                  <a:srgbClr val="333399"/>
                </a:solidFill>
              </a:rPr>
              <a:t>коммуникативные навыки общения, взаимовыручки</a:t>
            </a:r>
          </a:p>
          <a:p>
            <a:r>
              <a:rPr lang="ru-RU" sz="1700" dirty="0">
                <a:solidFill>
                  <a:srgbClr val="333399"/>
                </a:solidFill>
              </a:rPr>
              <a:t> </a:t>
            </a:r>
          </a:p>
          <a:p>
            <a:pPr algn="ctr"/>
            <a:r>
              <a:rPr lang="ru-RU" sz="1700" b="1" dirty="0">
                <a:solidFill>
                  <a:srgbClr val="333399"/>
                </a:solidFill>
              </a:rPr>
              <a:t>Форма организации </a:t>
            </a:r>
            <a:r>
              <a:rPr lang="ru-RU" sz="1700" dirty="0">
                <a:solidFill>
                  <a:srgbClr val="333399"/>
                </a:solidFill>
              </a:rPr>
              <a:t>игры – подгрупповая или индивидуальная. </a:t>
            </a:r>
            <a:endParaRPr lang="ru-RU" sz="1700" dirty="0" smtClean="0">
              <a:solidFill>
                <a:srgbClr val="333399"/>
              </a:solidFill>
            </a:endParaRPr>
          </a:p>
          <a:p>
            <a:pPr algn="ctr"/>
            <a:endParaRPr lang="ru-RU" sz="1700" dirty="0" smtClean="0">
              <a:solidFill>
                <a:srgbClr val="333399"/>
              </a:solidFill>
            </a:endParaRPr>
          </a:p>
          <a:p>
            <a:pPr algn="ctr"/>
            <a:r>
              <a:rPr lang="ru-RU" sz="1700" b="1" dirty="0" smtClean="0">
                <a:solidFill>
                  <a:srgbClr val="333399"/>
                </a:solidFill>
              </a:rPr>
              <a:t>Положительным </a:t>
            </a:r>
            <a:r>
              <a:rPr lang="ru-RU" sz="1700" b="1" dirty="0">
                <a:solidFill>
                  <a:srgbClr val="333399"/>
                </a:solidFill>
              </a:rPr>
              <a:t>моментом </a:t>
            </a:r>
            <a:r>
              <a:rPr lang="ru-RU" sz="1700" dirty="0">
                <a:solidFill>
                  <a:srgbClr val="333399"/>
                </a:solidFill>
              </a:rPr>
              <a:t>пособия является то, что подбор дидактического материала можно варьировать исходя из индивидуальных особенностей детей.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872"/>
          <a:stretch/>
        </p:blipFill>
        <p:spPr>
          <a:xfrm>
            <a:off x="6905694" y="85166"/>
            <a:ext cx="2167304" cy="4099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02" r="8235" b="-2615"/>
          <a:stretch/>
        </p:blipFill>
        <p:spPr>
          <a:xfrm>
            <a:off x="6073436" y="4688541"/>
            <a:ext cx="2999562" cy="1927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232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545" y="103056"/>
            <a:ext cx="88274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333399"/>
                </a:solidFill>
              </a:rPr>
              <a:t>Описание </a:t>
            </a:r>
            <a:r>
              <a:rPr lang="ru-RU" b="1" dirty="0" smtClean="0">
                <a:solidFill>
                  <a:srgbClr val="333399"/>
                </a:solidFill>
              </a:rPr>
              <a:t>пособие</a:t>
            </a:r>
            <a:endParaRPr lang="ru-RU" dirty="0">
              <a:solidFill>
                <a:srgbClr val="333399"/>
              </a:solidFill>
            </a:endParaRPr>
          </a:p>
          <a:p>
            <a:pPr algn="just"/>
            <a:r>
              <a:rPr lang="ru-RU" dirty="0">
                <a:solidFill>
                  <a:srgbClr val="333399"/>
                </a:solidFill>
              </a:rPr>
              <a:t>«Речевая карусель» - это </a:t>
            </a:r>
            <a:r>
              <a:rPr lang="ru-RU" dirty="0" smtClean="0">
                <a:solidFill>
                  <a:srgbClr val="333399"/>
                </a:solidFill>
              </a:rPr>
              <a:t>напольное дидактическое пособие </a:t>
            </a:r>
            <a:r>
              <a:rPr lang="ru-RU" dirty="0">
                <a:solidFill>
                  <a:srgbClr val="333399"/>
                </a:solidFill>
              </a:rPr>
              <a:t>для детей старшего дошкольного возраста.</a:t>
            </a:r>
          </a:p>
          <a:p>
            <a:pPr algn="just"/>
            <a:r>
              <a:rPr lang="ru-RU" dirty="0">
                <a:solidFill>
                  <a:srgbClr val="333399"/>
                </a:solidFill>
              </a:rPr>
              <a:t>В состав </a:t>
            </a:r>
            <a:r>
              <a:rPr lang="ru-RU" dirty="0" smtClean="0">
                <a:solidFill>
                  <a:srgbClr val="333399"/>
                </a:solidFill>
              </a:rPr>
              <a:t>пособия </a:t>
            </a:r>
            <a:r>
              <a:rPr lang="ru-RU" dirty="0" smtClean="0">
                <a:solidFill>
                  <a:srgbClr val="333399"/>
                </a:solidFill>
              </a:rPr>
              <a:t>входит </a:t>
            </a:r>
            <a:r>
              <a:rPr lang="ru-RU" dirty="0">
                <a:solidFill>
                  <a:srgbClr val="333399"/>
                </a:solidFill>
              </a:rPr>
              <a:t>один большой матерчатый круг, поделенный на сегменты.</a:t>
            </a:r>
          </a:p>
          <a:p>
            <a:pPr algn="just"/>
            <a:r>
              <a:rPr lang="ru-RU" dirty="0" smtClean="0">
                <a:solidFill>
                  <a:srgbClr val="333399"/>
                </a:solidFill>
              </a:rPr>
              <a:t>По </a:t>
            </a:r>
            <a:r>
              <a:rPr lang="ru-RU" dirty="0">
                <a:solidFill>
                  <a:srgbClr val="333399"/>
                </a:solidFill>
              </a:rPr>
              <a:t>краю круга расположены символы - схемы, обозначающие признак или действие.</a:t>
            </a:r>
          </a:p>
          <a:p>
            <a:pPr algn="just"/>
            <a:r>
              <a:rPr lang="ru-RU" dirty="0">
                <a:solidFill>
                  <a:srgbClr val="333399"/>
                </a:solidFill>
              </a:rPr>
              <a:t>Путем случайного выбора определяется объект, который дети будут использовать во время игры.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505" y="2197242"/>
            <a:ext cx="3729319" cy="2796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504"/>
          <a:stretch/>
        </p:blipFill>
        <p:spPr>
          <a:xfrm>
            <a:off x="5118847" y="2617694"/>
            <a:ext cx="3530974" cy="4025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3100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470" y="133859"/>
            <a:ext cx="851054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333399"/>
                </a:solidFill>
              </a:rPr>
              <a:t>Дидактическое пособие «Речевая карусель»</a:t>
            </a:r>
            <a:r>
              <a:rPr lang="ru-RU" dirty="0">
                <a:solidFill>
                  <a:srgbClr val="333399"/>
                </a:solidFill>
              </a:rPr>
              <a:t> ориентировано на разностороннее развитие дошкольников с учётом их возрастных и индивидуальных особенностей.</a:t>
            </a:r>
          </a:p>
          <a:p>
            <a:pPr algn="just"/>
            <a:r>
              <a:rPr lang="ru-RU" dirty="0">
                <a:solidFill>
                  <a:srgbClr val="333399"/>
                </a:solidFill>
              </a:rPr>
              <a:t> </a:t>
            </a:r>
          </a:p>
          <a:p>
            <a:pPr algn="just"/>
            <a:r>
              <a:rPr lang="ru-RU" b="1" dirty="0">
                <a:solidFill>
                  <a:srgbClr val="333399"/>
                </a:solidFill>
              </a:rPr>
              <a:t>Дидактическое пособие «Речевая карусель» </a:t>
            </a:r>
            <a:r>
              <a:rPr lang="ru-RU" dirty="0">
                <a:solidFill>
                  <a:srgbClr val="333399"/>
                </a:solidFill>
              </a:rPr>
              <a:t>является трансформируемым, полифункциональным, доступным и развивающим пособием.  </a:t>
            </a:r>
            <a:r>
              <a:rPr lang="ru-RU" dirty="0" smtClean="0">
                <a:solidFill>
                  <a:srgbClr val="333399"/>
                </a:solidFill>
              </a:rPr>
              <a:t>Оно </a:t>
            </a:r>
            <a:r>
              <a:rPr lang="ru-RU" dirty="0">
                <a:solidFill>
                  <a:srgbClr val="333399"/>
                </a:solidFill>
              </a:rPr>
              <a:t>безопасное, красочное, что представляет интерес для детей. </a:t>
            </a:r>
            <a:endParaRPr lang="ru-RU" dirty="0" smtClean="0">
              <a:solidFill>
                <a:srgbClr val="333399"/>
              </a:solidFill>
            </a:endParaRPr>
          </a:p>
          <a:p>
            <a:pPr algn="just"/>
            <a:endParaRPr lang="ru-RU" dirty="0" smtClean="0">
              <a:solidFill>
                <a:srgbClr val="333399"/>
              </a:solidFill>
            </a:endParaRPr>
          </a:p>
          <a:p>
            <a:pPr algn="ctr"/>
            <a:r>
              <a:rPr lang="ru-RU" b="1" dirty="0" smtClean="0">
                <a:solidFill>
                  <a:srgbClr val="333399"/>
                </a:solidFill>
              </a:rPr>
              <a:t>Главная </a:t>
            </a:r>
            <a:r>
              <a:rPr lang="ru-RU" b="1" dirty="0">
                <a:solidFill>
                  <a:srgbClr val="333399"/>
                </a:solidFill>
              </a:rPr>
              <a:t>особенность этого пособия</a:t>
            </a:r>
            <a:r>
              <a:rPr lang="ru-RU" dirty="0">
                <a:solidFill>
                  <a:srgbClr val="333399"/>
                </a:solidFill>
              </a:rPr>
              <a:t> - вариативность: игра может легко видоизменяться, что позволяет у детей развивать гибкость ума, фантазию, творческие способности. </a:t>
            </a:r>
            <a:endParaRPr lang="ru-RU" dirty="0" smtClean="0">
              <a:solidFill>
                <a:srgbClr val="333399"/>
              </a:solidFill>
            </a:endParaRPr>
          </a:p>
          <a:p>
            <a:pPr algn="ctr"/>
            <a:r>
              <a:rPr lang="ru-RU" dirty="0" smtClean="0">
                <a:solidFill>
                  <a:srgbClr val="333399"/>
                </a:solidFill>
              </a:rPr>
              <a:t>Использование </a:t>
            </a:r>
            <a:r>
              <a:rPr lang="ru-RU" dirty="0">
                <a:solidFill>
                  <a:srgbClr val="333399"/>
                </a:solidFill>
              </a:rPr>
              <a:t>данной игры облегчает усвоение материала, повышает эффективность речевой </a:t>
            </a:r>
            <a:r>
              <a:rPr lang="ru-RU" dirty="0" smtClean="0">
                <a:solidFill>
                  <a:srgbClr val="333399"/>
                </a:solidFill>
              </a:rPr>
              <a:t>деятельности, его </a:t>
            </a:r>
            <a:r>
              <a:rPr lang="ru-RU" dirty="0">
                <a:solidFill>
                  <a:srgbClr val="333399"/>
                </a:solidFill>
              </a:rPr>
              <a:t>можно использовать как в индивидуальной, так и в групповой работе с детьми.  </a:t>
            </a:r>
          </a:p>
          <a:p>
            <a:r>
              <a:rPr lang="ru-RU" dirty="0"/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046" y="3848681"/>
            <a:ext cx="3612778" cy="270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187439" y="4142276"/>
            <a:ext cx="3021106" cy="2265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5002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3943" y="4538868"/>
            <a:ext cx="2272936" cy="21885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333399"/>
                </a:solidFill>
              </a:rPr>
              <a:t>Интеграция</a:t>
            </a:r>
            <a:r>
              <a:rPr lang="ru-RU" dirty="0">
                <a:solidFill>
                  <a:srgbClr val="333399"/>
                </a:solidFill>
              </a:rPr>
              <a:t> образовательных областей еще один положительный момент: дети учатся взаимодействовать во время речевого общения, выражать свои мысли, </a:t>
            </a:r>
            <a:endParaRPr lang="ru-RU" dirty="0" smtClean="0">
              <a:solidFill>
                <a:srgbClr val="333399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rgbClr val="333399"/>
                </a:solidFill>
              </a:rPr>
              <a:t>в </a:t>
            </a:r>
            <a:r>
              <a:rPr lang="ru-RU" dirty="0">
                <a:solidFill>
                  <a:srgbClr val="333399"/>
                </a:solidFill>
              </a:rPr>
              <a:t>процессе всей игры дети находятся в движении, </a:t>
            </a:r>
            <a:endParaRPr lang="ru-RU" dirty="0" smtClean="0">
              <a:solidFill>
                <a:srgbClr val="333399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rgbClr val="333399"/>
                </a:solidFill>
              </a:rPr>
              <a:t>получают </a:t>
            </a:r>
            <a:r>
              <a:rPr lang="ru-RU" dirty="0">
                <a:solidFill>
                  <a:srgbClr val="333399"/>
                </a:solidFill>
              </a:rPr>
              <a:t>знания об окружающем мире, используется музыкальное сопровождение</a:t>
            </a:r>
            <a:r>
              <a:rPr lang="ru-RU" dirty="0" smtClean="0">
                <a:solidFill>
                  <a:srgbClr val="333399"/>
                </a:solidFill>
              </a:rPr>
              <a:t>.</a:t>
            </a:r>
            <a:endParaRPr lang="ru-RU" dirty="0">
              <a:solidFill>
                <a:srgbClr val="333399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320" y="4103913"/>
            <a:ext cx="3775166" cy="2516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9322" y="1711366"/>
            <a:ext cx="3758837" cy="2505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2699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39742" y="5199191"/>
            <a:ext cx="1587137" cy="15281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7421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i="1" dirty="0">
                <a:solidFill>
                  <a:srgbClr val="333399"/>
                </a:solidFill>
              </a:rPr>
              <a:t>Вариативность</a:t>
            </a:r>
            <a:r>
              <a:rPr lang="ru-RU" i="1" dirty="0">
                <a:solidFill>
                  <a:srgbClr val="333399"/>
                </a:solidFill>
              </a:rPr>
              <a:t>- главная особенность этого пособия, </a:t>
            </a:r>
            <a:r>
              <a:rPr lang="ru-RU" i="1" dirty="0" smtClean="0">
                <a:solidFill>
                  <a:srgbClr val="333399"/>
                </a:solidFill>
              </a:rPr>
              <a:t>мы </a:t>
            </a:r>
            <a:r>
              <a:rPr lang="ru-RU" i="1" dirty="0">
                <a:solidFill>
                  <a:srgbClr val="333399"/>
                </a:solidFill>
              </a:rPr>
              <a:t>представим вашему вниманию несколько вариантов игры</a:t>
            </a:r>
            <a:r>
              <a:rPr lang="ru-RU" i="1" dirty="0" smtClean="0">
                <a:solidFill>
                  <a:srgbClr val="33339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endParaRPr lang="ru-RU" i="1" dirty="0" smtClean="0">
              <a:solidFill>
                <a:srgbClr val="333399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333399"/>
                </a:solidFill>
              </a:rPr>
              <a:t>Вариант 1 </a:t>
            </a:r>
            <a:r>
              <a:rPr lang="ru-RU" b="1" dirty="0">
                <a:solidFill>
                  <a:srgbClr val="333399"/>
                </a:solidFill>
              </a:rPr>
              <a:t>«Опиши предмет по признакам» </a:t>
            </a:r>
            <a:endParaRPr lang="ru-RU" b="1" dirty="0" smtClean="0">
              <a:solidFill>
                <a:srgbClr val="333399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dirty="0" smtClean="0">
                <a:solidFill>
                  <a:srgbClr val="333399"/>
                </a:solidFill>
              </a:rPr>
              <a:t>(</a:t>
            </a:r>
            <a:r>
              <a:rPr lang="ru-RU" dirty="0">
                <a:solidFill>
                  <a:srgbClr val="333399"/>
                </a:solidFill>
              </a:rPr>
              <a:t>развитие словаря детей по лексическим темам)</a:t>
            </a:r>
          </a:p>
          <a:p>
            <a:pPr algn="ctr">
              <a:lnSpc>
                <a:spcPct val="150000"/>
              </a:lnSpc>
            </a:pPr>
            <a:endParaRPr lang="ru-RU" b="1" dirty="0">
              <a:solidFill>
                <a:srgbClr val="333399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053"/>
          <a:stretch/>
        </p:blipFill>
        <p:spPr>
          <a:xfrm>
            <a:off x="4490199" y="2398307"/>
            <a:ext cx="2565026" cy="4329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957"/>
          <a:stretch/>
        </p:blipFill>
        <p:spPr>
          <a:xfrm>
            <a:off x="98613" y="2524421"/>
            <a:ext cx="3889562" cy="4202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26790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382</Words>
  <Application>Microsoft Office PowerPoint</Application>
  <PresentationFormat>Экран (4:3)</PresentationFormat>
  <Paragraphs>64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Эльдо</cp:lastModifiedBy>
  <cp:revision>90</cp:revision>
  <dcterms:created xsi:type="dcterms:W3CDTF">2014-11-21T11:00:06Z</dcterms:created>
  <dcterms:modified xsi:type="dcterms:W3CDTF">2021-02-09T11:33:00Z</dcterms:modified>
</cp:coreProperties>
</file>