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2" r:id="rId1"/>
  </p:sldMasterIdLst>
  <p:sldIdLst>
    <p:sldId id="282" r:id="rId2"/>
    <p:sldId id="257" r:id="rId3"/>
    <p:sldId id="283" r:id="rId4"/>
    <p:sldId id="259" r:id="rId5"/>
    <p:sldId id="260" r:id="rId6"/>
    <p:sldId id="261" r:id="rId7"/>
    <p:sldId id="262" r:id="rId8"/>
    <p:sldId id="288" r:id="rId9"/>
    <p:sldId id="263" r:id="rId10"/>
    <p:sldId id="264" r:id="rId11"/>
    <p:sldId id="268" r:id="rId12"/>
    <p:sldId id="267" r:id="rId13"/>
    <p:sldId id="284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90" r:id="rId22"/>
    <p:sldId id="276" r:id="rId23"/>
    <p:sldId id="289" r:id="rId24"/>
    <p:sldId id="277" r:id="rId25"/>
    <p:sldId id="278" r:id="rId26"/>
    <p:sldId id="279" r:id="rId27"/>
    <p:sldId id="280" r:id="rId28"/>
    <p:sldId id="281" r:id="rId29"/>
    <p:sldId id="286" r:id="rId30"/>
    <p:sldId id="285" r:id="rId31"/>
    <p:sldId id="287" r:id="rId3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717" autoAdjust="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2911C-0C72-443F-806E-FB9453CD8FD4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3002DC7-15A7-4150-9190-F1A4CBDD1B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2911C-0C72-443F-806E-FB9453CD8FD4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02DC7-15A7-4150-9190-F1A4CBDD1B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2911C-0C72-443F-806E-FB9453CD8FD4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02DC7-15A7-4150-9190-F1A4CBDD1B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2911C-0C72-443F-806E-FB9453CD8FD4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3002DC7-15A7-4150-9190-F1A4CBDD1B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2911C-0C72-443F-806E-FB9453CD8FD4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02DC7-15A7-4150-9190-F1A4CBDD1BD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2911C-0C72-443F-806E-FB9453CD8FD4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02DC7-15A7-4150-9190-F1A4CBDD1B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2911C-0C72-443F-806E-FB9453CD8FD4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3002DC7-15A7-4150-9190-F1A4CBDD1BD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2911C-0C72-443F-806E-FB9453CD8FD4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02DC7-15A7-4150-9190-F1A4CBDD1B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2911C-0C72-443F-806E-FB9453CD8FD4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02DC7-15A7-4150-9190-F1A4CBDD1B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2911C-0C72-443F-806E-FB9453CD8FD4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02DC7-15A7-4150-9190-F1A4CBDD1BD6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82911C-0C72-443F-806E-FB9453CD8FD4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002DC7-15A7-4150-9190-F1A4CBDD1BD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082911C-0C72-443F-806E-FB9453CD8FD4}" type="datetimeFigureOut">
              <a:rPr lang="ru-RU" smtClean="0"/>
              <a:pPr/>
              <a:t>19.01.2020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3002DC7-15A7-4150-9190-F1A4CBDD1BD6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17" r:id="rId5"/>
    <p:sldLayoutId id="2147483918" r:id="rId6"/>
    <p:sldLayoutId id="2147483919" r:id="rId7"/>
    <p:sldLayoutId id="2147483920" r:id="rId8"/>
    <p:sldLayoutId id="2147483921" r:id="rId9"/>
    <p:sldLayoutId id="2147483922" r:id="rId10"/>
    <p:sldLayoutId id="214748392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itur\Desktop\IMG_8258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itur\Desktop\IMG_8545.JPG" TargetMode="Externa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Relationship Id="rId5" Type="http://schemas.openxmlformats.org/officeDocument/2006/relationships/image" Target="file:///C:\Users\4e6ypaIIIka\Desktop\&#1076;&#1077;&#1090;&#1080;\IMG_8622.JPG" TargetMode="Externa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itur\Desktop\&#1087;&#1077;&#1076;&#1089;&#1086;&#1074;&#1077;&#1090;\IMG_8501.JPG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Relationship Id="rId5" Type="http://schemas.openxmlformats.org/officeDocument/2006/relationships/image" Target="file:///C:\Users\situr\Desktop\&#1087;&#1077;&#1076;&#1089;&#1086;&#1074;&#1077;&#1090;\IMG_8503.JPG" TargetMode="Externa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itur\Desktop\&#1087;&#1077;&#1076;&#1089;&#1086;&#1074;&#1077;&#1090;\DSC_0028.jpg" TargetMode="Externa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file:///C:\Users\situr\Desktop\&#1087;&#1077;&#1076;&#1089;&#1086;&#1074;&#1077;&#1090;\IMG_5497.JPG" TargetMode="Externa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itur\Desktop\IMG_3251.jpg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openxmlformats.org/officeDocument/2006/relationships/image" Target="file:///C:\Users\situr\Desktop\DSCF6522.JPG" TargetMode="External"/><Relationship Id="rId4" Type="http://schemas.openxmlformats.org/officeDocument/2006/relationships/image" Target="../media/image2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itur\Desktop\IMG_6037.JPG" TargetMode="Externa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itur\Desktop\&#1076;&#1077;&#1090;&#1080;%202013\IMG_8551.JPG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openxmlformats.org/officeDocument/2006/relationships/image" Target="file:///C:\Users\situr\Desktop\&#1076;&#1077;&#1090;&#1080;%202013\IMG_8555.JPG" TargetMode="Externa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itur\Desktop\IMG_6066.JPG" TargetMode="Externa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5" Type="http://schemas.openxmlformats.org/officeDocument/2006/relationships/image" Target="file:///C:\Users\situr\Desktop\&#1076;&#1077;&#1090;&#1080;%202013\IMG_8576.JPG" TargetMode="External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itur\Desktop\&#1076;&#1077;&#1090;&#1080;%202013\IMG_8578.JPG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5" Type="http://schemas.openxmlformats.org/officeDocument/2006/relationships/image" Target="file:///C:\Users\4e6ypaIIIka\Desktop\&#1076;&#1077;&#1090;&#1080;\IMG_8630.JPG" TargetMode="Externa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itur\Desktop\&#1076;&#1077;&#1090;&#1080;%202013\IMG_8601.JPG" TargetMode="Externa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openxmlformats.org/officeDocument/2006/relationships/image" Target="file:///C:\Users\situr\Desktop\IMG_1019.jpg" TargetMode="External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itur\Desktop\&#1076;&#1077;&#1090;&#1080;%202013\IMG_8574.JPG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itur\Desktop\IMG_8268.JPG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itur\Desktop\&#1087;&#1077;&#1076;&#1089;&#1086;&#1074;&#1077;&#1090;\IMG_8537.JPG" TargetMode="Externa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Relationship Id="rId5" Type="http://schemas.openxmlformats.org/officeDocument/2006/relationships/image" Target="file:///C:\Users\situr\Desktop\&#1076;&#1077;&#1090;&#1080;%202013\IMG_8556.JPG" TargetMode="Externa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itur\Desktop\&#1076;&#1077;&#1090;&#1080;%202013\IMG_8595.JPG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Relationship Id="rId5" Type="http://schemas.openxmlformats.org/officeDocument/2006/relationships/image" Target="file:///C:\Users\situr\Desktop\&#1076;&#1077;&#1090;&#1080;%202013\IMG_8596.JPG" TargetMode="Externa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itur\Desktop\&#1076;&#1077;&#1090;&#1080;%202013\IMG_8611.JPG" TargetMode="Externa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Relationship Id="rId5" Type="http://schemas.openxmlformats.org/officeDocument/2006/relationships/image" Target="file:///C:\Users\situr\Desktop\&#1076;&#1077;&#1090;&#1080;%202013\IMG_8613.JPG" TargetMode="External"/><Relationship Id="rId4" Type="http://schemas.openxmlformats.org/officeDocument/2006/relationships/image" Target="../media/image4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itur\Desktop\&#1087;&#1077;&#1076;&#1089;&#1086;&#1074;&#1077;&#1090;\IMG_8507.JPG" TargetMode="Externa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5" Type="http://schemas.openxmlformats.org/officeDocument/2006/relationships/image" Target="file:///C:\Users\situr\Desktop\&#1087;&#1077;&#1076;&#1089;&#1086;&#1074;&#1077;&#1090;\IMG_8543.JPG" TargetMode="External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4e6ypaIIIka\Desktop\&#1076;&#1077;&#1090;&#1080;\IMG_8625.JPG" TargetMode="External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Relationship Id="rId5" Type="http://schemas.openxmlformats.org/officeDocument/2006/relationships/image" Target="file:///C:\Users\4e6ypaIIIka\Desktop\&#1076;&#1077;&#1090;&#1080;\IMG_8627.JPG" TargetMode="Externa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itur\Desktop\&#1087;&#1077;&#1076;&#1089;&#1086;&#1074;&#1077;&#1090;\IMG_8072.JPG" TargetMode="Externa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Relationship Id="rId5" Type="http://schemas.openxmlformats.org/officeDocument/2006/relationships/image" Target="file:///C:\Users\situr\Desktop\&#1087;&#1077;&#1076;&#1089;&#1086;&#1074;&#1077;&#1090;\IMG_8512.JPG" TargetMode="External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itur\Desktop\&#1076;&#1077;&#1090;&#1080;%202013\IMG_8604.JPG" TargetMode="Externa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itur\Desktop\&#1087;&#1077;&#1076;&#1089;&#1086;&#1074;&#1077;&#1090;\IMG_8530.JPG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5" Type="http://schemas.openxmlformats.org/officeDocument/2006/relationships/image" Target="file:///C:\Users\situr\Desktop\&#1076;&#1077;&#1090;&#1080;%202013\IMG_8547.JPG" TargetMode="Externa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itur\Desktop\&#1087;&#1077;&#1076;&#1089;&#1086;&#1074;&#1077;&#1090;\IMG_8517.JPG" TargetMode="External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Relationship Id="rId5" Type="http://schemas.openxmlformats.org/officeDocument/2006/relationships/image" Target="file:///C:\Users\situr\Desktop\&#1087;&#1077;&#1076;&#1089;&#1086;&#1074;&#1077;&#1090;\IMG_8519.JPG" TargetMode="Externa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itur\Desktop\IMG_6023.JPG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itur\Desktop\&#1087;&#1077;&#1076;&#1089;&#1086;&#1074;&#1077;&#1090;\IMG_8509.JPG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Relationship Id="rId5" Type="http://schemas.openxmlformats.org/officeDocument/2006/relationships/image" Target="file:///C:\Users\situr\Desktop\&#1087;&#1077;&#1076;&#1089;&#1086;&#1074;&#1077;&#1090;\DSCF6461.JPG" TargetMode="External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itur\Desktop\&#1087;&#1077;&#1076;&#1089;&#1086;&#1074;&#1077;&#1090;\IMG_8526.JPG" TargetMode="External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Relationship Id="rId5" Type="http://schemas.openxmlformats.org/officeDocument/2006/relationships/image" Target="file:///C:\Users\situr\Desktop\&#1076;&#1077;&#1090;&#1080;%202013\IMG_8570.JPG" TargetMode="External"/><Relationship Id="rId4" Type="http://schemas.openxmlformats.org/officeDocument/2006/relationships/image" Target="../media/image55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itur\Desktop\IMG_6028.JPG" TargetMode="Externa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itur\Desktop\IMG_1740.jpg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5" Type="http://schemas.openxmlformats.org/officeDocument/2006/relationships/image" Target="file:///C:\Users\situr\Desktop\&#1076;&#1077;&#1090;&#1080;%202013\IMG_8567.JPG" TargetMode="Externa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itur\Desktop\IMG_1596.jpg" TargetMode="Externa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5" Type="http://schemas.openxmlformats.org/officeDocument/2006/relationships/image" Target="file:///C:\Users\situr\Desktop\IMG_0004.JPG" TargetMode="Externa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itur\Desktop\&#1076;&#1077;&#1090;&#1080;%202013\IMG_8585.JPG" TargetMode="Externa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5" Type="http://schemas.openxmlformats.org/officeDocument/2006/relationships/image" Target="file:///C:\Users\situr\Desktop\&#1087;&#1077;&#1076;&#1089;&#1086;&#1074;&#1077;&#1090;\IMG_8385.JPG" TargetMode="Externa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file:///C:\Users\situr\Desktop\IMG_8534.JPG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Relationship Id="rId5" Type="http://schemas.openxmlformats.org/officeDocument/2006/relationships/image" Target="file:///C:\Users\4e6ypaIIIka\Desktop\&#1076;&#1077;&#1090;&#1080;\IMG_8620.JPG" TargetMode="Externa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1328726"/>
          </a:xfrm>
        </p:spPr>
        <p:txBody>
          <a:bodyPr>
            <a:normAutofit/>
          </a:bodyPr>
          <a:lstStyle/>
          <a:p>
            <a:pPr algn="ctr"/>
            <a:r>
              <a:rPr lang="ru-RU" b="1" i="1" dirty="0" err="1" smtClean="0"/>
              <a:t>Здоровьесберегающие</a:t>
            </a:r>
            <a:r>
              <a:rPr lang="ru-RU" b="1" i="1" dirty="0" smtClean="0"/>
              <a:t> технологии</a:t>
            </a:r>
            <a:br>
              <a:rPr lang="ru-RU" b="1" i="1" dirty="0" smtClean="0"/>
            </a:br>
            <a:r>
              <a:rPr lang="ru-RU" b="1" i="1" dirty="0" smtClean="0"/>
              <a:t> в </a:t>
            </a:r>
            <a:r>
              <a:rPr lang="ru-RU" b="1" i="1" dirty="0" err="1" smtClean="0"/>
              <a:t>доу</a:t>
            </a:r>
            <a:endParaRPr lang="ru-RU" b="1" i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071678"/>
            <a:ext cx="4343400" cy="4252922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pPr algn="r"/>
            <a:endParaRPr lang="ru-RU" dirty="0" smtClean="0"/>
          </a:p>
          <a:p>
            <a:pPr algn="r"/>
            <a:r>
              <a:rPr lang="ru-RU" sz="1900" dirty="0" smtClean="0"/>
              <a:t>МБДОУ «ЧЕБУРАШКА»</a:t>
            </a:r>
          </a:p>
          <a:p>
            <a:pPr algn="r"/>
            <a:r>
              <a:rPr lang="ru-RU" sz="1600" dirty="0" smtClean="0"/>
              <a:t>ПОДГОТОВИЛА</a:t>
            </a:r>
            <a:r>
              <a:rPr lang="en-US" sz="1600" dirty="0" smtClean="0"/>
              <a:t>:</a:t>
            </a:r>
            <a:r>
              <a:rPr lang="ru-RU" sz="1600" dirty="0" smtClean="0"/>
              <a:t> СКОРОГУДАЕВА С.И. ИНСТРУКТОР ПО ФИЗИЧЕСКОЙ КУЛЬТУРЕ</a:t>
            </a:r>
          </a:p>
          <a:p>
            <a:pPr algn="r"/>
            <a:r>
              <a:rPr lang="ru-RU" sz="1900" dirty="0" smtClean="0"/>
              <a:t>г. Десногорск</a:t>
            </a:r>
            <a:endParaRPr lang="ru-RU" sz="1900" dirty="0"/>
          </a:p>
        </p:txBody>
      </p:sp>
      <p:pic>
        <p:nvPicPr>
          <p:cNvPr id="6" name="Содержимое 5"/>
          <p:cNvPicPr>
            <a:picLocks noGrp="1"/>
          </p:cNvPicPr>
          <p:nvPr>
            <p:ph sz="half" idx="1"/>
          </p:nvPr>
        </p:nvPicPr>
        <p:blipFill>
          <a:blip r:embed="rId2" r:link="rId3" cstate="print"/>
          <a:stretch>
            <a:fillRect/>
          </a:stretch>
        </p:blipFill>
        <p:spPr bwMode="auto">
          <a:xfrm>
            <a:off x="500034" y="2428868"/>
            <a:ext cx="4519788" cy="3561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928670"/>
            <a:ext cx="8686800" cy="50006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i="1" dirty="0" err="1" smtClean="0"/>
              <a:t>Самомассаж</a:t>
            </a:r>
            <a:r>
              <a:rPr lang="ru-RU" sz="2400" b="1" i="1" dirty="0" smtClean="0"/>
              <a:t>.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000" dirty="0" smtClean="0"/>
              <a:t>это массаж, выполняемый самим ребёнком .Он улучшает  кровообращение, помогает нормализовать работу внутренних органов, улучшить осанку. Он способствует не только физическому укреплению человека, но и оздоровлению его психики.</a:t>
            </a:r>
            <a:endParaRPr lang="ru-RU" sz="2000" dirty="0"/>
          </a:p>
        </p:txBody>
      </p:sp>
      <p:pic>
        <p:nvPicPr>
          <p:cNvPr id="5" name="IMG_8545.JPG" descr="C:\Users\situr\Desktop\IMG_8545.JPG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642910" y="2714620"/>
            <a:ext cx="4191000" cy="3571900"/>
          </a:xfrm>
        </p:spPr>
      </p:pic>
      <p:pic>
        <p:nvPicPr>
          <p:cNvPr id="6" name="IMG_8622.JPG" descr="C:\Users\4e6ypaIIIka\Desktop\дети\IMG_8622.JPG"/>
          <p:cNvPicPr>
            <a:picLocks noGrp="1" noChangeAspect="1"/>
          </p:cNvPicPr>
          <p:nvPr>
            <p:ph sz="half" idx="2"/>
          </p:nvPr>
        </p:nvPicPr>
        <p:blipFill>
          <a:blip r:embed="rId4" r:link="rId5" cstate="print"/>
          <a:stretch>
            <a:fillRect/>
          </a:stretch>
        </p:blipFill>
        <p:spPr>
          <a:xfrm>
            <a:off x="5492948" y="2571745"/>
            <a:ext cx="2936704" cy="3752856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928670"/>
            <a:ext cx="8686800" cy="9286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i="1" dirty="0" smtClean="0"/>
              <a:t>Точечный </a:t>
            </a:r>
            <a:r>
              <a:rPr lang="ru-RU" sz="2700" b="1" i="1" dirty="0" err="1" smtClean="0"/>
              <a:t>самомассаж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000" i="1" dirty="0" smtClean="0"/>
              <a:t>Проводится в преддверии эпидемий, в осенний и весенний периоды в любое удобное для педагога время 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5" name="IMG_8501.JPG" descr="C:\Users\situr\Desktop\педсовет\IMG_8501.JPG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714348" y="2357430"/>
            <a:ext cx="4191000" cy="3143250"/>
          </a:xfrm>
        </p:spPr>
      </p:pic>
      <p:pic>
        <p:nvPicPr>
          <p:cNvPr id="6" name="IMG_8503.JPG" descr="C:\Users\situr\Desktop\педсовет\IMG_8503.JPG"/>
          <p:cNvPicPr>
            <a:picLocks noGrp="1" noChangeAspect="1"/>
          </p:cNvPicPr>
          <p:nvPr>
            <p:ph sz="half" idx="2"/>
          </p:nvPr>
        </p:nvPicPr>
        <p:blipFill>
          <a:blip r:embed="rId4" r:link="rId5" cstate="print"/>
          <a:stretch>
            <a:fillRect/>
          </a:stretch>
        </p:blipFill>
        <p:spPr>
          <a:xfrm>
            <a:off x="5214942" y="1928802"/>
            <a:ext cx="3296840" cy="4395787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642918"/>
            <a:ext cx="8686800" cy="171451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i="1" dirty="0" smtClean="0"/>
              <a:t>Активный отдых </a:t>
            </a:r>
            <a:br>
              <a:rPr lang="ru-RU" sz="2700" b="1" i="1" dirty="0" smtClean="0"/>
            </a:br>
            <a:r>
              <a:rPr lang="ru-RU" sz="2000" b="1" i="1" dirty="0" smtClean="0"/>
              <a:t>(физкультурный досуг, физкультурный праздник, «День здоровья»). </a:t>
            </a:r>
            <a:r>
              <a:rPr lang="ru-RU" sz="2400" b="1" i="1" dirty="0" smtClean="0"/>
              <a:t/>
            </a:r>
            <a:br>
              <a:rPr lang="ru-RU" sz="2400" b="1" i="1" dirty="0" smtClean="0"/>
            </a:br>
            <a:r>
              <a:rPr lang="ru-RU" sz="2000" i="1" dirty="0" smtClean="0"/>
              <a:t>При проведении досугов, праздников все дети приобщаются к непосредственному участию в различных состязаниях, соревнованиях, с увлечением выполняют двигательные задания, при этом дети ведут себя более  раскованно,  чем на физкультурном занятии, и это  позволяет им двигаться без особого напряжения.</a:t>
            </a:r>
            <a:endParaRPr lang="ru-RU" sz="2400" i="1" dirty="0"/>
          </a:p>
        </p:txBody>
      </p:sp>
      <p:pic>
        <p:nvPicPr>
          <p:cNvPr id="5" name="DSC_0028.jpg" descr="C:\Users\situr\Desktop\педсовет\DSC_0028.jpg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304800" y="2714620"/>
            <a:ext cx="4191000" cy="3357586"/>
          </a:xfrm>
        </p:spPr>
      </p:pic>
      <p:pic>
        <p:nvPicPr>
          <p:cNvPr id="6" name="IMG_5497.JPG" descr="C:\Users\situr\Desktop\педсовет\IMG_5497.JPG"/>
          <p:cNvPicPr>
            <a:picLocks noGrp="1" noChangeAspect="1"/>
          </p:cNvPicPr>
          <p:nvPr>
            <p:ph sz="half" idx="2"/>
          </p:nvPr>
        </p:nvPicPr>
        <p:blipFill>
          <a:blip r:embed="rId4" r:link="rId5" cstate="print"/>
          <a:stretch>
            <a:fillRect/>
          </a:stretch>
        </p:blipFill>
        <p:spPr>
          <a:xfrm>
            <a:off x="4648200" y="2714620"/>
            <a:ext cx="4210080" cy="3362330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500042"/>
            <a:ext cx="8686800" cy="1500198"/>
          </a:xfrm>
        </p:spPr>
        <p:txBody>
          <a:bodyPr>
            <a:noAutofit/>
          </a:bodyPr>
          <a:lstStyle/>
          <a:p>
            <a:r>
              <a:rPr lang="ru-RU" sz="1800" dirty="0" smtClean="0"/>
              <a:t> </a:t>
            </a:r>
            <a:r>
              <a:rPr lang="ru-RU" sz="1800" i="1" dirty="0" smtClean="0"/>
              <a:t>При этом используются  те двигательные навыки и умения, которыми они уже прочно овладели, поэтому у детей проявляется своеобразный артистизм, эстетичность в движениях. </a:t>
            </a:r>
            <a:endParaRPr lang="ru-RU" sz="1800" i="1" dirty="0"/>
          </a:p>
        </p:txBody>
      </p:sp>
      <p:pic>
        <p:nvPicPr>
          <p:cNvPr id="8" name="IMG_3251.jpg" descr="C:\Users\situr\Desktop\IMG_3251.jpg"/>
          <p:cNvPicPr>
            <a:picLocks noGrp="1" noChangeAspect="1"/>
          </p:cNvPicPr>
          <p:nvPr>
            <p:ph sz="half" idx="2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4648200" y="2285992"/>
            <a:ext cx="4343400" cy="3571899"/>
          </a:xfrm>
        </p:spPr>
      </p:pic>
      <p:pic>
        <p:nvPicPr>
          <p:cNvPr id="7" name="DSCF6522.JPG" descr="C:\Users\situr\Desktop\DSCF6522.JPG"/>
          <p:cNvPicPr>
            <a:picLocks noGrp="1" noChangeAspect="1"/>
          </p:cNvPicPr>
          <p:nvPr>
            <p:ph sz="half" idx="1"/>
          </p:nvPr>
        </p:nvPicPr>
        <p:blipFill>
          <a:blip r:embed="rId4" r:link="rId5" cstate="print"/>
          <a:stretch>
            <a:fillRect/>
          </a:stretch>
        </p:blipFill>
        <p:spPr>
          <a:xfrm>
            <a:off x="357158" y="2285992"/>
            <a:ext cx="4191000" cy="3571900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b="1" i="1" dirty="0" smtClean="0"/>
              <a:t>Технологии сохранения  и стимулирования здоровья</a:t>
            </a:r>
            <a:br>
              <a:rPr lang="ru-RU" sz="2400" b="1" i="1" dirty="0" smtClean="0"/>
            </a:br>
            <a:endParaRPr lang="ru-RU" sz="2400" b="1" i="1" dirty="0"/>
          </a:p>
        </p:txBody>
      </p:sp>
      <p:pic>
        <p:nvPicPr>
          <p:cNvPr id="4" name="IMG_6037.JPG" descr="C:\Users\situr\Desktop\IMG_6037.JPG"/>
          <p:cNvPicPr>
            <a:picLocks noGrp="1" noChangeAspect="1"/>
          </p:cNvPicPr>
          <p:nvPr>
            <p:ph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928662" y="1142984"/>
            <a:ext cx="7429552" cy="5143536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857232"/>
            <a:ext cx="8686800" cy="71438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err="1" smtClean="0"/>
              <a:t>Стретчинг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000" dirty="0" smtClean="0"/>
              <a:t>это тренировка на повышение гибкости, пластичности и скорости реакции.</a:t>
            </a:r>
            <a:endParaRPr lang="ru-RU" sz="2000" dirty="0"/>
          </a:p>
        </p:txBody>
      </p:sp>
      <p:pic>
        <p:nvPicPr>
          <p:cNvPr id="5" name="IMG_8551.JPG" descr="C:\Users\situr\Desktop\дети 2013\IMG_8551.JPG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357158" y="2285992"/>
            <a:ext cx="4191000" cy="3626654"/>
          </a:xfrm>
        </p:spPr>
      </p:pic>
      <p:pic>
        <p:nvPicPr>
          <p:cNvPr id="6" name="IMG_8555.JPG" descr="C:\Users\situr\Desktop\дети 2013\IMG_8555.JPG"/>
          <p:cNvPicPr>
            <a:picLocks noGrp="1" noChangeAspect="1"/>
          </p:cNvPicPr>
          <p:nvPr>
            <p:ph sz="half" idx="2"/>
          </p:nvPr>
        </p:nvPicPr>
        <p:blipFill>
          <a:blip r:embed="rId4" r:link="rId5" cstate="print"/>
          <a:stretch>
            <a:fillRect/>
          </a:stretch>
        </p:blipFill>
        <p:spPr>
          <a:xfrm>
            <a:off x="5117901" y="1785938"/>
            <a:ext cx="3403997" cy="4538662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785794"/>
            <a:ext cx="8686800" cy="78581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i="1" dirty="0" smtClean="0"/>
              <a:t>Ритмопластика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000" i="1" dirty="0" smtClean="0"/>
              <a:t> Во время занятий у детей развивается музыкальный слух, чувство ритма, гибкость и пластичность, формируется правильная осанка. </a:t>
            </a:r>
            <a:endParaRPr lang="ru-RU" sz="2000" i="1" dirty="0"/>
          </a:p>
        </p:txBody>
      </p:sp>
      <p:pic>
        <p:nvPicPr>
          <p:cNvPr id="5" name="IMG_6066.JPG" descr="C:\Users\situr\Desktop\IMG_6066.JPG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304800" y="2143116"/>
            <a:ext cx="4191000" cy="3483778"/>
          </a:xfrm>
        </p:spPr>
      </p:pic>
      <p:pic>
        <p:nvPicPr>
          <p:cNvPr id="8" name="IMG_8576.JPG" descr="C:\Users\situr\Desktop\дети 2013\IMG_8576.JPG"/>
          <p:cNvPicPr>
            <a:picLocks noGrp="1" noChangeAspect="1"/>
          </p:cNvPicPr>
          <p:nvPr>
            <p:ph sz="half" idx="2"/>
          </p:nvPr>
        </p:nvPicPr>
        <p:blipFill>
          <a:blip r:embed="rId4" r:link="rId5" cstate="print"/>
          <a:stretch>
            <a:fillRect/>
          </a:stretch>
        </p:blipFill>
        <p:spPr>
          <a:xfrm>
            <a:off x="4648200" y="2143116"/>
            <a:ext cx="4343400" cy="3448059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1543040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/>
              <a:t>Подвижные и спортивные игры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1800" i="1" dirty="0" smtClean="0"/>
              <a:t>Игры подбираются </a:t>
            </a:r>
            <a:r>
              <a:rPr lang="ru-RU" sz="1800" i="1" dirty="0" err="1" smtClean="0"/>
              <a:t>есоответствии</a:t>
            </a:r>
            <a:r>
              <a:rPr lang="ru-RU" sz="1800" i="1" dirty="0" smtClean="0"/>
              <a:t> с возрастом ребенка, местом и временем ее проведения.</a:t>
            </a:r>
            <a:br>
              <a:rPr lang="ru-RU" sz="1800" i="1" dirty="0" smtClean="0"/>
            </a:br>
            <a:r>
              <a:rPr lang="ru-RU" sz="1800" i="1" dirty="0" smtClean="0"/>
              <a:t> В ДОУ используем лишь элементы спортивных игр</a:t>
            </a:r>
            <a:endParaRPr lang="ru-RU" sz="1800" i="1" dirty="0"/>
          </a:p>
        </p:txBody>
      </p:sp>
      <p:pic>
        <p:nvPicPr>
          <p:cNvPr id="5" name="IMG_8578.JPG" descr="C:\Users\situr\Desktop\дети 2013\IMG_8578.JPG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304800" y="2285992"/>
            <a:ext cx="4191000" cy="3519495"/>
          </a:xfrm>
        </p:spPr>
      </p:pic>
      <p:pic>
        <p:nvPicPr>
          <p:cNvPr id="6" name="IMG_8630.JPG" descr="C:\Users\4e6ypaIIIka\Desktop\дети\IMG_8630.JPG"/>
          <p:cNvPicPr>
            <a:picLocks noGrp="1" noChangeAspect="1"/>
          </p:cNvPicPr>
          <p:nvPr>
            <p:ph sz="half" idx="2"/>
          </p:nvPr>
        </p:nvPicPr>
        <p:blipFill>
          <a:blip r:embed="rId4" r:link="rId5" cstate="print"/>
          <a:stretch>
            <a:fillRect/>
          </a:stretch>
        </p:blipFill>
        <p:spPr>
          <a:xfrm>
            <a:off x="4648200" y="2285993"/>
            <a:ext cx="4138642" cy="3500462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1328726"/>
          </a:xfrm>
        </p:spPr>
        <p:txBody>
          <a:bodyPr>
            <a:normAutofit/>
          </a:bodyPr>
          <a:lstStyle/>
          <a:p>
            <a:pPr algn="ctr"/>
            <a:r>
              <a:rPr lang="ru-RU" sz="2700" b="1" i="1" dirty="0" smtClean="0"/>
              <a:t>Релаксация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000" i="1" dirty="0" smtClean="0"/>
              <a:t>Можно использовать спокойную классическую музыку (Чайковский, Рахманинов), звуки природы</a:t>
            </a:r>
            <a:endParaRPr lang="ru-RU" sz="2000" i="1" dirty="0"/>
          </a:p>
        </p:txBody>
      </p:sp>
      <p:pic>
        <p:nvPicPr>
          <p:cNvPr id="6" name="IMG_8601.JPG" descr="C:\Users\situr\Desktop\дети 2013\IMG_8601.JPG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725090" y="1857375"/>
            <a:ext cx="3350419" cy="4467225"/>
          </a:xfrm>
        </p:spPr>
      </p:pic>
      <p:pic>
        <p:nvPicPr>
          <p:cNvPr id="5" name="IMG_1019.jpg" descr="C:\Users\situr\Desktop\IMG_1019.jpg"/>
          <p:cNvPicPr>
            <a:picLocks noGrp="1" noChangeAspect="1"/>
          </p:cNvPicPr>
          <p:nvPr>
            <p:ph sz="half" idx="2"/>
          </p:nvPr>
        </p:nvPicPr>
        <p:blipFill>
          <a:blip r:embed="rId4" r:link="rId5" cstate="print"/>
          <a:stretch>
            <a:fillRect/>
          </a:stretch>
        </p:blipFill>
        <p:spPr>
          <a:xfrm>
            <a:off x="4643438" y="2000240"/>
            <a:ext cx="4343400" cy="3862398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4282" y="428604"/>
            <a:ext cx="8686800" cy="1714512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/>
              <a:t>Пальчиковая гимнастика </a:t>
            </a:r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1800" i="1" dirty="0" smtClean="0"/>
              <a:t>Тренирует мелкую моторику, стимулирует речь, пространственное мышление, внимание, кровообращение, воображение , быстроту реакции. </a:t>
            </a:r>
            <a:endParaRPr lang="ru-RU" sz="1800" i="1" dirty="0"/>
          </a:p>
        </p:txBody>
      </p:sp>
      <p:pic>
        <p:nvPicPr>
          <p:cNvPr id="5" name="IMG_8574.JPG" descr="C:\Users\situr\Desktop\дети 2013\IMG_8574.JPG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304800" y="2285992"/>
            <a:ext cx="4191000" cy="3448058"/>
          </a:xfrm>
        </p:spPr>
      </p:pic>
      <p:pic>
        <p:nvPicPr>
          <p:cNvPr id="6" name="Содержимое 5" descr="IMG_8572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648200" y="2533650"/>
            <a:ext cx="4343400" cy="3257550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4143380"/>
            <a:ext cx="8686800" cy="178595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428604"/>
            <a:ext cx="8686800" cy="2928959"/>
          </a:xfrm>
        </p:spPr>
        <p:txBody>
          <a:bodyPr>
            <a:normAutofit/>
          </a:bodyPr>
          <a:lstStyle/>
          <a:p>
            <a:pPr lvl="8"/>
            <a:r>
              <a:rPr lang="ru-RU" sz="2000" b="1" i="1" dirty="0" smtClean="0"/>
              <a:t>«Забота о здоровье – это важнейший труд воспитателя. От жизнерадостности, бодрости детей зависит их духовная жизнь, мировоззрение, умственное развитие, прочность знаний, вера в свои силы».</a:t>
            </a:r>
          </a:p>
          <a:p>
            <a:pPr algn="r"/>
            <a:r>
              <a:rPr lang="ru-RU" sz="2400" b="1" i="1" dirty="0" smtClean="0"/>
              <a:t>В.А.Сухомлинский.</a:t>
            </a:r>
            <a:endParaRPr lang="ru-RU" sz="2400" b="1" i="1" dirty="0"/>
          </a:p>
        </p:txBody>
      </p:sp>
      <p:pic>
        <p:nvPicPr>
          <p:cNvPr id="6" name="IMG_8268.JPG" descr="C:\Users\situr\Desktop\IMG_8268.JPG"/>
          <p:cNvPicPr>
            <a:picLocks noChangeAspect="1"/>
          </p:cNvPicPr>
          <p:nvPr/>
        </p:nvPicPr>
        <p:blipFill>
          <a:blip r:embed="rId2" r:link="rId3" cstate="print"/>
          <a:stretch>
            <a:fillRect/>
          </a:stretch>
        </p:blipFill>
        <p:spPr>
          <a:xfrm>
            <a:off x="571472" y="2857496"/>
            <a:ext cx="5000660" cy="357187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175735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i="1" dirty="0" smtClean="0"/>
              <a:t>Дыхательная гимнастика </a:t>
            </a:r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2000" i="1" dirty="0" smtClean="0"/>
              <a:t>У детей активизируется кислородный обмен во всех тканях организма, что способствует нормализации и оптимизации его работы в целом.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i="1" dirty="0"/>
          </a:p>
        </p:txBody>
      </p:sp>
      <p:pic>
        <p:nvPicPr>
          <p:cNvPr id="6" name="IMG_8537.JPG" descr="C:\Users\situr\Desktop\педсовет\IMG_8537.JPG"/>
          <p:cNvPicPr>
            <a:picLocks noGrp="1" noChangeAspect="1"/>
          </p:cNvPicPr>
          <p:nvPr>
            <p:ph sz="half" idx="2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4648200" y="2497931"/>
            <a:ext cx="4343400" cy="3257550"/>
          </a:xfrm>
        </p:spPr>
      </p:pic>
      <p:pic>
        <p:nvPicPr>
          <p:cNvPr id="5" name="IMG_8556.JPG" descr="C:\Users\situr\Desktop\дети 2013\IMG_8556.JPG"/>
          <p:cNvPicPr>
            <a:picLocks noGrp="1" noChangeAspect="1"/>
          </p:cNvPicPr>
          <p:nvPr>
            <p:ph sz="half" idx="1"/>
          </p:nvPr>
        </p:nvPicPr>
        <p:blipFill>
          <a:blip r:embed="rId4" r:link="rId5" cstate="print"/>
          <a:stretch>
            <a:fillRect/>
          </a:stretch>
        </p:blipFill>
        <p:spPr>
          <a:xfrm>
            <a:off x="304800" y="1785926"/>
            <a:ext cx="4191000" cy="3983843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85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0034" y="357166"/>
            <a:ext cx="8215370" cy="600079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1614478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/>
              <a:t>Бодрящая  гимнастика </a:t>
            </a:r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1800" i="1" dirty="0" smtClean="0"/>
              <a:t>В её комплекс входят упражнения на кроватках на пробуждение, упражнения на коррекцию плоскостопия, воспитания правильной осанки, обширное умывание.</a:t>
            </a:r>
            <a:endParaRPr lang="ru-RU" sz="1800" i="1" dirty="0"/>
          </a:p>
        </p:txBody>
      </p:sp>
      <p:pic>
        <p:nvPicPr>
          <p:cNvPr id="5" name="IMG_8595.JPG" descr="C:\Users\situr\Desktop\дети 2013\IMG_8595.JPG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5000628" y="2214554"/>
            <a:ext cx="3082528" cy="4110037"/>
          </a:xfrm>
        </p:spPr>
      </p:pic>
      <p:pic>
        <p:nvPicPr>
          <p:cNvPr id="6" name="IMG_8596.JPG" descr="C:\Users\situr\Desktop\дети 2013\IMG_8596.JPG"/>
          <p:cNvPicPr>
            <a:picLocks noGrp="1" noChangeAspect="1"/>
          </p:cNvPicPr>
          <p:nvPr>
            <p:ph sz="half" idx="2"/>
          </p:nvPr>
        </p:nvPicPr>
        <p:blipFill>
          <a:blip r:embed="rId4" r:link="rId5" cstate="print"/>
          <a:stretch>
            <a:fillRect/>
          </a:stretch>
        </p:blipFill>
        <p:spPr>
          <a:xfrm>
            <a:off x="1142976" y="2214554"/>
            <a:ext cx="3082528" cy="4110037"/>
          </a:xfr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1543040"/>
          </a:xfrm>
        </p:spPr>
        <p:txBody>
          <a:bodyPr>
            <a:normAutofit/>
          </a:bodyPr>
          <a:lstStyle/>
          <a:p>
            <a:pPr algn="ctr"/>
            <a:r>
              <a:rPr lang="ru-RU" sz="2700" b="1" i="1" dirty="0" smtClean="0"/>
              <a:t>Закаливание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sz="2000" i="1" dirty="0" smtClean="0"/>
              <a:t>обеспечивает тренировку защитных сил организма, повышение его устойчивости к воздействию постоянно изменяющихся условий внешней среды. </a:t>
            </a:r>
            <a:endParaRPr lang="ru-RU" sz="2000" i="1" dirty="0"/>
          </a:p>
        </p:txBody>
      </p:sp>
      <p:pic>
        <p:nvPicPr>
          <p:cNvPr id="5" name="IMG_8611.JPG" descr="C:\Users\situr\Desktop\дети 2013\IMG_8611.JPG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642910" y="2357430"/>
            <a:ext cx="4191000" cy="3500462"/>
          </a:xfrm>
        </p:spPr>
      </p:pic>
      <p:pic>
        <p:nvPicPr>
          <p:cNvPr id="6" name="IMG_8613.JPG" descr="C:\Users\situr\Desktop\дети 2013\IMG_8613.JPG"/>
          <p:cNvPicPr>
            <a:picLocks noGrp="1" noChangeAspect="1"/>
          </p:cNvPicPr>
          <p:nvPr>
            <p:ph sz="half" idx="2"/>
          </p:nvPr>
        </p:nvPicPr>
        <p:blipFill>
          <a:blip r:embed="rId4" r:link="rId5" cstate="print"/>
          <a:stretch>
            <a:fillRect/>
          </a:stretch>
        </p:blipFill>
        <p:spPr>
          <a:xfrm>
            <a:off x="5251847" y="2143125"/>
            <a:ext cx="3136106" cy="4181475"/>
          </a:xfr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1757354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/>
              <a:t>Гимнастика корригирующая. </a:t>
            </a:r>
            <a:r>
              <a:rPr lang="ru-RU" sz="2400" i="1" dirty="0" smtClean="0"/>
              <a:t/>
            </a:r>
            <a:br>
              <a:rPr lang="ru-RU" sz="2400" i="1" dirty="0" smtClean="0"/>
            </a:br>
            <a:r>
              <a:rPr lang="ru-RU" sz="1800" i="1" dirty="0" smtClean="0"/>
              <a:t>Форма проведения зависит от поставленной задачи и контингента детей.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i="1" dirty="0"/>
          </a:p>
        </p:txBody>
      </p:sp>
      <p:pic>
        <p:nvPicPr>
          <p:cNvPr id="5" name="IMG_8507.JPG" descr="C:\Users\situr\Desktop\педсовет\IMG_8507.JPG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304800" y="2519362"/>
            <a:ext cx="4191000" cy="3143250"/>
          </a:xfrm>
        </p:spPr>
      </p:pic>
      <p:pic>
        <p:nvPicPr>
          <p:cNvPr id="8" name="IMG_8543.JPG" descr="C:\Users\situr\Desktop\педсовет\IMG_8543.JPG"/>
          <p:cNvPicPr>
            <a:picLocks noGrp="1" noChangeAspect="1"/>
          </p:cNvPicPr>
          <p:nvPr>
            <p:ph sz="half" idx="2"/>
          </p:nvPr>
        </p:nvPicPr>
        <p:blipFill>
          <a:blip r:embed="rId4" r:link="rId5" cstate="print"/>
          <a:stretch>
            <a:fillRect/>
          </a:stretch>
        </p:blipFill>
        <p:spPr>
          <a:xfrm>
            <a:off x="5048250" y="1600200"/>
            <a:ext cx="3543300" cy="4724400"/>
          </a:xfr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1400164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/>
              <a:t>Гимнастика для глаз </a:t>
            </a:r>
            <a:r>
              <a:rPr lang="ru-RU" sz="1800" dirty="0" smtClean="0"/>
              <a:t/>
            </a:r>
            <a:br>
              <a:rPr lang="ru-RU" sz="1800" dirty="0" smtClean="0"/>
            </a:br>
            <a:r>
              <a:rPr lang="ru-RU" sz="1800" i="1" dirty="0" smtClean="0"/>
              <a:t> способствует снятию статического напряжения мышц глаз, кровообращения</a:t>
            </a:r>
            <a:endParaRPr lang="ru-RU" sz="1800" i="1" dirty="0"/>
          </a:p>
        </p:txBody>
      </p:sp>
      <p:pic>
        <p:nvPicPr>
          <p:cNvPr id="5" name="IMG_8625.JPG" descr="C:\Users\4e6ypaIIIka\Desktop\дети\IMG_8625.JPG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428596" y="2143116"/>
            <a:ext cx="4067204" cy="3590934"/>
          </a:xfrm>
        </p:spPr>
      </p:pic>
      <p:pic>
        <p:nvPicPr>
          <p:cNvPr id="6" name="IMG_8627.JPG" descr="C:\Users\4e6ypaIIIka\Desktop\дети\IMG_8627.JPG"/>
          <p:cNvPicPr>
            <a:picLocks noGrp="1" noChangeAspect="1"/>
          </p:cNvPicPr>
          <p:nvPr>
            <p:ph sz="half" idx="2"/>
          </p:nvPr>
        </p:nvPicPr>
        <p:blipFill>
          <a:blip r:embed="rId4" r:link="rId5" cstate="print"/>
          <a:stretch>
            <a:fillRect/>
          </a:stretch>
        </p:blipFill>
        <p:spPr>
          <a:xfrm>
            <a:off x="4643438" y="2143116"/>
            <a:ext cx="4214842" cy="3571900"/>
          </a:xfr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785794"/>
            <a:ext cx="8686800" cy="11430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i="1" dirty="0" smtClean="0"/>
              <a:t>Технологии эстетической направленности</a:t>
            </a:r>
            <a:r>
              <a:rPr lang="ru-RU" sz="2400" b="1" i="1" dirty="0" smtClean="0"/>
              <a:t/>
            </a:r>
            <a:br>
              <a:rPr lang="ru-RU" sz="2400" b="1" i="1" dirty="0" smtClean="0"/>
            </a:br>
            <a:r>
              <a:rPr lang="ru-RU" sz="2000" i="1" dirty="0" smtClean="0"/>
              <a:t>Реализуются при посещении музеев, театров, выставок , оформлении помещений к праздникам и др. </a:t>
            </a:r>
            <a:br>
              <a:rPr lang="ru-RU" sz="2000" i="1" dirty="0" smtClean="0"/>
            </a:br>
            <a:endParaRPr lang="ru-RU" sz="2000" b="1" i="1" dirty="0"/>
          </a:p>
        </p:txBody>
      </p:sp>
      <p:pic>
        <p:nvPicPr>
          <p:cNvPr id="5" name="IMG_8072.JPG" descr="C:\Users\situr\Desktop\педсовет\IMG_8072.JPG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304800" y="2285992"/>
            <a:ext cx="4191000" cy="3555214"/>
          </a:xfrm>
        </p:spPr>
      </p:pic>
      <p:pic>
        <p:nvPicPr>
          <p:cNvPr id="6" name="IMG_8512.JPG" descr="C:\Users\situr\Desktop\педсовет\IMG_8512.JPG"/>
          <p:cNvPicPr>
            <a:picLocks noGrp="1" noChangeAspect="1"/>
          </p:cNvPicPr>
          <p:nvPr>
            <p:ph sz="half" idx="2"/>
          </p:nvPr>
        </p:nvPicPr>
        <p:blipFill>
          <a:blip r:embed="rId4" r:link="rId5" cstate="print"/>
          <a:stretch>
            <a:fillRect/>
          </a:stretch>
        </p:blipFill>
        <p:spPr>
          <a:xfrm>
            <a:off x="4648200" y="2285992"/>
            <a:ext cx="4343400" cy="3571900"/>
          </a:xfr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4800" y="642918"/>
            <a:ext cx="8686800" cy="78581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smtClean="0"/>
              <a:t>Коррекционные технологии</a:t>
            </a:r>
            <a:br>
              <a:rPr lang="ru-RU" b="1" i="1" dirty="0" smtClean="0"/>
            </a:br>
            <a:endParaRPr lang="ru-RU" b="1" i="1" dirty="0"/>
          </a:p>
        </p:txBody>
      </p:sp>
      <p:pic>
        <p:nvPicPr>
          <p:cNvPr id="4" name="IMG_8604.JPG" descr="C:\Users\situr\Desktop\дети 2013\IMG_8604.JPG"/>
          <p:cNvPicPr>
            <a:picLocks noGrp="1" noChangeAspect="1"/>
          </p:cNvPicPr>
          <p:nvPr>
            <p:ph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2950964" y="1554163"/>
            <a:ext cx="3394472" cy="4525962"/>
          </a:xfr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571480"/>
            <a:ext cx="8686800" cy="928694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/>
              <a:t>Артикуляционная гимнастика </a:t>
            </a:r>
            <a:r>
              <a:rPr lang="ru-RU" sz="2700" i="1" dirty="0" smtClean="0"/>
              <a:t/>
            </a:r>
            <a:br>
              <a:rPr lang="ru-RU" sz="2700" i="1" dirty="0" smtClean="0"/>
            </a:br>
            <a:r>
              <a:rPr lang="ru-RU" sz="1800" i="1" dirty="0" smtClean="0"/>
              <a:t>упражнения для тренировки органов артикуляции </a:t>
            </a:r>
            <a:endParaRPr lang="ru-RU" sz="1800" i="1" dirty="0"/>
          </a:p>
        </p:txBody>
      </p:sp>
      <p:pic>
        <p:nvPicPr>
          <p:cNvPr id="5" name="IMG_8530.JPG" descr="C:\Users\situr\Desktop\педсовет\IMG_8530.JPG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304800" y="1785926"/>
            <a:ext cx="4191000" cy="3748099"/>
          </a:xfrm>
        </p:spPr>
      </p:pic>
      <p:pic>
        <p:nvPicPr>
          <p:cNvPr id="6" name="IMG_8547.JPG" descr="C:\Users\situr\Desktop\дети 2013\IMG_8547.JPG"/>
          <p:cNvPicPr>
            <a:picLocks noGrp="1" noChangeAspect="1"/>
          </p:cNvPicPr>
          <p:nvPr>
            <p:ph sz="half" idx="2"/>
          </p:nvPr>
        </p:nvPicPr>
        <p:blipFill>
          <a:blip r:embed="rId4" r:link="rId5" cstate="print"/>
          <a:stretch>
            <a:fillRect/>
          </a:stretch>
        </p:blipFill>
        <p:spPr>
          <a:xfrm>
            <a:off x="5048250" y="1600200"/>
            <a:ext cx="3543300" cy="4724400"/>
          </a:xfr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571480"/>
            <a:ext cx="8686800" cy="857256"/>
          </a:xfrm>
        </p:spPr>
        <p:txBody>
          <a:bodyPr>
            <a:normAutofit/>
          </a:bodyPr>
          <a:lstStyle/>
          <a:p>
            <a:pPr algn="ctr"/>
            <a:r>
              <a:rPr lang="ru-RU" sz="2700" dirty="0" err="1" smtClean="0"/>
              <a:t>Психогимнастика</a:t>
            </a:r>
            <a:r>
              <a:rPr lang="ru-RU" sz="2400" b="1" i="1" dirty="0" smtClean="0"/>
              <a:t/>
            </a:r>
            <a:br>
              <a:rPr lang="ru-RU" sz="2400" b="1" i="1" dirty="0" smtClean="0"/>
            </a:br>
            <a:r>
              <a:rPr lang="ru-RU" sz="2000" i="1" dirty="0" smtClean="0"/>
              <a:t>Занятия проводятся по специальным методикам</a:t>
            </a:r>
            <a:endParaRPr lang="ru-RU" sz="2000" i="1" dirty="0"/>
          </a:p>
        </p:txBody>
      </p:sp>
      <p:pic>
        <p:nvPicPr>
          <p:cNvPr id="5" name="IMG_8517.JPG" descr="C:\Users\situr\Desktop\педсовет\IMG_8517.JPG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304800" y="2000240"/>
            <a:ext cx="4191000" cy="3533785"/>
          </a:xfrm>
        </p:spPr>
      </p:pic>
      <p:pic>
        <p:nvPicPr>
          <p:cNvPr id="6" name="IMG_8519.JPG" descr="C:\Users\situr\Desktop\педсовет\IMG_8519.JPG"/>
          <p:cNvPicPr>
            <a:picLocks noGrp="1" noChangeAspect="1"/>
          </p:cNvPicPr>
          <p:nvPr>
            <p:ph sz="half" idx="2"/>
          </p:nvPr>
        </p:nvPicPr>
        <p:blipFill>
          <a:blip r:embed="rId4" r:link="rId5" cstate="print"/>
          <a:stretch>
            <a:fillRect/>
          </a:stretch>
        </p:blipFill>
        <p:spPr>
          <a:xfrm>
            <a:off x="5048250" y="1600200"/>
            <a:ext cx="3543300" cy="4724400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G_6023.JPG" descr="C:\Users\situr\Desktop\IMG_6023.JPG"/>
          <p:cNvPicPr>
            <a:picLocks noGrp="1" noChangeAspect="1"/>
          </p:cNvPicPr>
          <p:nvPr>
            <p:ph type="pic" idx="1"/>
          </p:nvPr>
        </p:nvPicPr>
        <p:blipFill>
          <a:blip r:embed="rId2" r:link="rId3" cstate="print"/>
          <a:srcRect t="1515" b="1515"/>
          <a:stretch>
            <a:fillRect/>
          </a:stretch>
        </p:blipFill>
        <p:spPr>
          <a:xfrm>
            <a:off x="3428992" y="642918"/>
            <a:ext cx="5029200" cy="36576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81000" y="4572008"/>
            <a:ext cx="5867400" cy="714380"/>
          </a:xfrm>
        </p:spPr>
        <p:txBody>
          <a:bodyPr>
            <a:normAutofit/>
          </a:bodyPr>
          <a:lstStyle/>
          <a:p>
            <a:r>
              <a:rPr lang="ru-RU" sz="2400" i="1" dirty="0" err="1" smtClean="0"/>
              <a:t>Здоровьесберегающая</a:t>
            </a:r>
            <a:r>
              <a:rPr lang="ru-RU" sz="2400" i="1" dirty="0" smtClean="0"/>
              <a:t> технология -</a:t>
            </a:r>
            <a:endParaRPr lang="ru-RU" sz="2400" i="1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5357826"/>
            <a:ext cx="5867400" cy="1143008"/>
          </a:xfrm>
        </p:spPr>
        <p:txBody>
          <a:bodyPr>
            <a:noAutofit/>
          </a:bodyPr>
          <a:lstStyle/>
          <a:p>
            <a:r>
              <a:rPr lang="ru-RU" sz="1800" b="1" i="1" dirty="0" smtClean="0"/>
              <a:t>это система мер, включающая взаимосвязь и взаимодействие всех факторов образовательной среды, направленных на сохранение здоровья ребенка на всех этапах его обучения и развития.</a:t>
            </a:r>
            <a:endParaRPr lang="ru-RU" sz="1800" b="1" i="1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857232"/>
            <a:ext cx="8686800" cy="92869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i="1" dirty="0" smtClean="0"/>
              <a:t>Технологии музыкального воздействия</a:t>
            </a:r>
            <a:br>
              <a:rPr lang="ru-RU" sz="2700" b="1" i="1" dirty="0" smtClean="0"/>
            </a:br>
            <a:r>
              <a:rPr lang="ru-RU" sz="2000" i="1" dirty="0" smtClean="0"/>
              <a:t>Используются в качестве вспомогательного средства как часть других технологий; для снятия напряжения, повышения эмоционального настроя и пр.</a:t>
            </a:r>
            <a:endParaRPr lang="ru-RU" sz="2000" i="1" dirty="0"/>
          </a:p>
        </p:txBody>
      </p:sp>
      <p:pic>
        <p:nvPicPr>
          <p:cNvPr id="5" name="IMG_8509.JPG" descr="C:\Users\situr\Desktop\педсовет\IMG_8509.JPG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304800" y="2571744"/>
            <a:ext cx="4191000" cy="3269462"/>
          </a:xfrm>
        </p:spPr>
      </p:pic>
      <p:pic>
        <p:nvPicPr>
          <p:cNvPr id="6" name="DSCF6461.JPG" descr="C:\Users\situr\Desktop\педсовет\DSCF6461.JPG"/>
          <p:cNvPicPr>
            <a:picLocks noGrp="1" noChangeAspect="1"/>
          </p:cNvPicPr>
          <p:nvPr>
            <p:ph sz="half" idx="2"/>
          </p:nvPr>
        </p:nvPicPr>
        <p:blipFill>
          <a:blip r:embed="rId4" r:link="rId5" cstate="print"/>
          <a:stretch>
            <a:fillRect/>
          </a:stretch>
        </p:blipFill>
        <p:spPr>
          <a:xfrm>
            <a:off x="4648200" y="2571744"/>
            <a:ext cx="4343400" cy="3286148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1685916"/>
          </a:xfrm>
        </p:spPr>
        <p:txBody>
          <a:bodyPr>
            <a:normAutofit/>
          </a:bodyPr>
          <a:lstStyle/>
          <a:p>
            <a:pPr algn="ctr"/>
            <a:r>
              <a:rPr lang="ru-RU" sz="2700" b="1" i="1" dirty="0" err="1" smtClean="0"/>
              <a:t>Сказкотерапия</a:t>
            </a:r>
            <a:r>
              <a:rPr lang="ru-RU" sz="2400" b="1" i="1" dirty="0" smtClean="0"/>
              <a:t/>
            </a:r>
            <a:br>
              <a:rPr lang="ru-RU" sz="2400" b="1" i="1" dirty="0" smtClean="0"/>
            </a:br>
            <a:r>
              <a:rPr lang="ru-RU" sz="2000" i="1" dirty="0" smtClean="0"/>
              <a:t> Сказку может рассказывать взрослый, либо это может быть групповое рассказывание, где рассказчиком является не один человек, а группа детей</a:t>
            </a:r>
            <a:endParaRPr lang="ru-RU" sz="2000" i="1" dirty="0"/>
          </a:p>
        </p:txBody>
      </p:sp>
      <p:pic>
        <p:nvPicPr>
          <p:cNvPr id="5" name="IMG_8526.JPG" descr="C:\Users\situr\Desktop\педсовет\IMG_8526.JPG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304800" y="2500306"/>
            <a:ext cx="4191000" cy="3357586"/>
          </a:xfrm>
        </p:spPr>
      </p:pic>
      <p:pic>
        <p:nvPicPr>
          <p:cNvPr id="6" name="IMG_8570.JPG" descr="C:\Users\situr\Desktop\дети 2013\IMG_8570.JPG"/>
          <p:cNvPicPr>
            <a:picLocks noGrp="1" noChangeAspect="1"/>
          </p:cNvPicPr>
          <p:nvPr>
            <p:ph sz="half" idx="2"/>
          </p:nvPr>
        </p:nvPicPr>
        <p:blipFill>
          <a:blip r:embed="rId4" r:link="rId5" cstate="print"/>
          <a:stretch>
            <a:fillRect/>
          </a:stretch>
        </p:blipFill>
        <p:spPr>
          <a:xfrm>
            <a:off x="4648200" y="2500306"/>
            <a:ext cx="4343400" cy="3357585"/>
          </a:xfr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357166"/>
            <a:ext cx="8686800" cy="2428892"/>
          </a:xfrm>
        </p:spPr>
        <p:txBody>
          <a:bodyPr>
            <a:normAutofit/>
          </a:bodyPr>
          <a:lstStyle/>
          <a:p>
            <a:pPr algn="ctr"/>
            <a:r>
              <a:rPr lang="ru-RU" sz="2800" b="1" i="1" dirty="0" err="1" smtClean="0"/>
              <a:t>Здоровьесберегающие</a:t>
            </a:r>
            <a:r>
              <a:rPr lang="ru-RU" sz="2800" b="1" i="1" dirty="0" smtClean="0"/>
              <a:t> педагогические технологии применяются в различных видах деятельности и представлены как: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1400" dirty="0" smtClean="0"/>
              <a:t/>
            </a:r>
            <a:br>
              <a:rPr lang="ru-RU" sz="1400" dirty="0" smtClean="0"/>
            </a:br>
            <a:endParaRPr lang="ru-RU" sz="1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4800" y="2714620"/>
            <a:ext cx="8686800" cy="3365505"/>
          </a:xfrm>
        </p:spPr>
        <p:txBody>
          <a:bodyPr/>
          <a:lstStyle/>
          <a:p>
            <a:r>
              <a:rPr lang="ru-RU" i="1" dirty="0" smtClean="0"/>
              <a:t>технологии обучения ЗОЖ;                                                                    </a:t>
            </a:r>
          </a:p>
          <a:p>
            <a:r>
              <a:rPr lang="ru-RU" i="1" dirty="0" smtClean="0"/>
              <a:t>технологии сохранения и стимулирования здоровья;                                                                       </a:t>
            </a:r>
          </a:p>
          <a:p>
            <a:r>
              <a:rPr lang="ru-RU" i="1" dirty="0" smtClean="0"/>
              <a:t>коррекционные технологии.                                                                                                    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/>
              <a:t>технологии обучения ЗОЖ</a:t>
            </a:r>
            <a:endParaRPr lang="ru-RU" b="1" dirty="0"/>
          </a:p>
        </p:txBody>
      </p:sp>
      <p:pic>
        <p:nvPicPr>
          <p:cNvPr id="4" name="IMG_6028.JPG" descr="C:\Users\situr\Desktop\IMG_6028.JPG"/>
          <p:cNvPicPr>
            <a:picLocks noChangeAspect="1"/>
          </p:cNvPicPr>
          <p:nvPr/>
        </p:nvPicPr>
        <p:blipFill>
          <a:blip r:embed="rId2" r:link="rId3" cstate="print"/>
          <a:stretch>
            <a:fillRect/>
          </a:stretch>
        </p:blipFill>
        <p:spPr>
          <a:xfrm>
            <a:off x="1357290" y="1571612"/>
            <a:ext cx="6215106" cy="4572032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000108"/>
            <a:ext cx="8686800" cy="785818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 smtClean="0"/>
              <a:t>Утренняя гимнастика</a:t>
            </a:r>
            <a:r>
              <a:rPr lang="ru-RU" sz="2400" i="1" dirty="0" smtClean="0"/>
              <a:t> </a:t>
            </a:r>
            <a:r>
              <a:rPr lang="ru-RU" sz="1600" dirty="0" smtClean="0"/>
              <a:t/>
            </a:r>
            <a:br>
              <a:rPr lang="ru-RU" sz="1600" dirty="0" smtClean="0"/>
            </a:br>
            <a:r>
              <a:rPr lang="ru-RU" sz="1600" dirty="0" smtClean="0"/>
              <a:t>проводится ежедневно 6-8 мин с музыкальным сопровождением. </a:t>
            </a:r>
            <a:br>
              <a:rPr lang="ru-RU" sz="1600" dirty="0" smtClean="0"/>
            </a:br>
            <a:r>
              <a:rPr lang="ru-RU" sz="1600" dirty="0" smtClean="0"/>
              <a:t>Музыка сопровождает каждое упражнение.</a:t>
            </a:r>
            <a:br>
              <a:rPr lang="ru-RU" sz="1600" dirty="0" smtClean="0"/>
            </a:br>
            <a:r>
              <a:rPr lang="ru-RU" sz="1600" dirty="0" smtClean="0"/>
              <a:t> У детей при этом формируются ритмические умения и навыки.</a:t>
            </a:r>
            <a:br>
              <a:rPr lang="ru-RU" sz="1600" dirty="0" smtClean="0"/>
            </a:br>
            <a:endParaRPr lang="ru-RU" sz="1600" dirty="0"/>
          </a:p>
        </p:txBody>
      </p:sp>
      <p:pic>
        <p:nvPicPr>
          <p:cNvPr id="5" name="IMG_1740.jpg" descr="C:\Users\situr\Desktop\IMG_1740.jpg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304800" y="2285992"/>
            <a:ext cx="4191000" cy="3448058"/>
          </a:xfrm>
        </p:spPr>
      </p:pic>
      <p:pic>
        <p:nvPicPr>
          <p:cNvPr id="6" name="IMG_8567.JPG" descr="C:\Users\situr\Desktop\дети 2013\IMG_8567.JPG"/>
          <p:cNvPicPr>
            <a:picLocks noGrp="1" noChangeAspect="1"/>
          </p:cNvPicPr>
          <p:nvPr>
            <p:ph sz="half" idx="2"/>
          </p:nvPr>
        </p:nvPicPr>
        <p:blipFill>
          <a:blip r:embed="rId4" r:link="rId5" cstate="print"/>
          <a:stretch>
            <a:fillRect/>
          </a:stretch>
        </p:blipFill>
        <p:spPr>
          <a:xfrm>
            <a:off x="4648200" y="2285992"/>
            <a:ext cx="4343400" cy="3429024"/>
          </a:xfrm>
        </p:spPr>
      </p:pic>
      <p:pic>
        <p:nvPicPr>
          <p:cNvPr id="7" name="IMG_1740.jpg" descr="C:\Users\situr\Desktop\IMG_1740.jpg"/>
          <p:cNvPicPr>
            <a:picLocks noChangeAspect="1"/>
          </p:cNvPicPr>
          <p:nvPr/>
        </p:nvPicPr>
        <p:blipFill>
          <a:blip r:embed="rId2" r:link="rId3" cstate="print"/>
          <a:stretch>
            <a:fillRect/>
          </a:stretch>
        </p:blipFill>
        <p:spPr>
          <a:xfrm>
            <a:off x="214282" y="2285992"/>
            <a:ext cx="4191000" cy="3448058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1685916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/>
              <a:t>Физкультурные</a:t>
            </a:r>
            <a:r>
              <a:rPr lang="ru-RU" sz="2400" b="1" dirty="0" smtClean="0"/>
              <a:t> </a:t>
            </a:r>
            <a:r>
              <a:rPr lang="ru-RU" sz="2400" b="1" i="1" dirty="0" smtClean="0"/>
              <a:t>занятия 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1800" dirty="0" smtClean="0"/>
              <a:t>Они направлены на обучение двигательным умениям и навыкам. Регулярные занятия физкультурой укрепляют организм и способствуют повышению иммунитета. </a:t>
            </a:r>
            <a:endParaRPr lang="ru-RU" sz="1800" dirty="0"/>
          </a:p>
        </p:txBody>
      </p:sp>
      <p:pic>
        <p:nvPicPr>
          <p:cNvPr id="5" name="IMG_1596.jpg" descr="C:\Users\situr\Desktop\IMG_1596.jpg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885824" y="2071678"/>
            <a:ext cx="3400423" cy="4252922"/>
          </a:xfrm>
        </p:spPr>
      </p:pic>
      <p:pic>
        <p:nvPicPr>
          <p:cNvPr id="6" name="IMG_0004.JPG" descr="C:\Users\situr\Desktop\IMG_0004.JPG"/>
          <p:cNvPicPr>
            <a:picLocks noGrp="1" noChangeAspect="1"/>
          </p:cNvPicPr>
          <p:nvPr>
            <p:ph sz="half" idx="2"/>
          </p:nvPr>
        </p:nvPicPr>
        <p:blipFill>
          <a:blip r:embed="rId4" r:link="rId5" cstate="print"/>
          <a:stretch>
            <a:fillRect/>
          </a:stretch>
        </p:blipFill>
        <p:spPr>
          <a:xfrm>
            <a:off x="4857752" y="2071678"/>
            <a:ext cx="3476623" cy="4252922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232885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i="1" dirty="0" smtClean="0"/>
              <a:t>Самостоятельная деятельность детей</a:t>
            </a:r>
            <a:r>
              <a:rPr lang="ru-RU" sz="2400" b="1" i="1" dirty="0" smtClean="0"/>
              <a:t/>
            </a:r>
            <a:br>
              <a:rPr lang="ru-RU" sz="2400" b="1" i="1" dirty="0" smtClean="0"/>
            </a:br>
            <a:r>
              <a:rPr lang="ru-RU" sz="2000" i="1" dirty="0" smtClean="0"/>
              <a:t>это такая работа, которая выполняется без непосредственного участия воспитателя, но по его заданию, в специально предоставленное для этого время, при этом ребенок, сознательно стремятся достигнуть поставленной цели, употребляя свои усилия и выражая в той или иной форме результат умственных или физических (либо тех и других вместе) действий. </a:t>
            </a:r>
            <a:endParaRPr lang="ru-RU" sz="2000" i="1" dirty="0"/>
          </a:p>
        </p:txBody>
      </p:sp>
      <p:pic>
        <p:nvPicPr>
          <p:cNvPr id="5" name="IMG_8585.JPG" descr="C:\Users\situr\Desktop\дети 2013\IMG_8585.JPG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285720" y="2928934"/>
            <a:ext cx="4191000" cy="3500461"/>
          </a:xfrm>
        </p:spPr>
      </p:pic>
      <p:pic>
        <p:nvPicPr>
          <p:cNvPr id="6" name="IMG_8385.JPG" descr="C:\Users\situr\Desktop\педсовет\IMG_8385.JPG"/>
          <p:cNvPicPr>
            <a:picLocks noGrp="1" noChangeAspect="1"/>
          </p:cNvPicPr>
          <p:nvPr>
            <p:ph sz="half" idx="2"/>
          </p:nvPr>
        </p:nvPicPr>
        <p:blipFill>
          <a:blip r:embed="rId4" r:link="rId5" cstate="print"/>
          <a:stretch>
            <a:fillRect/>
          </a:stretch>
        </p:blipFill>
        <p:spPr>
          <a:xfrm>
            <a:off x="4643438" y="2928934"/>
            <a:ext cx="4343400" cy="3452829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1071546"/>
            <a:ext cx="8686800" cy="22690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dirty="0" smtClean="0"/>
              <a:t/>
            </a:r>
            <a:br>
              <a:rPr lang="ru-RU" sz="2700" b="1" dirty="0" smtClean="0"/>
            </a:br>
            <a:r>
              <a:rPr lang="ru-RU" sz="2700" b="1" dirty="0" smtClean="0"/>
              <a:t>Серия игровых занятий «Азбука здоровья»</a:t>
            </a:r>
            <a:br>
              <a:rPr lang="ru-RU" sz="2700" b="1" dirty="0" smtClean="0"/>
            </a:br>
            <a:r>
              <a:rPr lang="ru-RU" sz="2000" dirty="0" smtClean="0"/>
              <a:t> У детей легко формируется понятие о том, что каждый человек должен сам заботиться о себе и своём здоровье. Расширяется представление о том, как нужно заботиться о сохранении здоровья</a:t>
            </a:r>
            <a:r>
              <a:rPr lang="ru-RU" sz="1400" dirty="0" smtClean="0"/>
              <a:t>.                                                      </a:t>
            </a:r>
            <a:br>
              <a:rPr lang="ru-RU" sz="1400" dirty="0" smtClean="0"/>
            </a:br>
            <a:endParaRPr lang="ru-RU" sz="1400" dirty="0"/>
          </a:p>
        </p:txBody>
      </p:sp>
      <p:pic>
        <p:nvPicPr>
          <p:cNvPr id="5" name="IMG_8534.JPG" descr="C:\Users\situr\Desktop\IMG_8534.JPG"/>
          <p:cNvPicPr>
            <a:picLocks noGrp="1" noChangeAspect="1"/>
          </p:cNvPicPr>
          <p:nvPr>
            <p:ph sz="half" idx="1"/>
          </p:nvPr>
        </p:nvPicPr>
        <p:blipFill>
          <a:blip r:embed="rId2" r:link="rId3" cstate="print"/>
          <a:stretch>
            <a:fillRect/>
          </a:stretch>
        </p:blipFill>
        <p:spPr>
          <a:xfrm>
            <a:off x="357158" y="2285992"/>
            <a:ext cx="4191000" cy="3698091"/>
          </a:xfrm>
        </p:spPr>
      </p:pic>
      <p:pic>
        <p:nvPicPr>
          <p:cNvPr id="6" name="IMG_8620.JPG" descr="C:\Users\4e6ypaIIIka\Desktop\дети\IMG_8620.JPG"/>
          <p:cNvPicPr>
            <a:picLocks noGrp="1" noChangeAspect="1"/>
          </p:cNvPicPr>
          <p:nvPr>
            <p:ph sz="half" idx="2"/>
          </p:nvPr>
        </p:nvPicPr>
        <p:blipFill>
          <a:blip r:embed="rId4" r:link="rId5" cstate="print"/>
          <a:stretch>
            <a:fillRect/>
          </a:stretch>
        </p:blipFill>
        <p:spPr>
          <a:xfrm>
            <a:off x="4648200" y="2285992"/>
            <a:ext cx="4138642" cy="3714776"/>
          </a:xfr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866</TotalTime>
  <Words>185</Words>
  <Application>Microsoft Office PowerPoint</Application>
  <PresentationFormat>Экран (4:3)</PresentationFormat>
  <Paragraphs>43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Трек</vt:lpstr>
      <vt:lpstr>Здоровьесберегающие технологии  в доу</vt:lpstr>
      <vt:lpstr>Слайд 2</vt:lpstr>
      <vt:lpstr>Здоровьесберегающая технология -</vt:lpstr>
      <vt:lpstr>Здоровьесберегающие педагогические технологии применяются в различных видах деятельности и представлены как:  </vt:lpstr>
      <vt:lpstr>технологии обучения ЗОЖ</vt:lpstr>
      <vt:lpstr>Утренняя гимнастика  проводится ежедневно 6-8 мин с музыкальным сопровождением.  Музыка сопровождает каждое упражнение.  У детей при этом формируются ритмические умения и навыки. </vt:lpstr>
      <vt:lpstr>Физкультурные занятия  Они направлены на обучение двигательным умениям и навыкам. Регулярные занятия физкультурой укрепляют организм и способствуют повышению иммунитета. </vt:lpstr>
      <vt:lpstr>Самостоятельная деятельность детей это такая работа, которая выполняется без непосредственного участия воспитателя, но по его заданию, в специально предоставленное для этого время, при этом ребенок, сознательно стремятся достигнуть поставленной цели, употребляя свои усилия и выражая в той или иной форме результат умственных или физических (либо тех и других вместе) действий. </vt:lpstr>
      <vt:lpstr> Серия игровых занятий «Азбука здоровья»  У детей легко формируется понятие о том, что каждый человек должен сам заботиться о себе и своём здоровье. Расширяется представление о том, как нужно заботиться о сохранении здоровья.                                                       </vt:lpstr>
      <vt:lpstr>  Самомассаж.  это массаж, выполняемый самим ребёнком .Он улучшает  кровообращение, помогает нормализовать работу внутренних органов, улучшить осанку. Он способствует не только физическому укреплению человека, но и оздоровлению его психики.</vt:lpstr>
      <vt:lpstr>Точечный самомассаж Проводится в преддверии эпидемий, в осенний и весенний периоды в любое удобное для педагога время  </vt:lpstr>
      <vt:lpstr>Активный отдых  (физкультурный досуг, физкультурный праздник, «День здоровья»).  При проведении досугов, праздников все дети приобщаются к непосредственному участию в различных состязаниях, соревнованиях, с увлечением выполняют двигательные задания, при этом дети ведут себя более  раскованно,  чем на физкультурном занятии, и это  позволяет им двигаться без особого напряжения.</vt:lpstr>
      <vt:lpstr> При этом используются  те двигательные навыки и умения, которыми они уже прочно овладели, поэтому у детей проявляется своеобразный артистизм, эстетичность в движениях. </vt:lpstr>
      <vt:lpstr>Технологии сохранения  и стимулирования здоровья </vt:lpstr>
      <vt:lpstr>Стретчинг это тренировка на повышение гибкости, пластичности и скорости реакции.</vt:lpstr>
      <vt:lpstr>Ритмопластика  Во время занятий у детей развивается музыкальный слух, чувство ритма, гибкость и пластичность, формируется правильная осанка. </vt:lpstr>
      <vt:lpstr>Подвижные и спортивные игры  Игры подбираются есоответствии с возрастом ребенка, местом и временем ее проведения.  В ДОУ используем лишь элементы спортивных игр</vt:lpstr>
      <vt:lpstr>Релаксация Можно использовать спокойную классическую музыку (Чайковский, Рахманинов), звуки природы</vt:lpstr>
      <vt:lpstr>Пальчиковая гимнастика  Тренирует мелкую моторику, стимулирует речь, пространственное мышление, внимание, кровообращение, воображение , быстроту реакции. </vt:lpstr>
      <vt:lpstr>Дыхательная гимнастика  У детей активизируется кислородный обмен во всех тканях организма, что способствует нормализации и оптимизации его работы в целом. </vt:lpstr>
      <vt:lpstr>Слайд 21</vt:lpstr>
      <vt:lpstr>Бодрящая  гимнастика  В её комплекс входят упражнения на кроватках на пробуждение, упражнения на коррекцию плоскостопия, воспитания правильной осанки, обширное умывание.</vt:lpstr>
      <vt:lpstr>Закаливание обеспечивает тренировку защитных сил организма, повышение его устойчивости к воздействию постоянно изменяющихся условий внешней среды. </vt:lpstr>
      <vt:lpstr>Гимнастика корригирующая.  Форма проведения зависит от поставленной задачи и контингента детей. </vt:lpstr>
      <vt:lpstr>Гимнастика для глаз   способствует снятию статического напряжения мышц глаз, кровообращения</vt:lpstr>
      <vt:lpstr>Технологии эстетической направленности Реализуются при посещении музеев, театров, выставок , оформлении помещений к праздникам и др.  </vt:lpstr>
      <vt:lpstr>Коррекционные технологии </vt:lpstr>
      <vt:lpstr>Артикуляционная гимнастика  упражнения для тренировки органов артикуляции </vt:lpstr>
      <vt:lpstr>Психогимнастика Занятия проводятся по специальным методикам</vt:lpstr>
      <vt:lpstr>Технологии музыкального воздействия Используются в качестве вспомогательного средства как часть других технологий; для снятия напряжения, повышения эмоционального настроя и пр.</vt:lpstr>
      <vt:lpstr>Сказкотерапия  Сказку может рассказывать взрослый, либо это может быть групповое рассказывание, где рассказчиком является не один человек, а группа детей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situr</dc:creator>
  <cp:lastModifiedBy>situr</cp:lastModifiedBy>
  <cp:revision>128</cp:revision>
  <dcterms:created xsi:type="dcterms:W3CDTF">2013-03-11T18:22:14Z</dcterms:created>
  <dcterms:modified xsi:type="dcterms:W3CDTF">2020-01-19T12:34:31Z</dcterms:modified>
</cp:coreProperties>
</file>