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6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79" name="Custom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80" name="Custom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85440" y="4343040"/>
            <a:ext cx="5481720" cy="41101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200">
                <a:latin typeface="Times New Roman"/>
              </a:rPr>
              <a:t>Click to edit the notes format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8834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884760" y="8685360"/>
            <a:ext cx="2960640" cy="446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7F3F98C-D4F1-4A50-9BBC-43E4E7A3D6AF}" type="slidenum">
              <a:rPr lang="ru-RU" sz="1200">
                <a:solidFill>
                  <a:srgbClr val="000000"/>
                </a:solidFill>
                <a:latin typeface="Garamond"/>
                <a:ea typeface="Arial Unicode MS"/>
              </a:rPr>
              <a:t>2</a:t>
            </a:fld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685800" y="4343400"/>
            <a:ext cx="5477040" cy="410688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884760" y="8685360"/>
            <a:ext cx="2960640" cy="446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339B3BBE-A2FF-44EC-B40B-CC160CC56AB1}" type="slidenum">
              <a:rPr lang="ru-RU" sz="1200">
                <a:solidFill>
                  <a:srgbClr val="000000"/>
                </a:solidFill>
                <a:latin typeface="Garamond"/>
                <a:ea typeface="Arial Unicode MS"/>
              </a:rPr>
              <a:t>3</a:t>
            </a:fld>
            <a:endParaRPr/>
          </a:p>
        </p:txBody>
      </p:sp>
      <p:sp>
        <p:nvSpPr>
          <p:cNvPr id="156" name="TextShape 2"/>
          <p:cNvSpPr txBox="1"/>
          <p:nvPr/>
        </p:nvSpPr>
        <p:spPr>
          <a:xfrm>
            <a:off x="685800" y="4343400"/>
            <a:ext cx="5477040" cy="410688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685440" y="4343040"/>
            <a:ext cx="5483160" cy="4111560"/>
          </a:xfrm>
          <a:prstGeom prst="rect">
            <a:avLst/>
          </a:pr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26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1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765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42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0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0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44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209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726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8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29600" cy="123696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/>
            <a:r>
              <a:rPr lang="en-US" sz="44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/>
          <a:lstStyle/>
          <a:p>
            <a:pPr>
              <a:buFont typeface="Arial"/>
              <a:buChar char="•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Font typeface="Arial"/>
              <a:buChar char="–"/>
            </a:pPr>
            <a:r>
              <a:rPr lang="en-US" sz="2800">
                <a:latin typeface="Calibri"/>
              </a:rPr>
              <a:t>Second Outline Level</a:t>
            </a:r>
            <a:endParaRPr/>
          </a:p>
          <a:p>
            <a:pPr lvl="2">
              <a:buFont typeface="Arial"/>
              <a:buChar char="•"/>
            </a:pPr>
            <a:r>
              <a:rPr lang="en-US" sz="2400">
                <a:latin typeface="Calibri"/>
              </a:rPr>
              <a:t>Third Outline Level</a:t>
            </a:r>
            <a:endParaRPr/>
          </a:p>
          <a:p>
            <a:pPr lvl="3">
              <a:buFont typeface="Arial"/>
              <a:buChar char="–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Font typeface="Arial"/>
              <a:buChar char="»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Font typeface="Arial"/>
              <a:buChar char="»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Font typeface="Arial"/>
              <a:buChar char="»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FFFFFF"/>
                </a:solidFill>
                <a:latin typeface="Calibri"/>
              </a:rPr>
              <a:t>18.04.17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/>
          <a:lstStyle/>
          <a:p>
            <a:pPr algn="r">
              <a:lnSpc>
                <a:spcPct val="100000"/>
              </a:lnSpc>
            </a:pPr>
            <a:fld id="{62035C9B-15D0-46DA-9A92-71E7D6F68B13}" type="slidenum">
              <a:rPr lang="ru-RU" sz="1200">
                <a:solidFill>
                  <a:srgbClr val="FFFFFF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latin typeface="Arial"/>
              </a:rPr>
              <a:t>04/18/17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latin typeface="Arial"/>
              </a:rPr>
              <a:t>Метод обединение эстетического цикла 2016-2017. руководитель Ткачук Н.Ю.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6C50-F5B3-486F-823F-66EC3016BE21}" type="slidenum">
              <a:rPr lang="ru-RU" smtClean="0">
                <a:latin typeface="Arial"/>
              </a:r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5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684360" y="1844640"/>
            <a:ext cx="7772400" cy="23036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rgbClr val="FF0000"/>
                </a:solidFill>
                <a:latin typeface="Times New Roman"/>
                <a:ea typeface="Times New Roman"/>
              </a:rPr>
              <a:t>Виды профессиональной компетенции педагога</a:t>
            </a:r>
            <a:endParaRPr dirty="0"/>
          </a:p>
        </p:txBody>
      </p:sp>
      <p:sp>
        <p:nvSpPr>
          <p:cNvPr id="83" name="CustomShape 2"/>
          <p:cNvSpPr/>
          <p:nvPr/>
        </p:nvSpPr>
        <p:spPr>
          <a:xfrm>
            <a:off x="1619280" y="5818320"/>
            <a:ext cx="7056360" cy="8762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r>
              <a:rPr lang="ru-RU" sz="1600" i="1" dirty="0">
                <a:solidFill>
                  <a:srgbClr val="632523"/>
                </a:solidFill>
                <a:latin typeface="Times New Roman"/>
                <a:ea typeface="바탕"/>
              </a:rPr>
              <a:t>педагог-психолог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sz="1600" i="1" dirty="0" err="1">
                <a:solidFill>
                  <a:srgbClr val="632523"/>
                </a:solidFill>
                <a:latin typeface="Times New Roman"/>
                <a:ea typeface="바탕"/>
              </a:rPr>
              <a:t>Балаганская</a:t>
            </a:r>
            <a:r>
              <a:rPr lang="ru-RU" sz="1600" i="1" dirty="0">
                <a:solidFill>
                  <a:srgbClr val="632523"/>
                </a:solidFill>
                <a:latin typeface="Times New Roman"/>
                <a:ea typeface="바탕"/>
              </a:rPr>
              <a:t> Ольга Анатольевна</a:t>
            </a:r>
            <a:endParaRPr dirty="0"/>
          </a:p>
        </p:txBody>
      </p:sp>
      <p:sp>
        <p:nvSpPr>
          <p:cNvPr id="84" name="TextShape 3"/>
          <p:cNvSpPr txBox="1"/>
          <p:nvPr/>
        </p:nvSpPr>
        <p:spPr>
          <a:xfrm>
            <a:off x="716040" y="198000"/>
            <a:ext cx="77724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Муниципальное бюджетное дошкольное образовательное учреждение «Детский сад «Дюймовочка» муниципального образования «город Десногорск» Смоленской области</a:t>
            </a:r>
            <a:endParaRPr dirty="0"/>
          </a:p>
        </p:txBody>
      </p:sp>
      <p:pic>
        <p:nvPicPr>
          <p:cNvPr id="8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680" y="572436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468360" y="1094040"/>
            <a:ext cx="7991280" cy="4480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4800">
                <a:latin typeface="Times New Roman"/>
                <a:ea typeface="Times New Roman"/>
              </a:rPr>
              <a:t>Умение правильно общаться с родителями воспитанников – одна из главных и может быть трудных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800" b="1">
                <a:solidFill>
                  <a:srgbClr val="FF0000"/>
                </a:solidFill>
                <a:latin typeface="Times New Roman"/>
                <a:ea typeface="Times New Roman"/>
              </a:rPr>
              <a:t>профессиональных</a:t>
            </a:r>
            <a:r>
              <a:rPr lang="ru-RU" sz="480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800" b="1">
                <a:solidFill>
                  <a:srgbClr val="FF0000"/>
                </a:solidFill>
                <a:latin typeface="Times New Roman"/>
                <a:ea typeface="Times New Roman"/>
              </a:rPr>
              <a:t>компетенций</a:t>
            </a:r>
            <a:endParaRPr/>
          </a:p>
        </p:txBody>
      </p:sp>
      <p:pic>
        <p:nvPicPr>
          <p:cNvPr id="108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73264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755640" y="692280"/>
            <a:ext cx="7777080" cy="4480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4800">
                <a:latin typeface="Times New Roman"/>
                <a:ea typeface="Times New Roman"/>
              </a:rPr>
              <a:t>Профессиональная компетентность педагогических работников осуществляется с использованием трех </a:t>
            </a:r>
            <a:r>
              <a:rPr lang="ru-RU" sz="4800" b="1">
                <a:solidFill>
                  <a:srgbClr val="FF0000"/>
                </a:solidFill>
                <a:latin typeface="Times New Roman"/>
                <a:ea typeface="Times New Roman"/>
              </a:rPr>
              <a:t>критериев:</a:t>
            </a:r>
            <a:endParaRPr/>
          </a:p>
        </p:txBody>
      </p:sp>
      <p:pic>
        <p:nvPicPr>
          <p:cNvPr id="11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66100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28480" y="333360"/>
            <a:ext cx="8087040" cy="5576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FFFF"/>
                </a:solidFill>
                <a:latin typeface="Times New Roman"/>
                <a:ea typeface="Times New Roman"/>
              </a:rPr>
              <a:t>1. Владение современными 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FFFFFF"/>
                </a:solidFill>
                <a:latin typeface="Times New Roman"/>
                <a:ea typeface="Times New Roman"/>
              </a:rPr>
              <a:t>педагогическими технологиями и их применение в профессиональной деятельности.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3333FF"/>
                </a:solidFill>
                <a:latin typeface="Times New Roman"/>
                <a:ea typeface="Times New Roman"/>
              </a:rPr>
              <a:t>2. Готовность решать 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3333FF"/>
                </a:solidFill>
                <a:latin typeface="Times New Roman"/>
                <a:ea typeface="Times New Roman"/>
              </a:rPr>
              <a:t>профессиональные предметные задачи.</a:t>
            </a:r>
            <a:endParaRPr/>
          </a:p>
          <a:p>
            <a:pPr>
              <a:lnSpc>
                <a:spcPct val="100000"/>
              </a:lnSpc>
            </a:pPr>
            <a:r>
              <a:rPr lang="ru-RU" sz="3600" b="1">
                <a:solidFill>
                  <a:srgbClr val="E46C0A"/>
                </a:solidFill>
                <a:latin typeface="Times New Roman"/>
                <a:ea typeface="Times New Roman"/>
              </a:rPr>
              <a:t>3. Способность контролировать свою деятельность в соответствии с принятыми правилами и нормами.</a:t>
            </a:r>
            <a:endParaRPr/>
          </a:p>
        </p:txBody>
      </p:sp>
      <p:sp>
        <p:nvSpPr>
          <p:cNvPr id="112" name="CustomShape 2"/>
          <p:cNvSpPr/>
          <p:nvPr/>
        </p:nvSpPr>
        <p:spPr>
          <a:xfrm>
            <a:off x="395280" y="3541680"/>
            <a:ext cx="8497800" cy="642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/>
            <a:endParaRPr/>
          </a:p>
          <a:p>
            <a:pPr algn="ctr"/>
            <a:endParaRPr/>
          </a:p>
        </p:txBody>
      </p:sp>
      <p:pic>
        <p:nvPicPr>
          <p:cNvPr id="113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95008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250920" y="620640"/>
            <a:ext cx="8785080" cy="30243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4400">
                <a:latin typeface="Times New Roman"/>
                <a:ea typeface="Times New Roman"/>
              </a:rPr>
              <a:t>  В качестве одной из важнейших составляющих профессиональной компетентности является способность самостоятельно приобретать новые знания и умения, а также использовать их в практической деятельности.</a:t>
            </a:r>
            <a:endParaRPr/>
          </a:p>
        </p:txBody>
      </p:sp>
      <p:pic>
        <p:nvPicPr>
          <p:cNvPr id="11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73264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68360" y="476280"/>
            <a:ext cx="8064360" cy="43603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4000">
                <a:latin typeface="Times New Roman"/>
                <a:ea typeface="Times New Roman"/>
              </a:rPr>
              <a:t>Основная профессиональная задача воспитателя - создание условий для гармоничного развития детей.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000">
                <a:latin typeface="Times New Roman"/>
                <a:ea typeface="Times New Roman"/>
              </a:rPr>
              <a:t>Для этого педагог дошкольного образования должен обладать такими</a:t>
            </a:r>
            <a:r>
              <a:rPr lang="ru-RU" sz="4000" b="1">
                <a:latin typeface="Times New Roman"/>
                <a:ea typeface="Times New Roman"/>
              </a:rPr>
              <a:t> </a:t>
            </a:r>
            <a:r>
              <a:rPr lang="ru-RU" sz="4000" b="1">
                <a:solidFill>
                  <a:srgbClr val="FF0000"/>
                </a:solidFill>
                <a:latin typeface="Times New Roman"/>
                <a:ea typeface="Times New Roman"/>
              </a:rPr>
              <a:t>профессиональными компетенциями</a:t>
            </a:r>
            <a:r>
              <a:rPr lang="ru-RU" sz="4000">
                <a:solidFill>
                  <a:srgbClr val="FF0000"/>
                </a:solidFill>
                <a:latin typeface="Times New Roman"/>
                <a:ea typeface="Times New Roman"/>
              </a:rPr>
              <a:t>, </a:t>
            </a:r>
            <a:r>
              <a:rPr lang="ru-RU" sz="4000">
                <a:latin typeface="Times New Roman"/>
                <a:ea typeface="Times New Roman"/>
              </a:rPr>
              <a:t>как:</a:t>
            </a:r>
            <a:endParaRPr/>
          </a:p>
        </p:txBody>
      </p:sp>
      <p:pic>
        <p:nvPicPr>
          <p:cNvPr id="117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3240" y="558972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24000" y="333360"/>
            <a:ext cx="8496000" cy="64306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3200">
                <a:latin typeface="Times New Roman"/>
                <a:ea typeface="Times New Roman"/>
              </a:rPr>
              <a:t>1) уважительное отношение к каждому ребенку, к его чувствам и потребностям;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latin typeface="Times New Roman"/>
                <a:ea typeface="Times New Roman"/>
              </a:rPr>
              <a:t>2) умение общаться с каждым ребенком;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latin typeface="Times New Roman"/>
                <a:ea typeface="Times New Roman"/>
              </a:rPr>
              <a:t>3) умение создать условия для свободного выбора детьми деятельности, участников совместной деятельности;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latin typeface="Times New Roman"/>
                <a:ea typeface="Times New Roman"/>
              </a:rPr>
              <a:t>4) умение создать условия для принятия детьми решений, выражения своих чувств и мыслей;</a:t>
            </a:r>
            <a:endParaRPr/>
          </a:p>
          <a:p>
            <a:pPr>
              <a:lnSpc>
                <a:spcPct val="100000"/>
              </a:lnSpc>
            </a:pPr>
            <a:r>
              <a:rPr lang="ru-RU" sz="3200">
                <a:latin typeface="Times New Roman"/>
                <a:ea typeface="Times New Roman"/>
              </a:rPr>
              <a:t>5) умение оказать недирективную помощь детям, поддержку детской инициативы и самостоятельности в разных видах деятельности;</a:t>
            </a:r>
            <a:endParaRPr/>
          </a:p>
        </p:txBody>
      </p:sp>
      <p:pic>
        <p:nvPicPr>
          <p:cNvPr id="11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320" y="634824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68360" y="692280"/>
            <a:ext cx="8147160" cy="4786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r>
              <a:rPr lang="ru-RU">
                <a:latin typeface="Arial"/>
              </a:rPr>
              <a:t>6</a:t>
            </a:r>
            <a:r>
              <a:rPr lang="ru-RU" sz="2800">
                <a:latin typeface="Times New Roman"/>
                <a:ea typeface="Times New Roman"/>
              </a:rPr>
              <a:t>) умение создать условия для позитивных, доброжелательных отношений между детьми, в том числе принадлежащими к разным национально-культурным, религиозным общностям и социальным слоям, а также имеющим различные (в том числе ограниченные) возможности здоровья;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latin typeface="Times New Roman"/>
                <a:ea typeface="Times New Roman"/>
              </a:rPr>
              <a:t>7) умение развить коммуникативные способности детей, позволяющих разрешать конфликтные ситуации со сверстниками;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latin typeface="Times New Roman"/>
                <a:ea typeface="Times New Roman"/>
              </a:rPr>
              <a:t>8)  умение создать условия для овладения культурными средствами деятельности;</a:t>
            </a:r>
            <a:endParaRPr/>
          </a:p>
        </p:txBody>
      </p:sp>
      <p:pic>
        <p:nvPicPr>
          <p:cNvPr id="12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30240" y="587700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250920" y="333360"/>
            <a:ext cx="8497800" cy="52131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ru-RU" sz="2800">
                <a:latin typeface="Times New Roman"/>
                <a:ea typeface="Times New Roman"/>
              </a:rPr>
              <a:t>9) умение организовать виды  деятельности, способствующие развитию мышления, речи, общения, воображения и детского творчества, личностного, физического и художественно-эстетического развития детей;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latin typeface="Times New Roman"/>
                <a:ea typeface="Times New Roman"/>
              </a:rPr>
              <a:t>10) умение оценить  индивидуальное  развитие каждого ребенка;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latin typeface="Times New Roman"/>
                <a:ea typeface="Times New Roman"/>
              </a:rPr>
              <a:t>11) умение взаимодействовать с родителями по вопросам образования ребенка, вовлекать их в образовательную деятельность, в том числе посредством создания образовательных проектов совместно с семьей . </a:t>
            </a:r>
            <a:endParaRPr/>
          </a:p>
        </p:txBody>
      </p:sp>
      <p:pic>
        <p:nvPicPr>
          <p:cNvPr id="123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30240" y="566100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325440" y="1197000"/>
            <a:ext cx="8134200" cy="45720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CustomShape 2"/>
          <p:cNvSpPr/>
          <p:nvPr/>
        </p:nvSpPr>
        <p:spPr>
          <a:xfrm>
            <a:off x="900000" y="907920"/>
            <a:ext cx="7632720" cy="4249800"/>
          </a:xfrm>
          <a:prstGeom prst="line">
            <a:avLst>
              <a:gd name="adj" fmla="val 10800"/>
            </a:avLst>
          </a:prstGeom>
          <a:solidFill>
            <a:srgbClr val="2A5010"/>
          </a:solidFill>
          <a:ln w="9360">
            <a:solidFill>
              <a:srgbClr val="0000FF"/>
            </a:solidFill>
            <a:miter/>
          </a:ln>
        </p:spPr>
        <p:txBody>
          <a:bodyPr wrap="none" lIns="90000" tIns="46800" rIns="90000" bIns="46800" anchorCtr="1"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Times New Roman"/>
              </a:rPr>
              <a:t>Возможности развития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Times New Roman"/>
              </a:rPr>
              <a:t> профессиональной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 sz="2400">
                <a:latin typeface="Times New Roman"/>
              </a:rPr>
              <a:t>компетентности педагогов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685800"/>
            <a:ext cx="8210520" cy="5029200"/>
          </a:xfrm>
          <a:prstGeom prst="line">
            <a:avLst>
              <a:gd name="adj" fmla="val 10800"/>
            </a:avLst>
          </a:prstGeom>
          <a:solidFill>
            <a:srgbClr val="2A5010"/>
          </a:solidFill>
          <a:ln w="12600">
            <a:solidFill>
              <a:srgbClr val="EAEAEA"/>
            </a:solidFill>
            <a:miter/>
          </a:ln>
        </p:spPr>
        <p:txBody>
          <a:bodyPr wrap="none" lIns="90000" tIns="46800" rIns="90000" bIns="46800" anchorCtr="1"/>
          <a:lstStyle/>
          <a:p>
            <a:pPr>
              <a:buSzPct val="45000"/>
              <a:buFont typeface="StarSymbol"/>
              <a:buChar char=""/>
            </a:pPr>
            <a:r>
              <a:rPr lang="en-US" sz="1000" b="1" i="1">
                <a:latin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24000" y="1700280"/>
            <a:ext cx="8389800" cy="26510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5400" b="1">
                <a:latin typeface="Times New Roman"/>
                <a:ea typeface="Times New Roman"/>
              </a:rPr>
              <a:t>Необходимой составляющей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5400" b="1">
                <a:latin typeface="Times New Roman"/>
                <a:ea typeface="Times New Roman"/>
              </a:rPr>
              <a:t>профессионализма человека является профессиональная компетентность</a:t>
            </a:r>
            <a:endParaRPr/>
          </a:p>
        </p:txBody>
      </p:sp>
      <p:pic>
        <p:nvPicPr>
          <p:cNvPr id="87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02136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-30240" y="5877000"/>
            <a:ext cx="9144000" cy="7596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2532240" y="1792440"/>
            <a:ext cx="3682800" cy="2990520"/>
          </a:xfrm>
          <a:prstGeom prst="sun">
            <a:avLst>
              <a:gd name="adj" fmla="val 5400"/>
            </a:avLst>
          </a:prstGeom>
          <a:solidFill>
            <a:srgbClr val="FFFFCC"/>
          </a:solidFill>
          <a:ln w="25560">
            <a:solidFill>
              <a:srgbClr val="385D8A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FF0000"/>
                </a:solidFill>
                <a:latin typeface="Calibri"/>
              </a:rPr>
              <a:t>Профессионализм педагога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 rot="18735600">
            <a:off x="1769400" y="632160"/>
            <a:ext cx="1328760" cy="1987560"/>
          </a:xfrm>
          <a:prstGeom prst="upDownArrow">
            <a:avLst>
              <a:gd name="adj1" fmla="val 5400"/>
              <a:gd name="adj2" fmla="val 7220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b="1">
                <a:solidFill>
                  <a:srgbClr val="000000"/>
                </a:solidFill>
                <a:latin typeface="Times New Roman"/>
                <a:ea typeface="Times New Roman"/>
              </a:rPr>
              <a:t>стажер</a:t>
            </a:r>
            <a:endParaRPr/>
          </a:p>
        </p:txBody>
      </p:sp>
      <p:sp>
        <p:nvSpPr>
          <p:cNvPr id="133" name="CustomShape 3"/>
          <p:cNvSpPr/>
          <p:nvPr/>
        </p:nvSpPr>
        <p:spPr>
          <a:xfrm rot="20893200">
            <a:off x="3150720" y="73080"/>
            <a:ext cx="1328760" cy="1882800"/>
          </a:xfrm>
          <a:prstGeom prst="upDownArrow">
            <a:avLst>
              <a:gd name="adj1" fmla="val 5400"/>
              <a:gd name="adj2" fmla="val 7622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педагог по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призванию</a:t>
            </a:r>
            <a:endParaRPr/>
          </a:p>
        </p:txBody>
      </p:sp>
      <p:pic>
        <p:nvPicPr>
          <p:cNvPr id="134" name="Двойная стрелка вверх/вниз 24"/>
          <p:cNvPicPr/>
          <p:nvPr/>
        </p:nvPicPr>
        <p:blipFill>
          <a:blip r:embed="rId4"/>
          <a:stretch>
            <a:fillRect/>
          </a:stretch>
        </p:blipFill>
        <p:spPr>
          <a:xfrm>
            <a:off x="4602240" y="237960"/>
            <a:ext cx="1517400" cy="1792440"/>
          </a:xfrm>
          <a:prstGeom prst="rect">
            <a:avLst/>
          </a:prstGeom>
          <a:ln>
            <a:noFill/>
          </a:ln>
        </p:spPr>
      </p:pic>
      <p:pic>
        <p:nvPicPr>
          <p:cNvPr id="135" name="Двойная стрелка вверх/вниз 25"/>
          <p:cNvPicPr/>
          <p:nvPr/>
        </p:nvPicPr>
        <p:blipFill>
          <a:blip r:embed="rId5"/>
          <a:stretch>
            <a:fillRect/>
          </a:stretch>
        </p:blipFill>
        <p:spPr>
          <a:xfrm>
            <a:off x="6351480" y="2646360"/>
            <a:ext cx="2036880" cy="1389240"/>
          </a:xfrm>
          <a:prstGeom prst="rect">
            <a:avLst/>
          </a:prstGeom>
          <a:ln>
            <a:noFill/>
          </a:ln>
        </p:spPr>
      </p:pic>
      <p:pic>
        <p:nvPicPr>
          <p:cNvPr id="136" name="Двойная стрелка вверх/вниз 26"/>
          <p:cNvPicPr/>
          <p:nvPr/>
        </p:nvPicPr>
        <p:blipFill>
          <a:blip r:embed="rId6"/>
          <a:stretch>
            <a:fillRect/>
          </a:stretch>
        </p:blipFill>
        <p:spPr>
          <a:xfrm>
            <a:off x="5877000" y="1322280"/>
            <a:ext cx="1468440" cy="1444680"/>
          </a:xfrm>
          <a:prstGeom prst="rect">
            <a:avLst/>
          </a:prstGeom>
          <a:ln>
            <a:noFill/>
          </a:ln>
        </p:spPr>
      </p:pic>
      <p:pic>
        <p:nvPicPr>
          <p:cNvPr id="137" name="Двойная стрелка вверх/вниз 27"/>
          <p:cNvPicPr/>
          <p:nvPr/>
        </p:nvPicPr>
        <p:blipFill>
          <a:blip r:embed="rId7"/>
          <a:stretch>
            <a:fillRect/>
          </a:stretch>
        </p:blipFill>
        <p:spPr>
          <a:xfrm>
            <a:off x="3456000" y="4803840"/>
            <a:ext cx="1440000" cy="2060640"/>
          </a:xfrm>
          <a:prstGeom prst="rect">
            <a:avLst/>
          </a:prstGeom>
          <a:ln>
            <a:noFill/>
          </a:ln>
        </p:spPr>
      </p:pic>
      <p:sp>
        <p:nvSpPr>
          <p:cNvPr id="138" name="CustomShape 4"/>
          <p:cNvSpPr/>
          <p:nvPr/>
        </p:nvSpPr>
        <p:spPr>
          <a:xfrm rot="19902000">
            <a:off x="5087520" y="4592520"/>
            <a:ext cx="1328760" cy="2078280"/>
          </a:xfrm>
          <a:prstGeom prst="upDownArrow">
            <a:avLst>
              <a:gd name="adj1" fmla="val 5400"/>
              <a:gd name="adj2" fmla="val 6906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творец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новатор</a:t>
            </a:r>
            <a:endParaRPr/>
          </a:p>
        </p:txBody>
      </p:sp>
      <p:sp>
        <p:nvSpPr>
          <p:cNvPr id="139" name="CustomShape 5"/>
          <p:cNvSpPr/>
          <p:nvPr/>
        </p:nvSpPr>
        <p:spPr>
          <a:xfrm rot="18735600">
            <a:off x="6273720" y="3787200"/>
            <a:ext cx="1330200" cy="2000160"/>
          </a:xfrm>
          <a:prstGeom prst="upDownArrow">
            <a:avLst>
              <a:gd name="adj1" fmla="val 5400"/>
              <a:gd name="adj2" fmla="val 7183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самодиагност</a:t>
            </a:r>
            <a:endParaRPr/>
          </a:p>
        </p:txBody>
      </p:sp>
      <p:sp>
        <p:nvSpPr>
          <p:cNvPr id="140" name="CustomShape 6"/>
          <p:cNvSpPr/>
          <p:nvPr/>
        </p:nvSpPr>
        <p:spPr>
          <a:xfrm rot="14494200">
            <a:off x="1018080" y="3344760"/>
            <a:ext cx="1328760" cy="2111400"/>
          </a:xfrm>
          <a:prstGeom prst="upDownArrow">
            <a:avLst>
              <a:gd name="adj1" fmla="val 5400"/>
              <a:gd name="adj2" fmla="val 6797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292929"/>
                </a:solidFill>
                <a:latin typeface="Times New Roman"/>
                <a:ea typeface="Times New Roman"/>
              </a:rPr>
              <a:t>10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292929"/>
                </a:solidFill>
                <a:latin typeface="Times New Roman"/>
                <a:ea typeface="Times New Roman"/>
              </a:rPr>
              <a:t>педагог.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292929"/>
                </a:solidFill>
                <a:latin typeface="Times New Roman"/>
                <a:ea typeface="Times New Roman"/>
              </a:rPr>
              <a:t>сотрудничество</a:t>
            </a:r>
            <a:endParaRPr/>
          </a:p>
        </p:txBody>
      </p:sp>
      <p:sp>
        <p:nvSpPr>
          <p:cNvPr id="141" name="CustomShape 7"/>
          <p:cNvSpPr/>
          <p:nvPr/>
        </p:nvSpPr>
        <p:spPr>
          <a:xfrm rot="16900800">
            <a:off x="868320" y="1720080"/>
            <a:ext cx="1328760" cy="2132280"/>
          </a:xfrm>
          <a:prstGeom prst="upDownArrow">
            <a:avLst>
              <a:gd name="adj1" fmla="val 5400"/>
              <a:gd name="adj2" fmla="val 6731"/>
            </a:avLst>
          </a:prstGeom>
          <a:solidFill>
            <a:srgbClr val="C6D9F1"/>
          </a:solidFill>
          <a:ln w="25560">
            <a:solidFill>
              <a:srgbClr val="385D8A"/>
            </a:solidFill>
            <a:miter/>
          </a:ln>
        </p:spPr>
        <p:txBody>
          <a:bodyPr vert="vert" lIns="90000" tIns="46800" rIns="90000" bIns="46800" anchorCtr="1"/>
          <a:lstStyle/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профессионал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1400" b="1">
                <a:solidFill>
                  <a:srgbClr val="000000"/>
                </a:solidFill>
                <a:latin typeface="Times New Roman"/>
                <a:ea typeface="Times New Roman"/>
              </a:rPr>
              <a:t>эксперт</a:t>
            </a:r>
            <a:endParaRPr/>
          </a:p>
        </p:txBody>
      </p:sp>
      <p:pic>
        <p:nvPicPr>
          <p:cNvPr id="142" name="Двойная стрелка вверх/вниз 32"/>
          <p:cNvPicPr/>
          <p:nvPr/>
        </p:nvPicPr>
        <p:blipFill>
          <a:blip r:embed="rId8"/>
          <a:stretch>
            <a:fillRect/>
          </a:stretch>
        </p:blipFill>
        <p:spPr>
          <a:xfrm>
            <a:off x="1944720" y="4602240"/>
            <a:ext cx="1541520" cy="1627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68360" y="337680"/>
            <a:ext cx="8136000" cy="59446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FF0000"/>
                </a:solidFill>
                <a:latin typeface="Times New Roman"/>
                <a:ea typeface="Times New Roman"/>
              </a:rPr>
              <a:t>ПРОФЕССИОНАЛЬНЫЕ КАЧЕСТВА ПЕДАГОГА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Интерес и любовь к детям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Увлеченность педагогической деятельностью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Дисциплинированность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Психолого-педагогическая зрелость и наблюдательность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Педагогический такт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Педагогический оптимизм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Педагогическое воображение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800" b="1">
                <a:solidFill>
                  <a:srgbClr val="000000"/>
                </a:solidFill>
                <a:latin typeface="Times New Roman"/>
                <a:ea typeface="Times New Roman"/>
              </a:rPr>
              <a:t>Организаторские способности</a:t>
            </a:r>
            <a:endParaRPr/>
          </a:p>
          <a:p>
            <a:pPr>
              <a:buFont typeface="Arial"/>
              <a:buChar char="•"/>
            </a:pPr>
            <a:endParaRPr/>
          </a:p>
          <a:p>
            <a:endParaRPr/>
          </a:p>
        </p:txBody>
      </p:sp>
      <p:pic>
        <p:nvPicPr>
          <p:cNvPr id="144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-30240" y="573264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95280" y="620640"/>
            <a:ext cx="8280360" cy="4786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4400" b="1">
                <a:solidFill>
                  <a:srgbClr val="FFFFFF"/>
                </a:solidFill>
                <a:latin typeface="Times New Roman"/>
                <a:ea typeface="Times New Roman"/>
              </a:rPr>
              <a:t>Профессиональное самовоспитание, самообразование и самовыражение - это основные условия для формирования компетентности и авторитета педагога </a:t>
            </a:r>
            <a:endParaRPr/>
          </a:p>
        </p:txBody>
      </p:sp>
      <p:pic>
        <p:nvPicPr>
          <p:cNvPr id="14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-30240" y="566100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30240" y="5373720"/>
            <a:ext cx="9144000" cy="76320"/>
          </a:xfrm>
          <a:prstGeom prst="rect">
            <a:avLst/>
          </a:prstGeom>
          <a:ln>
            <a:noFill/>
          </a:ln>
        </p:spPr>
      </p:pic>
      <p:sp>
        <p:nvSpPr>
          <p:cNvPr id="148" name="TextShape 1"/>
          <p:cNvSpPr txBox="1"/>
          <p:nvPr/>
        </p:nvSpPr>
        <p:spPr>
          <a:xfrm>
            <a:off x="655560" y="1700280"/>
            <a:ext cx="7772400" cy="23796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ru-RU" sz="6000" b="1">
                <a:solidFill>
                  <a:srgbClr val="FF0000"/>
                </a:solidFill>
                <a:latin typeface="Times New Roman"/>
                <a:ea typeface="Times New Roman"/>
              </a:rPr>
              <a:t>СПАСИБО 
ЗА 
ВНИМАНИЕ!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>
                <a:solidFill>
                  <a:srgbClr val="000000"/>
                </a:solidFill>
                <a:latin typeface="Times New Roman"/>
                <a:ea typeface="Times New Roman"/>
              </a:rPr>
              <a:t>Литература </a:t>
            </a: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457200" y="1600200"/>
            <a:ext cx="8229600" cy="4060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</a:rPr>
              <a:t> Сластенин В., Исаев И. и др. Педагогика: Учебное пособие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</a:rPr>
              <a:t> Медопртал - </a:t>
            </a:r>
            <a:r>
              <a:rPr lang="en-US" sz="3200">
                <a:latin typeface="Times New Roman"/>
                <a:ea typeface="Times New Roman"/>
              </a:rPr>
              <a:t>http://</a:t>
            </a:r>
            <a:r>
              <a:rPr lang="ru-RU" sz="3200">
                <a:latin typeface="Times New Roman"/>
                <a:ea typeface="Times New Roman"/>
              </a:rPr>
              <a:t>медпортал.</a:t>
            </a:r>
            <a:r>
              <a:rPr lang="en-US" sz="3200">
                <a:latin typeface="Times New Roman"/>
                <a:ea typeface="Times New Roman"/>
              </a:rPr>
              <a:t>com/akmeologiya_770/vidyi-professionalnoy-kompetentnosti.html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400" b="1">
                <a:solidFill>
                  <a:srgbClr val="000000"/>
                </a:solidFill>
                <a:latin typeface="Times New Roman"/>
                <a:ea typeface="Times New Roman"/>
              </a:rPr>
              <a:t> МегаЛекции  - </a:t>
            </a:r>
            <a:r>
              <a:rPr lang="en-US" sz="3200">
                <a:latin typeface="Times New Roman"/>
                <a:ea typeface="Times New Roman"/>
              </a:rPr>
              <a:t>http://megalektsii.ru/s11712t3.html</a:t>
            </a:r>
            <a:r>
              <a:rPr lang="ru-RU" sz="3200">
                <a:latin typeface="Times New Roman"/>
                <a:ea typeface="Times New Roman"/>
              </a:rPr>
              <a:t> </a:t>
            </a:r>
            <a:endParaRPr/>
          </a:p>
        </p:txBody>
      </p:sp>
      <p:pic>
        <p:nvPicPr>
          <p:cNvPr id="15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20520" y="558972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41360" y="836640"/>
            <a:ext cx="8291520" cy="43894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3200" b="1">
                <a:solidFill>
                  <a:srgbClr val="FF0000"/>
                </a:solidFill>
                <a:latin typeface="Times New Roman"/>
                <a:ea typeface="Times New Roman"/>
              </a:rPr>
              <a:t>Профессиональная компетентность педагога</a:t>
            </a:r>
            <a:r>
              <a:rPr lang="ru-RU" sz="3200">
                <a:latin typeface="Times New Roman"/>
                <a:ea typeface="Times New Roman"/>
              </a:rPr>
              <a:t> – это многофакторное явление, включающее в себя систему теоретических знаний педагога и способов их применения в конкретных педагогических ситуациях, ценностные ориентации </a:t>
            </a:r>
            <a:r>
              <a:rPr lang="ru-RU" sz="3200" b="1">
                <a:latin typeface="Times New Roman"/>
                <a:ea typeface="Times New Roman"/>
              </a:rPr>
              <a:t>педагога</a:t>
            </a:r>
            <a:r>
              <a:rPr lang="ru-RU" sz="3200">
                <a:latin typeface="Times New Roman"/>
                <a:ea typeface="Times New Roman"/>
              </a:rPr>
              <a:t>, а также интегративные показатели его культуры (речь, стиль общения, отношение к себе и своей деятельности, к смежным областям знания)</a:t>
            </a:r>
            <a:endParaRPr/>
          </a:p>
        </p:txBody>
      </p:sp>
      <p:pic>
        <p:nvPicPr>
          <p:cNvPr id="8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602136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Схема 3"/>
          <p:cNvPicPr/>
          <p:nvPr/>
        </p:nvPicPr>
        <p:blipFill>
          <a:blip r:embed="rId3"/>
          <a:stretch>
            <a:fillRect/>
          </a:stretch>
        </p:blipFill>
        <p:spPr>
          <a:xfrm>
            <a:off x="285840" y="189000"/>
            <a:ext cx="8534160" cy="5937120"/>
          </a:xfrm>
          <a:prstGeom prst="rect">
            <a:avLst/>
          </a:prstGeom>
          <a:ln>
            <a:noFill/>
          </a:ln>
        </p:spPr>
      </p:pic>
      <p:sp>
        <p:nvSpPr>
          <p:cNvPr id="91" name="CustomShape 1"/>
          <p:cNvSpPr/>
          <p:nvPr/>
        </p:nvSpPr>
        <p:spPr>
          <a:xfrm>
            <a:off x="611280" y="3668760"/>
            <a:ext cx="3529080" cy="2158920"/>
          </a:xfrm>
          <a:prstGeom prst="flowChartMagneticTape">
            <a:avLst/>
          </a:prstGeom>
          <a:solidFill>
            <a:srgbClr val="E46C0A"/>
          </a:solidFill>
          <a:ln w="25560">
            <a:solidFill>
              <a:srgbClr val="385D8A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FFFFFF"/>
                </a:solidFill>
                <a:latin typeface="Times New Roman"/>
                <a:ea typeface="Times New Roman"/>
              </a:rPr>
              <a:t>это требования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5148360" y="3668760"/>
            <a:ext cx="3456000" cy="2158920"/>
          </a:xfrm>
          <a:prstGeom prst="flowChartMagneticTape">
            <a:avLst/>
          </a:prstGeom>
          <a:solidFill>
            <a:srgbClr val="E46C0A"/>
          </a:solidFill>
          <a:ln w="25560">
            <a:solidFill>
              <a:srgbClr val="385D8A"/>
            </a:solidFill>
            <a:miter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FFFFFF"/>
                </a:solidFill>
                <a:latin typeface="Times New Roman"/>
                <a:ea typeface="Times New Roman"/>
              </a:rPr>
              <a:t>это проявление этих требований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2050920" y="2565360"/>
            <a:ext cx="649440" cy="792360"/>
          </a:xfrm>
          <a:prstGeom prst="downArrow">
            <a:avLst>
              <a:gd name="adj1" fmla="val 12748"/>
              <a:gd name="adj2" fmla="val 5400"/>
            </a:avLst>
          </a:prstGeom>
          <a:solidFill>
            <a:srgbClr val="92D050"/>
          </a:solidFill>
          <a:ln w="25560">
            <a:solidFill>
              <a:srgbClr val="385D8A"/>
            </a:solidFill>
            <a:miter/>
          </a:ln>
        </p:spPr>
      </p:sp>
      <p:sp>
        <p:nvSpPr>
          <p:cNvPr id="94" name="CustomShape 4"/>
          <p:cNvSpPr/>
          <p:nvPr/>
        </p:nvSpPr>
        <p:spPr>
          <a:xfrm>
            <a:off x="6372360" y="2637000"/>
            <a:ext cx="647640" cy="792000"/>
          </a:xfrm>
          <a:prstGeom prst="downArrow">
            <a:avLst>
              <a:gd name="adj1" fmla="val 12770"/>
              <a:gd name="adj2" fmla="val 5400"/>
            </a:avLst>
          </a:prstGeom>
          <a:solidFill>
            <a:srgbClr val="92D050"/>
          </a:solidFill>
          <a:ln w="25560">
            <a:solidFill>
              <a:srgbClr val="385D8A"/>
            </a:solidFill>
            <a:miter/>
          </a:ln>
        </p:spPr>
      </p:sp>
      <p:pic>
        <p:nvPicPr>
          <p:cNvPr id="9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602136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0" y="2676600"/>
            <a:ext cx="8101080" cy="137268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369720" y="1052640"/>
            <a:ext cx="8425080" cy="37515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ru-RU" sz="6000" b="1">
                <a:solidFill>
                  <a:srgbClr val="FF0000"/>
                </a:solidFill>
                <a:latin typeface="Times New Roman"/>
                <a:ea typeface="Times New Roman"/>
              </a:rPr>
              <a:t>Основные виды</a:t>
            </a:r>
            <a:r>
              <a:rPr lang="ru-RU" sz="600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6000" b="1">
                <a:solidFill>
                  <a:srgbClr val="FF0000"/>
                </a:solidFill>
                <a:latin typeface="Times New Roman"/>
                <a:ea typeface="Times New Roman"/>
              </a:rPr>
              <a:t>профессиональной компетентности педагога</a:t>
            </a:r>
            <a:endParaRPr/>
          </a:p>
        </p:txBody>
      </p:sp>
      <p:pic>
        <p:nvPicPr>
          <p:cNvPr id="98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440" y="566100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826920" y="1122120"/>
            <a:ext cx="7417080" cy="393444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3600">
                <a:latin typeface="Times New Roman"/>
                <a:ea typeface="Times New Roman"/>
              </a:rPr>
              <a:t>Интеллектуально-педагогическая</a:t>
            </a:r>
            <a:r>
              <a:rPr lang="ru-RU" sz="3600" b="1">
                <a:latin typeface="Times New Roman"/>
                <a:ea typeface="Times New Roman"/>
              </a:rPr>
              <a:t> </a:t>
            </a:r>
            <a:r>
              <a:rPr lang="ru-RU" sz="3600" b="1">
                <a:solidFill>
                  <a:srgbClr val="FF0000"/>
                </a:solidFill>
                <a:latin typeface="Times New Roman"/>
                <a:ea typeface="Times New Roman"/>
              </a:rPr>
              <a:t>компетентность </a:t>
            </a:r>
            <a:r>
              <a:rPr lang="ru-RU" sz="3600">
                <a:latin typeface="Times New Roman"/>
                <a:ea typeface="Times New Roman"/>
              </a:rPr>
              <a:t>– умение применять полученные знания, опыт в профессиональной деятельности для эффективного обучения и воспитания, способность педагога к инновационной деятельности</a:t>
            </a:r>
            <a:endParaRPr/>
          </a:p>
        </p:txBody>
      </p:sp>
      <p:pic>
        <p:nvPicPr>
          <p:cNvPr id="100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87700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826920" y="957960"/>
            <a:ext cx="7490160" cy="420876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5400">
                <a:latin typeface="Times New Roman"/>
                <a:ea typeface="Times New Roman"/>
              </a:rPr>
              <a:t>Информационная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5400" b="1">
                <a:solidFill>
                  <a:srgbClr val="FF0000"/>
                </a:solidFill>
                <a:latin typeface="Times New Roman"/>
                <a:ea typeface="Times New Roman"/>
              </a:rPr>
              <a:t>компетенция</a:t>
            </a:r>
            <a:r>
              <a:rPr lang="ru-RU" sz="5400" b="1">
                <a:latin typeface="Times New Roman"/>
                <a:ea typeface="Times New Roman"/>
              </a:rPr>
              <a:t> </a:t>
            </a:r>
            <a:r>
              <a:rPr lang="ru-RU" sz="5400">
                <a:latin typeface="Times New Roman"/>
                <a:ea typeface="Times New Roman"/>
              </a:rPr>
              <a:t>– объем информации педагога о себе, детях, родителях, о коллегах</a:t>
            </a:r>
            <a:endParaRPr/>
          </a:p>
        </p:txBody>
      </p:sp>
      <p:pic>
        <p:nvPicPr>
          <p:cNvPr id="102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73264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468360" y="1238400"/>
            <a:ext cx="8496360" cy="4480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4800">
                <a:latin typeface="Times New Roman"/>
                <a:ea typeface="Times New Roman"/>
              </a:rPr>
              <a:t>Регулятивная </a:t>
            </a:r>
            <a:r>
              <a:rPr lang="ru-RU" sz="4800" b="1">
                <a:solidFill>
                  <a:srgbClr val="FF0000"/>
                </a:solidFill>
                <a:latin typeface="Times New Roman"/>
                <a:ea typeface="Times New Roman"/>
              </a:rPr>
              <a:t>компетентность</a:t>
            </a:r>
            <a:r>
              <a:rPr lang="ru-RU" sz="4800" b="1">
                <a:latin typeface="Times New Roman"/>
                <a:ea typeface="Times New Roman"/>
              </a:rPr>
              <a:t> </a:t>
            </a:r>
            <a:r>
              <a:rPr lang="ru-RU" sz="4800">
                <a:latin typeface="Times New Roman"/>
                <a:ea typeface="Times New Roman"/>
              </a:rPr>
              <a:t>– умение педагога управлять своим поведением, контролировать свои эмоции, способность к рефлексии, стрессоустойчивость</a:t>
            </a:r>
            <a:endParaRPr/>
          </a:p>
        </p:txBody>
      </p:sp>
      <p:pic>
        <p:nvPicPr>
          <p:cNvPr id="104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877000"/>
            <a:ext cx="9144000" cy="75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250920" y="813960"/>
            <a:ext cx="8642160" cy="448092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4800">
                <a:latin typeface="Times New Roman"/>
                <a:ea typeface="Times New Roman"/>
              </a:rPr>
              <a:t>Коммуникативная 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4800" b="1">
                <a:solidFill>
                  <a:srgbClr val="FF0000"/>
                </a:solidFill>
                <a:latin typeface="Times New Roman"/>
                <a:ea typeface="Times New Roman"/>
              </a:rPr>
              <a:t>компетентность</a:t>
            </a:r>
            <a:r>
              <a:rPr lang="ru-RU" sz="4800" b="1">
                <a:latin typeface="Times New Roman"/>
                <a:ea typeface="Times New Roman"/>
              </a:rPr>
              <a:t> </a:t>
            </a:r>
            <a:r>
              <a:rPr lang="ru-RU" sz="4800">
                <a:latin typeface="Times New Roman"/>
                <a:ea typeface="Times New Roman"/>
              </a:rPr>
              <a:t>– значимое профессиональное качество, включающее речевые навыки, умение слушать, экстраверсию, эмпатию</a:t>
            </a:r>
            <a:endParaRPr/>
          </a:p>
        </p:txBody>
      </p:sp>
      <p:pic>
        <p:nvPicPr>
          <p:cNvPr id="10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0520" y="5805360"/>
            <a:ext cx="9144000" cy="7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324</Words>
  <Application>Microsoft Office PowerPoint</Application>
  <PresentationFormat>Экран (4:3)</PresentationFormat>
  <Paragraphs>83</Paragraphs>
  <Slides>24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Office Theme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2</cp:revision>
  <dcterms:modified xsi:type="dcterms:W3CDTF">2017-04-19T08:37:41Z</dcterms:modified>
</cp:coreProperties>
</file>