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73" r:id="rId4"/>
    <p:sldId id="257" r:id="rId5"/>
    <p:sldId id="269" r:id="rId6"/>
    <p:sldId id="270" r:id="rId7"/>
    <p:sldId id="268" r:id="rId8"/>
    <p:sldId id="263" r:id="rId9"/>
    <p:sldId id="271" r:id="rId10"/>
    <p:sldId id="272" r:id="rId11"/>
    <p:sldId id="266" r:id="rId12"/>
    <p:sldId id="261" r:id="rId13"/>
    <p:sldId id="259" r:id="rId14"/>
    <p:sldId id="260" r:id="rId15"/>
    <p:sldId id="262" r:id="rId16"/>
    <p:sldId id="265" r:id="rId17"/>
    <p:sldId id="264" r:id="rId18"/>
    <p:sldId id="267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EE5039-807E-46E9-9C95-4F23543DBF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F0BCD-664E-4EA7-A7A3-AAC313F0CC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525C-5F82-4130-A0FD-03CE49C0D0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14A32-BC9A-462F-B869-0270A7256D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1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00336-58EC-442E-8E6A-2D5C3A200C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555E-B16A-44D1-BA48-2E9243B89A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4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9EE7-A797-470B-A6FA-5082FEBA74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F025-D53F-4170-9E1B-BE95E13F75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A781-844D-4757-90D2-A2E4782D03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6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3E104-D149-43DB-AA91-4ED2150528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1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9A3E-1194-410E-8CAA-792A8EA429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8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CE55-1BBB-432F-AD22-594D09E172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9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BA3E-D53F-4859-8027-8CD616A756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D879-38D1-427F-96E0-D50AC5288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1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DCD3-FA54-44E1-9A3A-89E70F983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FEC7A-B5AB-46E9-ABEC-53AFEE1525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A4A7-8BD8-450C-A88B-106C68DFF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A7CC-5B30-491E-A949-E64E31C29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B1E44-DF30-4C07-94CF-D8DAECD67C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A73D-F8E4-456C-8136-84C0DFE3E1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5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68C3-C819-445A-A318-1FA37A0A91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0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E92D2-EE43-4FD8-99BB-521E97A4F6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445044-7A89-4112-BE22-9788AB9D09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0D4998-66ED-4049-B0A5-3CC2A569A2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im.ru/uploads/notice_photos/razocharovannye_professiej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83" y="643329"/>
            <a:ext cx="837383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Муниципальное  бюджетное дошкольное  образовательное  учреждение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Детский  сад «Чебурашка»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«Диагностика одаренных детей в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детском </a:t>
            </a:r>
            <a:r>
              <a:rPr lang="ru-RU" sz="3600" dirty="0" smtClean="0">
                <a:solidFill>
                  <a:srgbClr val="FF0000"/>
                </a:solidFill>
              </a:rPr>
              <a:t>саду»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4800" dirty="0">
              <a:solidFill>
                <a:srgbClr val="7030A0"/>
              </a:solidFill>
            </a:endParaRPr>
          </a:p>
          <a:p>
            <a:pPr algn="ctr"/>
            <a:endParaRPr lang="ru-RU" sz="2000" dirty="0">
              <a:solidFill>
                <a:srgbClr val="7030A0"/>
              </a:solidFill>
            </a:endParaRPr>
          </a:p>
          <a:p>
            <a:pPr algn="ctr"/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endParaRPr lang="ru-RU" sz="2000" dirty="0">
              <a:solidFill>
                <a:srgbClr val="7030A0"/>
              </a:solidFill>
            </a:endParaRPr>
          </a:p>
          <a:p>
            <a:pPr algn="ctr"/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Подготовила: </a:t>
            </a:r>
            <a:r>
              <a:rPr lang="ru-RU" sz="2000" dirty="0" smtClean="0">
                <a:solidFill>
                  <a:srgbClr val="0070C0"/>
                </a:solidFill>
              </a:rPr>
              <a:t>Педагог-психолог </a:t>
            </a:r>
            <a:r>
              <a:rPr lang="ru-RU" sz="2000" dirty="0" err="1" smtClean="0">
                <a:solidFill>
                  <a:srgbClr val="0070C0"/>
                </a:solidFill>
              </a:rPr>
              <a:t>Кочуро</a:t>
            </a:r>
            <a:r>
              <a:rPr lang="ru-RU" sz="2000" dirty="0" smtClean="0">
                <a:solidFill>
                  <a:srgbClr val="0070C0"/>
                </a:solidFill>
              </a:rPr>
              <a:t> М.А.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810" y="476672"/>
            <a:ext cx="50663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Методы диагностики </a:t>
            </a:r>
            <a:r>
              <a:rPr lang="ru-RU" sz="3200" b="1" dirty="0" smtClean="0">
                <a:solidFill>
                  <a:srgbClr val="FF0000"/>
                </a:solidFill>
              </a:rPr>
              <a:t>одаренности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dirty="0"/>
              <a:t>1. </a:t>
            </a:r>
            <a:r>
              <a:rPr lang="ru-RU" i="1" dirty="0"/>
              <a:t>Наблюдение и эксперимент;</a:t>
            </a:r>
          </a:p>
          <a:p>
            <a:r>
              <a:rPr lang="ru-RU" i="1" dirty="0"/>
              <a:t>2. </a:t>
            </a:r>
            <a:r>
              <a:rPr lang="ru-RU" i="1" dirty="0" err="1"/>
              <a:t>Лонгитюдные</a:t>
            </a:r>
            <a:r>
              <a:rPr lang="ru-RU" i="1" dirty="0"/>
              <a:t> исследования, которые </a:t>
            </a:r>
            <a:r>
              <a:rPr lang="ru-RU" i="1" dirty="0" smtClean="0"/>
              <a:t>позволяют наблюдать </a:t>
            </a:r>
            <a:r>
              <a:rPr lang="ru-RU" i="1" dirty="0"/>
              <a:t>и изучать ребенка в развитии;</a:t>
            </a:r>
          </a:p>
          <a:p>
            <a:r>
              <a:rPr lang="ru-RU" i="1" dirty="0"/>
              <a:t>3. Биографический метод является одним из </a:t>
            </a:r>
            <a:r>
              <a:rPr lang="ru-RU" i="1" dirty="0" smtClean="0"/>
              <a:t>способов выявления </a:t>
            </a:r>
            <a:r>
              <a:rPr lang="ru-RU" i="1" dirty="0"/>
              <a:t>личностных и интеллектуальных </a:t>
            </a:r>
            <a:r>
              <a:rPr lang="ru-RU" i="1" dirty="0" smtClean="0"/>
              <a:t>качеств, которые </a:t>
            </a:r>
            <a:r>
              <a:rPr lang="ru-RU" i="1" dirty="0"/>
              <a:t>способствуют творческой </a:t>
            </a:r>
            <a:r>
              <a:rPr lang="ru-RU" i="1" dirty="0" smtClean="0"/>
              <a:t> деятельности</a:t>
            </a:r>
            <a:r>
              <a:rPr lang="ru-RU" i="1" dirty="0"/>
              <a:t>;</a:t>
            </a:r>
          </a:p>
          <a:p>
            <a:r>
              <a:rPr lang="ru-RU" i="1" dirty="0"/>
              <a:t>4. Опросники – эффективный подход к </a:t>
            </a:r>
            <a:r>
              <a:rPr lang="ru-RU" i="1" dirty="0" smtClean="0"/>
              <a:t>выяснению особенностей </a:t>
            </a:r>
            <a:r>
              <a:rPr lang="ru-RU" i="1" dirty="0"/>
              <a:t>испытуемого в данный период;</a:t>
            </a:r>
          </a:p>
          <a:p>
            <a:r>
              <a:rPr lang="ru-RU" i="1" dirty="0"/>
              <a:t>5. Изучение продуктов деятельности;</a:t>
            </a:r>
          </a:p>
          <a:p>
            <a:r>
              <a:rPr lang="ru-RU" i="1" dirty="0"/>
              <a:t>6. Тесты.</a:t>
            </a:r>
          </a:p>
        </p:txBody>
      </p:sp>
    </p:spTree>
    <p:extLst>
      <p:ext uri="{BB962C8B-B14F-4D97-AF65-F5344CB8AC3E}">
        <p14:creationId xmlns:p14="http://schemas.microsoft.com/office/powerpoint/2010/main" val="28716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8952" cy="688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Также для </a:t>
            </a:r>
            <a:r>
              <a:rPr lang="ru-RU" sz="2400" b="1" dirty="0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выявления, развития и поддержки одаренных детей рекомендуется использовать </a:t>
            </a:r>
            <a:r>
              <a:rPr lang="ru-RU" sz="2400" b="1" dirty="0" err="1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психолого</a:t>
            </a:r>
            <a:r>
              <a:rPr lang="ru-RU" sz="2400" b="1" dirty="0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– </a:t>
            </a:r>
            <a:r>
              <a:rPr lang="ru-RU" sz="2400" b="1" dirty="0" smtClean="0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педагогический мониторинг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Комплексный характер оценивания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Длительность процесса идентификации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Анализ поведения ребенка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Экспертная оценка продуктов деятельности детей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Выявление признаков одаренности с учетом зоны ближайшего развития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Многократность и многоэтапность обследования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Метод проектов, предметных профессиональных проб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Использование предметных ситуаций</a:t>
            </a:r>
          </a:p>
          <a:p>
            <a:pPr marL="342900" lvl="0" indent="-342900">
              <a:spcBef>
                <a:spcPct val="20000"/>
              </a:spcBef>
              <a:buClr>
                <a:srgbClr val="9966FF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Анализ достижений</a:t>
            </a:r>
          </a:p>
          <a:p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55719"/>
            <a:ext cx="543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мониторинг позволяет выявить следующие параметры: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одаренности, достигнутый на данном возрастном этапе;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проявлений одаренности, связанные с попытками ее реализации в различных видах деятельности;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ребенка к развитию 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23907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59046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методики поделены по содержанию на три группы: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методики для выявления уровня психосоциального развития ребенка, </a:t>
            </a:r>
            <a:endParaRPr lang="ru-RU" sz="1600" b="1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методики диагностики </a:t>
            </a: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интеллектуального уровня;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методики уровня </a:t>
            </a: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креативности. </a:t>
            </a:r>
            <a:endParaRPr lang="ru-RU" sz="1600" b="1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Кроме того, в соответствии с выделенными принципами внутри каждой группы существует деление на методики: </a:t>
            </a:r>
            <a:endParaRPr lang="ru-RU" b="1" dirty="0" smtClean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психологов, </a:t>
            </a:r>
            <a:endParaRPr lang="ru-RU" b="1" dirty="0" smtClean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педагогов, для родителей, </a:t>
            </a:r>
            <a:endParaRPr lang="ru-RU" b="1" dirty="0" smtClean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b="1" dirty="0" smtClean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психодиагностику (начальной, текущей, итоговой) всех субъектов процесса. Сбор и анализ результатов педагогической диагностики.</a:t>
            </a:r>
          </a:p>
          <a:p>
            <a:pPr indent="449263" algn="just"/>
            <a:endParaRPr lang="ru-RU" sz="1600" b="1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yalutorovsk-school4.edusite.ru/images/odarde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0" y="5098168"/>
            <a:ext cx="2592288" cy="1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00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Матрица определения видов одарённости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22256"/>
              </p:ext>
            </p:extLst>
          </p:nvPr>
        </p:nvGraphicFramePr>
        <p:xfrm>
          <a:off x="503548" y="540638"/>
          <a:ext cx="8352928" cy="6401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584176"/>
                <a:gridCol w="5328592"/>
                <a:gridCol w="1440160"/>
              </a:tblGrid>
              <a:tr h="2133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одарённости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Признаки одарённости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выявления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</a:tr>
              <a:tr h="192043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Интеллектуальная</a:t>
                      </a: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любознательность, исключительная сообразительность, динамичность и оперативность мыслительных процессов, полное погружение в предпочтительную сферу деятельности, успешное применение знаний и умений в практических ситуациях,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острота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аналитического ума, стабильная способность ставить и решать проблемы, осуществлять оптимальный выбор; развитые навыки планирования, настойчивость в достиже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 цели.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Систематизированное наблюдение, опросники,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Векслера, тест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Слоссона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</a:tr>
              <a:tr h="213381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2Академическая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выраженный интерес к предмету, способность конструктивного овладения понятиями, терминологией по избранному предмету, демонстрация понимания сложных причинно-следственных связей, исключительная способность классифицировать, систематизировать материал по предмету, тяга к логическим умозаключениям и абстрактным понятиям. Полная отдача сил, энергии, времени достижению высоких результатов в области своего научного интереса, высокая мотивация при изучении предмета. </a:t>
                      </a:r>
                      <a:endParaRPr lang="ru-RU" sz="11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наблюдения, анкетирование, тесты достижения, тесты Равенна.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-ориентированные тесты. </a:t>
                      </a:r>
                    </a:p>
                  </a:txBody>
                  <a:tcPr marL="44102" marR="44102" marT="0" marB="0"/>
                </a:tc>
              </a:tr>
              <a:tr h="192043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Творческая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переструктиуровать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информацию, пытливость ума и дотошность в получении сведений, фактов, различного рода заморочек, стремление мыслить и делать всё по-своему, изобретательность, разрушение стереотипов обыденной среды, исследовательская активность,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вариативность мышления, жажда необычного, частая импровизация, способность генерировать неординарные идеи, независимость в суждениях, ослабленное внимание к условностям и авторитетом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Тесты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Торренса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Роршаха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2" marR="44102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393161" cy="121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0" y="3212976"/>
            <a:ext cx="932644" cy="14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2" y="5435600"/>
            <a:ext cx="10795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5846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</a:rPr>
              <a:t>Выявление одаренных детей – продолжительный процесс, связанный с анализом развития конкретного ребенка. Невозможно одномоментно отобрать одаренных детей. Эффективная диагностика одаренности посредствам какой-либо одноразовой процедуры тестирования  просто неосуществима. Дело не только в невозможности создать всеобъемлющий тест, но и в особом свойстве одаренности как системного и развивающегося качества психики, определяющего способность достижения человеком выдающихся результатов.  Нельзя ставить знак равенства между данными тестирования и решением о судьбе ребенка.  Так как данные тестирования интеллекта и креативности сильно зависят от ситуации тестирования, эмоционального состояния ребенка на тот момент и не являются неизменными величинами.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5126038"/>
            <a:ext cx="16700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Увидеть одаренного ребенка очень сложно.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По сей день не разработан единый диагностический инструментарий для выявления детей, относящихся к категории «одаренных». 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http://ic.pics.livejournal.com/gricenko/9598337/212049/212049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651886" cy="175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66967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9900CC"/>
                </a:solidFill>
              </a:rPr>
              <a:t>«Цели, которые вы ставите</a:t>
            </a:r>
          </a:p>
          <a:p>
            <a:pPr algn="ctr"/>
            <a:r>
              <a:rPr lang="ru-RU" sz="3200" i="1" dirty="0">
                <a:solidFill>
                  <a:srgbClr val="9900CC"/>
                </a:solidFill>
              </a:rPr>
              <a:t>в развитии способностей</a:t>
            </a:r>
          </a:p>
          <a:p>
            <a:pPr algn="ctr"/>
            <a:r>
              <a:rPr lang="ru-RU" sz="3200" i="1" dirty="0">
                <a:solidFill>
                  <a:srgbClr val="9900CC"/>
                </a:solidFill>
              </a:rPr>
              <a:t>одаренных детей - реальны.</a:t>
            </a:r>
          </a:p>
          <a:p>
            <a:pPr algn="ctr"/>
            <a:r>
              <a:rPr lang="ru-RU" sz="3200" i="1" dirty="0">
                <a:solidFill>
                  <a:srgbClr val="9900CC"/>
                </a:solidFill>
              </a:rPr>
              <a:t>Главное - верьте и действуйте</a:t>
            </a:r>
            <a:r>
              <a:rPr lang="ru-RU" sz="3200" i="1" dirty="0" smtClean="0">
                <a:solidFill>
                  <a:srgbClr val="9900CC"/>
                </a:solidFill>
              </a:rPr>
              <a:t>»</a:t>
            </a:r>
          </a:p>
          <a:p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yalutorovsk-school4.edusite.ru/images/odardeti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549">
            <a:off x="6523910" y="4127213"/>
            <a:ext cx="2314455" cy="244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s166.centerstart.ru/sites/ds166.centerstart.ru/files/a0c21635e47649ec5bd36f41b1ee249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1543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3413"/>
            <a:ext cx="2224087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Программа «Одарённый ребёнок», разработанная коллективом сотрудников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руководством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Л.А.Венгера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Психология одаренности детей и подростков / Под ред. Н.C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Лейтеса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М., 2000. Савенков. А.И.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Одаренные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в школе и дома. – М., 2000.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Тэкэкс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Одаренные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дети. – М.,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images.yandex.ru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9127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Проблема определения одаренности, её выявление, развитие и сопровождение интересовала людей ещё много столетий назад…</a:t>
            </a:r>
          </a:p>
          <a:p>
            <a:pPr algn="just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	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Сегодня в обществе отмечается новый всплеск заинтересованности в исследовании детей с нестандартным  мышлением. Это связано, прежде всего,  с запросом общества на индивидуальных неповторимых личностей.</a:t>
            </a:r>
          </a:p>
          <a:p>
            <a:pPr algn="just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	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Сейчас с уверенностью можно сказать, что чем больше узнаешь об одаренности, тем сильнее растет интерес к ней.</a:t>
            </a:r>
          </a:p>
          <a:p>
            <a:pPr algn="just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	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Психологическое сопровождение позволяет учитывать возрастные и индивидуальные особенности ребенка и рассматривает детскую одаренность в качестве  потенциала психического  развития по отношению к последующим этапам жизненного пути личности.</a:t>
            </a:r>
          </a:p>
          <a:p>
            <a:pPr algn="just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	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Уже с момента поступления ребенка в детский сад начинается наблюдение за ходом развития малыша, его индивидуальными проявлениями. 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Garamond Premr Pro Smbd" pitchFamily="18" charset="0"/>
              </a:rPr>
              <a:t>Чтобы судить об одаренности ребенка, нужно выявить то сочетание психологических свойств, которое присуще именно ему.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Garamond Premr Pro Smbd" pitchFamily="18" charset="0"/>
            </a:endParaRPr>
          </a:p>
        </p:txBody>
      </p:sp>
      <p:pic>
        <p:nvPicPr>
          <p:cNvPr id="3" name="Picture 5" descr="razocharovannye_professie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072400" y="4725144"/>
            <a:ext cx="1957795" cy="188176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1182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404664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Характеристики познавательных </a:t>
            </a:r>
            <a:r>
              <a:rPr lang="ru-RU" sz="3200" dirty="0" smtClean="0">
                <a:solidFill>
                  <a:srgbClr val="FF0000"/>
                </a:solidFill>
              </a:rPr>
              <a:t>возможностей</a:t>
            </a:r>
          </a:p>
          <a:p>
            <a:pPr algn="ctr"/>
            <a:endParaRPr lang="ru-RU" sz="32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/>
              <a:t>Способностями</a:t>
            </a:r>
            <a:r>
              <a:rPr lang="ru-RU" dirty="0" smtClean="0"/>
              <a:t> называют индивидуальные особенности личности, помогающие ей успешно заниматься определенной деятельностью.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/>
              <a:t>Талантом</a:t>
            </a:r>
            <a:r>
              <a:rPr lang="ru-RU" dirty="0"/>
              <a:t> </a:t>
            </a:r>
            <a:r>
              <a:rPr lang="ru-RU" dirty="0" smtClean="0"/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/>
              <a:t>Гениальность </a:t>
            </a:r>
            <a:r>
              <a:rPr lang="ru-RU" dirty="0" smtClean="0"/>
              <a:t>– высшая степень развития таланта, связана она с созданием качественно новых, уникальных творений, открытием ранее неизведанных путей творчества.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/>
              <a:t>Одаренность</a:t>
            </a:r>
            <a:r>
              <a:rPr lang="ru-RU" dirty="0" smtClean="0"/>
              <a:t> – понимают как системное, развивающиеся в течение жизни качество психики, которое определяет возможность достижения человеком более высоких результатов в одном или нескольких видах деятельности по сравнению с другими людьми.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3007" y="394984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kern="0" dirty="0">
                <a:solidFill>
                  <a:srgbClr val="C00000"/>
                </a:solidFill>
                <a:latin typeface="Comic Sans MS"/>
                <a:ea typeface="+mj-ea"/>
                <a:cs typeface="+mj-cs"/>
              </a:rPr>
              <a:t>ОДАРЕНОСТЬ –</a:t>
            </a:r>
            <a:r>
              <a:rPr lang="ru-RU" kern="0" dirty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 значительное по сравнению с возрастными нормами опережение  в умственном  развитии либо в  исключительном развитии специальных способностей (музыкальных, художественных, спортивных и т.д</a:t>
            </a:r>
            <a:r>
              <a:rPr lang="ru-RU" kern="0" dirty="0" smtClean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.)</a:t>
            </a:r>
          </a:p>
          <a:p>
            <a:pPr algn="just"/>
            <a:endParaRPr lang="ru-RU" kern="0" dirty="0">
              <a:solidFill>
                <a:srgbClr val="000000"/>
              </a:solidFill>
              <a:latin typeface="Comic Sans MS"/>
              <a:ea typeface="+mj-ea"/>
              <a:cs typeface="+mj-cs"/>
            </a:endParaRPr>
          </a:p>
          <a:p>
            <a:pPr algn="just"/>
            <a:endParaRPr lang="ru-RU" kern="0" dirty="0" smtClean="0">
              <a:solidFill>
                <a:srgbClr val="000000"/>
              </a:solidFill>
              <a:latin typeface="Comic Sans MS"/>
              <a:ea typeface="+mj-ea"/>
              <a:cs typeface="+mj-cs"/>
            </a:endParaRPr>
          </a:p>
          <a:p>
            <a:pPr algn="just"/>
            <a:r>
              <a:rPr lang="ru-RU" b="1" kern="0" dirty="0" smtClean="0">
                <a:solidFill>
                  <a:srgbClr val="C00000"/>
                </a:solidFill>
                <a:latin typeface="Comic Sans MS"/>
                <a:ea typeface="+mj-ea"/>
                <a:cs typeface="+mj-cs"/>
              </a:rPr>
              <a:t>ОДАРЁННЫЙ  РЕБЕНОК </a:t>
            </a:r>
            <a:r>
              <a:rPr lang="ru-RU" kern="0" dirty="0" smtClean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– это ребенок, который выделяется яркими, очевидными иногда выдающимися достижениями (или имеет внутренние  предпосылки для таких достижений) в том или ином виде деятельности.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842664" cy="23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3448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Narrow" pitchFamily="34" charset="0"/>
              </a:rPr>
              <a:t>Факторы, влияющие на  развитие одаренности</a:t>
            </a:r>
          </a:p>
          <a:p>
            <a:pPr algn="ctr"/>
            <a:endParaRPr lang="ru-RU" sz="36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Gabriola" pitchFamily="82" charset="0"/>
                <a:cs typeface="Cordia New" pitchFamily="34" charset="-34"/>
              </a:rPr>
              <a:t>Наследственность (природные задатки)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Gabriola" pitchFamily="82" charset="0"/>
                <a:cs typeface="Cordia New" pitchFamily="34" charset="-34"/>
              </a:rPr>
              <a:t>Социальная  среда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Gabriola" pitchFamily="82" charset="0"/>
                <a:cs typeface="Cordia New" pitchFamily="34" charset="-34"/>
              </a:rPr>
              <a:t>Психологические механизмы саморазвития  личности</a:t>
            </a:r>
            <a:endParaRPr lang="ru-RU" sz="3600" dirty="0">
              <a:latin typeface="Gabriola" pitchFamily="82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24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262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NewRomanPS-BoldMT"/>
              </a:rPr>
              <a:t>Признаки  одаренности по А.И. </a:t>
            </a:r>
            <a:r>
              <a:rPr lang="ru-RU" sz="2800" b="1" dirty="0" err="1" smtClean="0">
                <a:solidFill>
                  <a:srgbClr val="C00000"/>
                </a:solidFill>
                <a:latin typeface="TimesNewRomanPS-BoldMT"/>
              </a:rPr>
              <a:t>Доровскому</a:t>
            </a:r>
            <a:endParaRPr lang="ru-RU" sz="2800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sz="1200" b="1" dirty="0">
              <a:solidFill>
                <a:srgbClr val="002060"/>
              </a:solidFill>
              <a:latin typeface="TimesNewRomanPS-BoldM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02981"/>
              </p:ext>
            </p:extLst>
          </p:nvPr>
        </p:nvGraphicFramePr>
        <p:xfrm>
          <a:off x="323528" y="1268760"/>
          <a:ext cx="7416824" cy="453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Возраст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Признак одаренности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NewRomanPS-BoldMT"/>
                        </a:rPr>
                        <a:t>Раннее детство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NewRomanPS-BoldMT"/>
                        </a:rPr>
                        <a:t>(1-3  года)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Неуемное любопытство, бесконечные вопросы, умение следить за событиями, большой словарный запас, увлеченность словесными раскрашиваниями, развитая речь, употребление сложных слов и предложений (развернутых).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Повышенная концентрация внимания на чем-то одном, упорство в достижении результата в сфере, которая интересна.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Способности к рисованию, музыке, счету.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Нетерпеливость и порывистость, изобретательность и богатая Фантазия</a:t>
                      </a:r>
                    </a:p>
                  </a:txBody>
                  <a:tcPr/>
                </a:tc>
              </a:tr>
              <a:tr h="23983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Дошкольный период </a:t>
                      </a:r>
                    </a:p>
                    <a:p>
                      <a:pPr algn="ctr"/>
                      <a:r>
                        <a:rPr lang="ru-RU" sz="1600" dirty="0" smtClean="0"/>
                        <a:t>(4-7 лет)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Отличная память, интуитивные скачки (перескакивание через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NewRomanPS-BoldMT"/>
                        </a:rPr>
                        <a:t>«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этажи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NewRomanPS-BoldMT"/>
                        </a:rPr>
                        <a:t>»),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яркое воображение.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Нечеткость в разграничении реальности и фантазии: преувеличенные страхи, эгоцентризм, тонкая моторная координация, предпочтение общества старших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детей и взрослых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NewRomanPS-BoldMT"/>
                        </a:rPr>
                        <a:t>.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Доброта, открытость, понятливость.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Превосходное владение искусством речевой коммуникации.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Громадная любознательность, изобретение собственных слов,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склонность к активному исследованию окружающего.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NewRomanPSMT"/>
                        </a:rPr>
                        <a:t>Острое реагирование на несправедливость.</a:t>
                      </a:r>
                      <a:endParaRPr lang="ru-RU" sz="11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TimesNewRomanPSM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48680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Не стоит забывать и проблемах одарённых детей:</a:t>
            </a:r>
          </a:p>
          <a:p>
            <a:pPr algn="just"/>
            <a:r>
              <a:rPr lang="ru-RU" dirty="0" smtClean="0">
                <a:latin typeface="+mj-lt"/>
                <a:ea typeface="BatangChe" pitchFamily="49" charset="-127"/>
                <a:cs typeface="CordiaUPC" pitchFamily="34" charset="-34"/>
              </a:rPr>
              <a:t>	</a:t>
            </a:r>
          </a:p>
          <a:p>
            <a:pPr algn="just"/>
            <a:r>
              <a:rPr lang="ru-RU" dirty="0">
                <a:latin typeface="+mj-lt"/>
                <a:ea typeface="BatangChe" pitchFamily="49" charset="-127"/>
                <a:cs typeface="CordiaUPC" pitchFamily="34" charset="-34"/>
              </a:rPr>
              <a:t>	</a:t>
            </a:r>
            <a:r>
              <a:rPr lang="ru-RU" dirty="0" smtClean="0">
                <a:latin typeface="+mj-lt"/>
                <a:ea typeface="BatangChe" pitchFamily="49" charset="-127"/>
                <a:cs typeface="CordiaUPC" pitchFamily="34" charset="-34"/>
              </a:rPr>
              <a:t>Одаренным детям присущи особые поведенческие модели, поэтому им трудно находить общий язык со сверстниками, с педагогами, членами своей семьи; они стремятся прерывать собеседника, поправлять его, демонстрировать собственные знания и превращать окружающих в предмет насмешек. </a:t>
            </a:r>
          </a:p>
          <a:p>
            <a:pPr algn="just"/>
            <a:r>
              <a:rPr lang="ru-RU" dirty="0">
                <a:latin typeface="+mj-lt"/>
                <a:ea typeface="BatangChe" pitchFamily="49" charset="-127"/>
                <a:cs typeface="CordiaUPC" pitchFamily="34" charset="-34"/>
              </a:rPr>
              <a:t>	</a:t>
            </a:r>
            <a:r>
              <a:rPr lang="ru-RU" dirty="0" smtClean="0">
                <a:latin typeface="+mj-lt"/>
                <a:ea typeface="BatangChe" pitchFamily="49" charset="-127"/>
                <a:cs typeface="CordiaUPC" pitchFamily="34" charset="-34"/>
              </a:rPr>
              <a:t>Эти черты  проявляются у одаренных детей в силу их особого интеллектуального развития.</a:t>
            </a:r>
            <a:endParaRPr lang="ru-RU" dirty="0">
              <a:latin typeface="+mj-lt"/>
              <a:ea typeface="BatangChe" pitchFamily="49" charset="-127"/>
              <a:cs typeface="CordiaUPC" pitchFamily="34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1676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590465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Наиболее часто встречаются проблемы: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Общения, социального поведения;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Эмоционального развития;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Десинхронизация развития;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Саморегуляции;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Отсутствие творческих проявлений;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Трудность профессиональной  ориентации;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i="1" dirty="0" smtClean="0"/>
              <a:t>Дезадаптации.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5184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Диагностика одаренности </a:t>
            </a:r>
            <a:r>
              <a:rPr lang="ru-RU" sz="1600" i="1" dirty="0" smtClean="0">
                <a:latin typeface="Times New Roman" pitchFamily="18" charset="0"/>
              </a:rPr>
              <a:t>является </a:t>
            </a:r>
            <a:r>
              <a:rPr lang="ru-RU" sz="1600" i="1" dirty="0">
                <a:latin typeface="Times New Roman" pitchFamily="18" charset="0"/>
              </a:rPr>
              <a:t>актуальной и сложной проблемой для большинства специалистов, как педагогов, так и психологов. </a:t>
            </a:r>
          </a:p>
          <a:p>
            <a:pPr indent="88900" algn="just" eaLnBrk="1" hangingPunct="1"/>
            <a:r>
              <a:rPr lang="ru-RU" sz="1600" i="1" dirty="0" smtClean="0">
                <a:latin typeface="Times New Roman" pitchFamily="18" charset="0"/>
              </a:rPr>
              <a:t>	Это </a:t>
            </a:r>
            <a:r>
              <a:rPr lang="ru-RU" sz="1600" i="1" dirty="0">
                <a:latin typeface="Times New Roman" pitchFamily="18" charset="0"/>
              </a:rPr>
              <a:t>обусловлено множеством причин, таких как многообразие видов одаренности, психологические особенности самого ребенка (застенчивость, тревожность, низкая самооценка, стресс, недоверие к тестирующему), некомпетентность специалиста. </a:t>
            </a:r>
            <a:r>
              <a:rPr lang="ru-RU" sz="1600" i="1" dirty="0" smtClean="0">
                <a:latin typeface="Times New Roman" pitchFamily="18" charset="0"/>
              </a:rPr>
              <a:t>	Существует </a:t>
            </a:r>
            <a:r>
              <a:rPr lang="ru-RU" sz="1600" i="1" dirty="0">
                <a:latin typeface="Times New Roman" pitchFamily="18" charset="0"/>
              </a:rPr>
              <a:t>множество психологических методик, направленных на выявление одаренности. К ним относятся такие методы как наблюдение, беседа, тесты интеллекта, креативности, способностей, мотивации, личностных особенностей. Зачастую это многообразие также усложняет процесс </a:t>
            </a:r>
            <a:r>
              <a:rPr lang="ru-RU" sz="1600" i="1" dirty="0" smtClean="0">
                <a:latin typeface="Times New Roman" pitchFamily="18" charset="0"/>
              </a:rPr>
              <a:t> выявления одаренности.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1838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Light-blue_flow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904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8_Light-blue_flow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Цыганкова</cp:lastModifiedBy>
  <cp:revision>27</cp:revision>
  <dcterms:created xsi:type="dcterms:W3CDTF">2019-01-17T05:19:47Z</dcterms:created>
  <dcterms:modified xsi:type="dcterms:W3CDTF">2019-02-08T07:35:14Z</dcterms:modified>
</cp:coreProperties>
</file>