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8" r:id="rId3"/>
    <p:sldId id="259" r:id="rId4"/>
    <p:sldId id="260" r:id="rId5"/>
    <p:sldId id="267" r:id="rId6"/>
    <p:sldId id="268" r:id="rId7"/>
    <p:sldId id="269" r:id="rId8"/>
    <p:sldId id="270" r:id="rId9"/>
    <p:sldId id="273" r:id="rId10"/>
    <p:sldId id="265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3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3F2AC-75A0-487A-8C73-A00704A2FCD0}" type="doc">
      <dgm:prSet loTypeId="urn:microsoft.com/office/officeart/2005/8/layout/vProcess5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6813C9F-18D5-4F96-9DFF-9C055896336D}">
      <dgm:prSet/>
      <dgm:spPr/>
      <dgm:t>
        <a:bodyPr/>
        <a:lstStyle/>
        <a:p>
          <a:pPr algn="ctr" rtl="0"/>
          <a:r>
            <a:rPr lang="ru-RU" b="1" dirty="0" smtClean="0">
              <a:effectLst/>
              <a:latin typeface="Times New Roman" pitchFamily="18" charset="0"/>
              <a:cs typeface="Times New Roman" pitchFamily="18" charset="0"/>
            </a:rPr>
            <a:t>Повышенная чувствительность детей дошкольного возраста </a:t>
          </a:r>
          <a:endParaRPr lang="ru-RU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E2E5A247-97A7-4BB2-95AB-2C9F71E87A81}" type="parTrans" cxnId="{BB47888E-656F-4792-AEDE-56BC95178B12}">
      <dgm:prSet/>
      <dgm:spPr/>
      <dgm:t>
        <a:bodyPr/>
        <a:lstStyle/>
        <a:p>
          <a:endParaRPr lang="ru-RU" b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gm:t>
    </dgm:pt>
    <dgm:pt modelId="{145ACC9B-C01D-427A-9426-C88371C42138}" type="sibTrans" cxnId="{BB47888E-656F-4792-AEDE-56BC95178B12}">
      <dgm:prSet/>
      <dgm:spPr/>
      <dgm:t>
        <a:bodyPr/>
        <a:lstStyle/>
        <a:p>
          <a:endParaRPr lang="ru-RU" b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gm:t>
    </dgm:pt>
    <dgm:pt modelId="{674792FD-8E31-494E-A580-B8B184C85FE3}">
      <dgm:prSet/>
      <dgm:spPr/>
      <dgm:t>
        <a:bodyPr/>
        <a:lstStyle/>
        <a:p>
          <a:pPr algn="ctr" rtl="0"/>
          <a:r>
            <a:rPr lang="ru-RU" b="1" dirty="0" smtClean="0">
              <a:effectLst/>
              <a:latin typeface="Times New Roman" pitchFamily="18" charset="0"/>
              <a:cs typeface="Times New Roman" pitchFamily="18" charset="0"/>
            </a:rPr>
            <a:t>Возникновение угроз и рисков безопасности образовательной среды</a:t>
          </a:r>
          <a:endParaRPr lang="ru-RU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FF69BB0-FBEA-4765-80D0-A89231FB8C70}" type="parTrans" cxnId="{FBAD82D3-7A9D-4A29-B37E-2132BF6DF795}">
      <dgm:prSet/>
      <dgm:spPr/>
      <dgm:t>
        <a:bodyPr/>
        <a:lstStyle/>
        <a:p>
          <a:endParaRPr lang="ru-RU" b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gm:t>
    </dgm:pt>
    <dgm:pt modelId="{F16EF191-9255-42D1-A68C-A57FE91C0172}" type="sibTrans" cxnId="{FBAD82D3-7A9D-4A29-B37E-2132BF6DF795}">
      <dgm:prSet/>
      <dgm:spPr/>
      <dgm:t>
        <a:bodyPr/>
        <a:lstStyle/>
        <a:p>
          <a:endParaRPr lang="ru-RU" b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gm:t>
    </dgm:pt>
    <dgm:pt modelId="{19D9EEDE-CAFB-42C0-BA73-83D94EE92DA1}">
      <dgm:prSet/>
      <dgm:spPr/>
      <dgm:t>
        <a:bodyPr/>
        <a:lstStyle/>
        <a:p>
          <a:pPr algn="ctr" rtl="0"/>
          <a:r>
            <a:rPr lang="ru-RU" b="1" i="0" dirty="0" smtClean="0">
              <a:effectLst/>
              <a:latin typeface="Times New Roman" pitchFamily="18" charset="0"/>
              <a:cs typeface="Times New Roman" pitchFamily="18" charset="0"/>
            </a:rPr>
            <a:t>Психологическая уязвимость детей к насилию, агрессии, страхам и тревожности и другим угрозам</a:t>
          </a:r>
          <a:endParaRPr lang="ru-RU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03F1AB4-67D8-4453-B4D2-AFEA5A0D3B42}" type="parTrans" cxnId="{7DA586C8-F891-4E33-BBF9-D6A4C557E7F7}">
      <dgm:prSet/>
      <dgm:spPr/>
      <dgm:t>
        <a:bodyPr/>
        <a:lstStyle/>
        <a:p>
          <a:endParaRPr lang="ru-RU"/>
        </a:p>
      </dgm:t>
    </dgm:pt>
    <dgm:pt modelId="{BDBB76D2-24E8-4157-B259-0622E29F352B}" type="sibTrans" cxnId="{7DA586C8-F891-4E33-BBF9-D6A4C557E7F7}">
      <dgm:prSet/>
      <dgm:spPr/>
      <dgm:t>
        <a:bodyPr/>
        <a:lstStyle/>
        <a:p>
          <a:endParaRPr lang="ru-RU"/>
        </a:p>
      </dgm:t>
    </dgm:pt>
    <dgm:pt modelId="{1770CEE9-75A1-4AA6-A452-871441470D78}" type="pres">
      <dgm:prSet presAssocID="{0F93F2AC-75A0-487A-8C73-A00704A2FCD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FF833A-DE2E-4B51-8637-13C2BAC2037E}" type="pres">
      <dgm:prSet presAssocID="{0F93F2AC-75A0-487A-8C73-A00704A2FCD0}" presName="dummyMaxCanvas" presStyleCnt="0">
        <dgm:presLayoutVars/>
      </dgm:prSet>
      <dgm:spPr/>
    </dgm:pt>
    <dgm:pt modelId="{2FBC8FA2-FFA4-4BA8-8740-FF554CA3E934}" type="pres">
      <dgm:prSet presAssocID="{0F93F2AC-75A0-487A-8C73-A00704A2FCD0}" presName="ThreeNodes_1" presStyleLbl="node1" presStyleIdx="0" presStyleCnt="3" custScaleY="94855" custLinFactNeighborX="2260" custLinFactNeighborY="-3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A7A40-B9CC-4B34-803C-0573B24DEA87}" type="pres">
      <dgm:prSet presAssocID="{0F93F2AC-75A0-487A-8C73-A00704A2FCD0}" presName="ThreeNodes_2" presStyleLbl="node1" presStyleIdx="1" presStyleCnt="3" custScaleY="93702" custLinFactNeighborX="-3174" custLinFactNeighborY="-5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8450E-0B02-42D1-8E92-3CCF29A31AB0}" type="pres">
      <dgm:prSet presAssocID="{0F93F2AC-75A0-487A-8C73-A00704A2FCD0}" presName="ThreeNodes_3" presStyleLbl="node1" presStyleIdx="2" presStyleCnt="3" custScaleY="93684" custLinFactNeighborX="-6349" custLinFactNeighborY="-1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E5938-04D6-4453-A09D-2721341661C4}" type="pres">
      <dgm:prSet presAssocID="{0F93F2AC-75A0-487A-8C73-A00704A2FCD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DD986-61B0-4BC7-8592-4466989D35E0}" type="pres">
      <dgm:prSet presAssocID="{0F93F2AC-75A0-487A-8C73-A00704A2FCD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64CEB-913E-4933-ADE9-94DE444731C6}" type="pres">
      <dgm:prSet presAssocID="{0F93F2AC-75A0-487A-8C73-A00704A2FCD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72781-3BA6-4A0B-87FA-1BABDF0915BE}" type="pres">
      <dgm:prSet presAssocID="{0F93F2AC-75A0-487A-8C73-A00704A2FCD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0BF1F-5217-4E3B-B658-839B1CBC95E5}" type="pres">
      <dgm:prSet presAssocID="{0F93F2AC-75A0-487A-8C73-A00704A2FCD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96494D-36D5-4E92-8EFD-29656DB71AB7}" type="presOf" srcId="{26813C9F-18D5-4F96-9DFF-9C055896336D}" destId="{7DF64CEB-913E-4933-ADE9-94DE444731C6}" srcOrd="1" destOrd="0" presId="urn:microsoft.com/office/officeart/2005/8/layout/vProcess5"/>
    <dgm:cxn modelId="{0BADD8D7-E521-4CC9-B959-AE3008086425}" type="presOf" srcId="{674792FD-8E31-494E-A580-B8B184C85FE3}" destId="{2B90BF1F-5217-4E3B-B658-839B1CBC95E5}" srcOrd="1" destOrd="0" presId="urn:microsoft.com/office/officeart/2005/8/layout/vProcess5"/>
    <dgm:cxn modelId="{C66F014A-F4A2-46ED-BBA1-BB2C4D3AE5C9}" type="presOf" srcId="{19D9EEDE-CAFB-42C0-BA73-83D94EE92DA1}" destId="{23C72781-3BA6-4A0B-87FA-1BABDF0915BE}" srcOrd="1" destOrd="0" presId="urn:microsoft.com/office/officeart/2005/8/layout/vProcess5"/>
    <dgm:cxn modelId="{117BE9A1-3BDA-4716-8658-8BF205DA534D}" type="presOf" srcId="{674792FD-8E31-494E-A580-B8B184C85FE3}" destId="{C8D8450E-0B02-42D1-8E92-3CCF29A31AB0}" srcOrd="0" destOrd="0" presId="urn:microsoft.com/office/officeart/2005/8/layout/vProcess5"/>
    <dgm:cxn modelId="{1AFCE25B-CB62-4BD3-8ACD-041B4BF819DB}" type="presOf" srcId="{19D9EEDE-CAFB-42C0-BA73-83D94EE92DA1}" destId="{D54A7A40-B9CC-4B34-803C-0573B24DEA87}" srcOrd="0" destOrd="0" presId="urn:microsoft.com/office/officeart/2005/8/layout/vProcess5"/>
    <dgm:cxn modelId="{FBAD82D3-7A9D-4A29-B37E-2132BF6DF795}" srcId="{0F93F2AC-75A0-487A-8C73-A00704A2FCD0}" destId="{674792FD-8E31-494E-A580-B8B184C85FE3}" srcOrd="2" destOrd="0" parTransId="{DFF69BB0-FBEA-4765-80D0-A89231FB8C70}" sibTransId="{F16EF191-9255-42D1-A68C-A57FE91C0172}"/>
    <dgm:cxn modelId="{6F5C1C4B-9660-4B1C-9524-D7484C879CD7}" type="presOf" srcId="{26813C9F-18D5-4F96-9DFF-9C055896336D}" destId="{2FBC8FA2-FFA4-4BA8-8740-FF554CA3E934}" srcOrd="0" destOrd="0" presId="urn:microsoft.com/office/officeart/2005/8/layout/vProcess5"/>
    <dgm:cxn modelId="{D73F3C0E-C47A-4BAF-9EDF-479C3F2CFFB2}" type="presOf" srcId="{145ACC9B-C01D-427A-9426-C88371C42138}" destId="{EA4E5938-04D6-4453-A09D-2721341661C4}" srcOrd="0" destOrd="0" presId="urn:microsoft.com/office/officeart/2005/8/layout/vProcess5"/>
    <dgm:cxn modelId="{7DA586C8-F891-4E33-BBF9-D6A4C557E7F7}" srcId="{0F93F2AC-75A0-487A-8C73-A00704A2FCD0}" destId="{19D9EEDE-CAFB-42C0-BA73-83D94EE92DA1}" srcOrd="1" destOrd="0" parTransId="{303F1AB4-67D8-4453-B4D2-AFEA5A0D3B42}" sibTransId="{BDBB76D2-24E8-4157-B259-0622E29F352B}"/>
    <dgm:cxn modelId="{36961EAE-5206-4B7F-8848-9BFF2181BE4B}" type="presOf" srcId="{BDBB76D2-24E8-4157-B259-0622E29F352B}" destId="{0E5DD986-61B0-4BC7-8592-4466989D35E0}" srcOrd="0" destOrd="0" presId="urn:microsoft.com/office/officeart/2005/8/layout/vProcess5"/>
    <dgm:cxn modelId="{ADDEDC10-224A-4DEA-858E-786E30C0DA6B}" type="presOf" srcId="{0F93F2AC-75A0-487A-8C73-A00704A2FCD0}" destId="{1770CEE9-75A1-4AA6-A452-871441470D78}" srcOrd="0" destOrd="0" presId="urn:microsoft.com/office/officeart/2005/8/layout/vProcess5"/>
    <dgm:cxn modelId="{BB47888E-656F-4792-AEDE-56BC95178B12}" srcId="{0F93F2AC-75A0-487A-8C73-A00704A2FCD0}" destId="{26813C9F-18D5-4F96-9DFF-9C055896336D}" srcOrd="0" destOrd="0" parTransId="{E2E5A247-97A7-4BB2-95AB-2C9F71E87A81}" sibTransId="{145ACC9B-C01D-427A-9426-C88371C42138}"/>
    <dgm:cxn modelId="{1320AA32-4B9F-412B-851F-8260BBFF45FE}" type="presParOf" srcId="{1770CEE9-75A1-4AA6-A452-871441470D78}" destId="{38FF833A-DE2E-4B51-8637-13C2BAC2037E}" srcOrd="0" destOrd="0" presId="urn:microsoft.com/office/officeart/2005/8/layout/vProcess5"/>
    <dgm:cxn modelId="{A25892AF-260D-452B-9424-B1E474BE013C}" type="presParOf" srcId="{1770CEE9-75A1-4AA6-A452-871441470D78}" destId="{2FBC8FA2-FFA4-4BA8-8740-FF554CA3E934}" srcOrd="1" destOrd="0" presId="urn:microsoft.com/office/officeart/2005/8/layout/vProcess5"/>
    <dgm:cxn modelId="{C792E8E1-DDF4-43BA-8051-50363D6D999F}" type="presParOf" srcId="{1770CEE9-75A1-4AA6-A452-871441470D78}" destId="{D54A7A40-B9CC-4B34-803C-0573B24DEA87}" srcOrd="2" destOrd="0" presId="urn:microsoft.com/office/officeart/2005/8/layout/vProcess5"/>
    <dgm:cxn modelId="{C5296AEF-F6AA-4A2B-8F8E-EF2DFF082DF8}" type="presParOf" srcId="{1770CEE9-75A1-4AA6-A452-871441470D78}" destId="{C8D8450E-0B02-42D1-8E92-3CCF29A31AB0}" srcOrd="3" destOrd="0" presId="urn:microsoft.com/office/officeart/2005/8/layout/vProcess5"/>
    <dgm:cxn modelId="{D105AACD-5C18-4EEA-B19A-05AA050470A8}" type="presParOf" srcId="{1770CEE9-75A1-4AA6-A452-871441470D78}" destId="{EA4E5938-04D6-4453-A09D-2721341661C4}" srcOrd="4" destOrd="0" presId="urn:microsoft.com/office/officeart/2005/8/layout/vProcess5"/>
    <dgm:cxn modelId="{10858214-26D0-4F7A-A1BD-B75E1C50B768}" type="presParOf" srcId="{1770CEE9-75A1-4AA6-A452-871441470D78}" destId="{0E5DD986-61B0-4BC7-8592-4466989D35E0}" srcOrd="5" destOrd="0" presId="urn:microsoft.com/office/officeart/2005/8/layout/vProcess5"/>
    <dgm:cxn modelId="{FE13C4BC-9DB7-4F50-82C1-52A2EF9D1553}" type="presParOf" srcId="{1770CEE9-75A1-4AA6-A452-871441470D78}" destId="{7DF64CEB-913E-4933-ADE9-94DE444731C6}" srcOrd="6" destOrd="0" presId="urn:microsoft.com/office/officeart/2005/8/layout/vProcess5"/>
    <dgm:cxn modelId="{D4A5E101-D6B8-411B-BC5E-E943EAAC7DE7}" type="presParOf" srcId="{1770CEE9-75A1-4AA6-A452-871441470D78}" destId="{23C72781-3BA6-4A0B-87FA-1BABDF0915BE}" srcOrd="7" destOrd="0" presId="urn:microsoft.com/office/officeart/2005/8/layout/vProcess5"/>
    <dgm:cxn modelId="{5AD783A1-B730-4E99-BDB3-F12ABE8683D3}" type="presParOf" srcId="{1770CEE9-75A1-4AA6-A452-871441470D78}" destId="{2B90BF1F-5217-4E3B-B658-839B1CBC95E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C8FA2-FFA4-4BA8-8740-FF554CA3E934}">
      <dsp:nvSpPr>
        <dsp:cNvPr id="0" name=""/>
        <dsp:cNvSpPr/>
      </dsp:nvSpPr>
      <dsp:spPr>
        <a:xfrm>
          <a:off x="144038" y="0"/>
          <a:ext cx="6373368" cy="1249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/>
              <a:latin typeface="Times New Roman" pitchFamily="18" charset="0"/>
              <a:cs typeface="Times New Roman" pitchFamily="18" charset="0"/>
            </a:rPr>
            <a:t>Повышенная чувствительность детей дошкольного возраста </a:t>
          </a:r>
          <a:endParaRPr lang="ru-RU" sz="23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0648" y="36610"/>
        <a:ext cx="4955387" cy="1176728"/>
      </dsp:txXfrm>
    </dsp:sp>
    <dsp:sp modelId="{D54A7A40-B9CC-4B34-803C-0573B24DEA87}">
      <dsp:nvSpPr>
        <dsp:cNvPr id="0" name=""/>
        <dsp:cNvSpPr/>
      </dsp:nvSpPr>
      <dsp:spPr>
        <a:xfrm>
          <a:off x="360065" y="1512162"/>
          <a:ext cx="6373368" cy="1234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52821"/>
                <a:satOff val="30568"/>
                <a:lumOff val="7059"/>
                <a:alphaOff val="0"/>
              </a:schemeClr>
            </a:gs>
            <a:gs pos="100000">
              <a:schemeClr val="accent5">
                <a:hueOff val="152821"/>
                <a:satOff val="30568"/>
                <a:lumOff val="705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dirty="0" smtClean="0">
              <a:effectLst/>
              <a:latin typeface="Times New Roman" pitchFamily="18" charset="0"/>
              <a:cs typeface="Times New Roman" pitchFamily="18" charset="0"/>
            </a:rPr>
            <a:t>Психологическая уязвимость детей к насилию, агрессии, страхам и тревожности и другим угрозам</a:t>
          </a:r>
          <a:endParaRPr lang="ru-RU" sz="23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6230" y="1548327"/>
        <a:ext cx="4882146" cy="1162424"/>
      </dsp:txXfrm>
    </dsp:sp>
    <dsp:sp modelId="{C8D8450E-0B02-42D1-8E92-3CCF29A31AB0}">
      <dsp:nvSpPr>
        <dsp:cNvPr id="0" name=""/>
        <dsp:cNvSpPr/>
      </dsp:nvSpPr>
      <dsp:spPr>
        <a:xfrm>
          <a:off x="720066" y="3096339"/>
          <a:ext cx="6373368" cy="1234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05643"/>
                <a:satOff val="61137"/>
                <a:lumOff val="14118"/>
                <a:alphaOff val="0"/>
              </a:schemeClr>
            </a:gs>
            <a:gs pos="100000">
              <a:schemeClr val="accent5">
                <a:hueOff val="305643"/>
                <a:satOff val="61137"/>
                <a:lumOff val="1411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/>
              <a:latin typeface="Times New Roman" pitchFamily="18" charset="0"/>
              <a:cs typeface="Times New Roman" pitchFamily="18" charset="0"/>
            </a:rPr>
            <a:t>Возникновение угроз и рисков безопасности образовательной среды</a:t>
          </a:r>
          <a:endParaRPr lang="ru-RU" sz="23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224" y="3132497"/>
        <a:ext cx="4882160" cy="1162201"/>
      </dsp:txXfrm>
    </dsp:sp>
    <dsp:sp modelId="{EA4E5938-04D6-4453-A09D-2721341661C4}">
      <dsp:nvSpPr>
        <dsp:cNvPr id="0" name=""/>
        <dsp:cNvSpPr/>
      </dsp:nvSpPr>
      <dsp:spPr>
        <a:xfrm>
          <a:off x="5516832" y="999291"/>
          <a:ext cx="856535" cy="8565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0" kern="120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sp:txBody>
      <dsp:txXfrm>
        <a:off x="5709552" y="999291"/>
        <a:ext cx="471095" cy="644543"/>
      </dsp:txXfrm>
    </dsp:sp>
    <dsp:sp modelId="{0E5DD986-61B0-4BC7-8592-4466989D35E0}">
      <dsp:nvSpPr>
        <dsp:cNvPr id="0" name=""/>
        <dsp:cNvSpPr/>
      </dsp:nvSpPr>
      <dsp:spPr>
        <a:xfrm>
          <a:off x="6079188" y="2527876"/>
          <a:ext cx="856535" cy="8565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4594"/>
            <a:satOff val="81682"/>
            <a:lumOff val="619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71908" y="2527876"/>
        <a:ext cx="471095" cy="644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85CACF3A-33D8-4CD3-972F-F9B03141F9C5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A270E68-77C3-4F28-972A-B991DC196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E98495-0F8A-4081-84CB-4B1BF4A5AF29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F1178-55A5-4862-AD44-B22A7E9508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7869C5-7BE9-43ED-819A-9ECB62BA9E7D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1CD42-FE0E-4821-9496-C847DDBA1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85EA58-FD21-4262-AB49-597C32D298A9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55E49-D987-4D65-8832-5E95A9ED71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34E43B-26FD-4E95-8551-491BC5FC8FB0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ABE72-6B2F-493C-95AB-5BB010CA44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3432E-A9A4-4C08-9751-756E1FE09E7D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AB1C2-1155-451B-9FD3-6309C89953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BFEEEC-57E8-442E-8C2A-384C65F1E4DE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0A279-3F53-445C-8BE9-1A3BCCC80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B0F2D-5594-4B36-A307-52DE84FFD12F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985BB-C886-4990-B292-50F2E33C4C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29C9DC-2730-4E92-990B-66DE1DCD497C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9297C-B468-43E1-B540-460340F95A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3EAF78-6A01-49DD-BFF2-18139C0780D5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AC283-2227-439C-8A11-2C7A7544FF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7B43C-1667-4CEF-A8EF-A6BD086D432A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EB0A7-6E0A-4C34-A34F-B822CF852C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19ECB75-EC9B-4BFA-8800-5217E22D2F50}" type="datetimeFigureOut">
              <a:rPr lang="ru-RU" smtClean="0"/>
              <a:pPr>
                <a:defRPr/>
              </a:pPr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51F4B3B-03DB-4EFA-BA24-5097C77EC2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opyt-raboty-obespec" TargetMode="External"/><Relationship Id="rId2" Type="http://schemas.openxmlformats.org/officeDocument/2006/relationships/hyperlink" Target="https://moluch.ru/th/1/archive/92/332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yberleninka.ru/article/n/psih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07504" y="4221088"/>
            <a:ext cx="4392488" cy="222409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Проектирование безопасной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образовательной 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среды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ДОУ как условие формирования позитивной социализации ребенка дошкольного возраста</a:t>
            </a:r>
            <a:endParaRPr lang="ru-RU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644008" y="3488184"/>
            <a:ext cx="3528392" cy="2224094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едагог-психолог МБДОУ «Детский сад «Дюймовочка»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Десногорска Балаганская Ольга Анатольевна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561657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b="1" dirty="0" smtClean="0">
                <a:solidFill>
                  <a:srgbClr val="783866"/>
                </a:solidFill>
                <a:latin typeface="Times New Roman" pitchFamily="18" charset="0"/>
                <a:cs typeface="Times New Roman" pitchFamily="18" charset="0"/>
              </a:rPr>
              <a:t>Задачи психологического сопровождения</a:t>
            </a:r>
          </a:p>
          <a:p>
            <a:pPr marL="68580" indent="0">
              <a:buNone/>
            </a:pPr>
            <a:endParaRPr lang="ru-RU" sz="1100" dirty="0" smtClean="0">
              <a:solidFill>
                <a:srgbClr val="7838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работу по организации безопасной образовательной среды в ДОО, как физической, так и психической.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Обращать самое пристальное внимание  на условия пребывания детей в группе, заботиться о позитивном  микроклимате, психологическом комфорте, эмоциональном состоянии детей-дошкольников.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Осуществлять личностно-ориентированное взаимодействие с детьми.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прибегать к недопустимым наказаниям детей.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83866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b="1" dirty="0">
              <a:solidFill>
                <a:srgbClr val="7838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1872208"/>
          </a:xfrm>
        </p:spPr>
        <p:txBody>
          <a:bodyPr/>
          <a:lstStyle/>
          <a:p>
            <a:pPr marL="6858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https://moluch.ru/th/1/archive/92/3327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infourok.ru/opyt-raboty-obespec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cyberleninka.ru/article/n/psiho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0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556792"/>
            <a:ext cx="7497763" cy="3600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среда </a:t>
            </a:r>
            <a:r>
              <a:rPr lang="ru-RU" dirty="0" smtClean="0">
                <a:solidFill>
                  <a:srgbClr val="783866"/>
                </a:solidFill>
                <a:effectLst/>
              </a:rPr>
              <a:t/>
            </a:r>
            <a:br>
              <a:rPr lang="ru-RU" dirty="0" smtClean="0">
                <a:solidFill>
                  <a:srgbClr val="783866"/>
                </a:solidFill>
                <a:effectLst/>
              </a:rPr>
            </a:br>
            <a:endParaRPr lang="ru-RU" dirty="0">
              <a:solidFill>
                <a:srgbClr val="783866"/>
              </a:solidFill>
              <a:effectLst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827584" y="1772816"/>
            <a:ext cx="7497762" cy="4013638"/>
          </a:xfrm>
        </p:spPr>
        <p:txBody>
          <a:bodyPr>
            <a:noAutofit/>
          </a:bodyPr>
          <a:lstStyle/>
          <a:p>
            <a:pPr eaLnBrk="1" hangingPunct="1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 психолого-педагогическая реальность, содержащая специально организованные условия для формирования личности.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Референтная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значимость среды предполагает отношение личности к среде, принятие ею среды, как «своей», безопасной, способствующей удовлетворению ее базовых потребностей.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497763" cy="3604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Психологическая безопасность образовательной среды </a:t>
            </a:r>
            <a:r>
              <a:rPr lang="ru-RU" dirty="0" smtClean="0">
                <a:solidFill>
                  <a:srgbClr val="783866"/>
                </a:solidFill>
                <a:effectLst/>
              </a:rPr>
              <a:t/>
            </a:r>
            <a:br>
              <a:rPr lang="ru-RU" dirty="0" smtClean="0">
                <a:solidFill>
                  <a:srgbClr val="783866"/>
                </a:solidFill>
                <a:effectLst/>
              </a:rPr>
            </a:br>
            <a:endParaRPr lang="ru-RU" dirty="0">
              <a:solidFill>
                <a:srgbClr val="783866"/>
              </a:solidFill>
              <a:effectLst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827584" y="2420888"/>
            <a:ext cx="6777317" cy="3508977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Психологическая безопасность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 такой характеристикой образовательной среды, которая придает ей развивающий характер и способствует сохранению психического и социального здоровья ее участников, исключая психологическое насилие. 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11268" name="AutoShape 2" descr="http://articles.gazeta.kz/preview/type27/image242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1269" name="AutoShape 4" descr="http://articles.gazeta.kz/preview/type27/image242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611560" y="1556792"/>
            <a:ext cx="7024744" cy="52912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>
                <a:solidFill>
                  <a:srgbClr val="783866"/>
                </a:solidFill>
              </a:rPr>
              <a:t/>
            </a:r>
            <a:br>
              <a:rPr lang="ru-RU" sz="3200" b="1" dirty="0">
                <a:solidFill>
                  <a:srgbClr val="783866"/>
                </a:solidFill>
              </a:rPr>
            </a:br>
            <a:r>
              <a:rPr lang="ru-RU" sz="3200" b="1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  <a:t>Угрозы и риски безопасности образовательной среды</a:t>
            </a:r>
            <a:br>
              <a:rPr lang="ru-RU" sz="3200" b="1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rgbClr val="7838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388873"/>
              </p:ext>
            </p:extLst>
          </p:nvPr>
        </p:nvGraphicFramePr>
        <p:xfrm>
          <a:off x="683568" y="1916832"/>
          <a:ext cx="74980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136904" cy="36004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  <a:t>Модель психологической безопасности образовательной среды</a:t>
            </a:r>
            <a:r>
              <a:rPr lang="ru-RU" sz="2800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авторов В.В.Рубцова и И.А.Баевой, 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включены 3 условия: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-защищенность от психологического насилия;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-удовлетворенность в личностно-доверительном общении; 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референтная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значимость среды.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Эти три условия и обеспечивают психологическую безопасность образовательной среды.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37312"/>
            <a:ext cx="749808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  <a:t>Два основных нормативных акта, которые регламентируют деятельность ДОО</a:t>
            </a:r>
            <a:br>
              <a:rPr lang="ru-RU" b="1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Федеральный закон от 29.12.2012 № 273-ФЗ «Об образовании в Российской Федерации»;</a:t>
            </a:r>
            <a:b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Федеральный государственный образовательный стандарт дошкольного образования, утв. приказом </a:t>
            </a:r>
            <a:r>
              <a:rPr lang="ru-RU" sz="31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России от 17.10.2013 № 1155.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title"/>
          </p:nvPr>
        </p:nvSpPr>
        <p:spPr>
          <a:xfrm>
            <a:off x="755576" y="1772816"/>
            <a:ext cx="7632848" cy="46085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Педагогические работники обязаны:</a:t>
            </a:r>
            <a:br>
              <a:rPr lang="ru-RU" sz="3600" b="1" dirty="0" smtClean="0">
                <a:solidFill>
                  <a:srgbClr val="7838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соблюдать правовые, нравственные и этические нормы, следовать требованиям профессиональной этики;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уважать честь и достоинство обучающихся и других участников образовательных отношений;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развивать у обучающихся познавательную активность, самостоятельность, инициативу, творческие способности, формировать гражданскую позицию, способность к труду и жизни в условиях современного мира, формировать у обучающихся культуру здорового и безопасного образа жизни;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применять педагогически обоснованные и обеспечивающие высокое качество образования формы, методы обучения и воспитания;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учитывать особенности психофизического развития обучающихся;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проходить в соответствии с трудовым законодательством предварительные при поступлении на работу и периодические медицинские осмотры, а также внеочередные медицинские осмотры по направлению.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08912" cy="48245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endParaRPr lang="ru-RU" sz="1650" b="1" dirty="0" smtClean="0"/>
          </a:p>
          <a:p>
            <a:pPr>
              <a:lnSpc>
                <a:spcPct val="100000"/>
              </a:lnSpc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охрана и укрепление физического и психического здоровья детей, в т. ч. их эмоционального благополучия;</a:t>
            </a:r>
          </a:p>
          <a:p>
            <a:pPr>
              <a:lnSpc>
                <a:spcPct val="100000"/>
              </a:lnSpc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развития детей в соответствии с их возрастными и индивидуальными особенностями и склонностями, развития способностей и творческого потенциала каждого ребенка как субъекта отношений с самим собой, другими детьми, взрослыми и миром;</a:t>
            </a:r>
          </a:p>
          <a:p>
            <a:pPr>
              <a:lnSpc>
                <a:spcPct val="100000"/>
              </a:lnSpc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-объединение обучения и воспитания в целостный образовательный процесс на основе духовно-нравственных и 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ценностей и принятых в обществе правил и норм поведения в интересах человека, семьи, общества;</a:t>
            </a:r>
          </a:p>
          <a:p>
            <a:pPr>
              <a:lnSpc>
                <a:spcPct val="100000"/>
              </a:lnSpc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общей культуры личности детей, в т. ч. ценностей здорового образа жизни, развития их социальных, нравственных, эстетических, интеллектуальных, физических качеств, инициативности, самостоятельности и ответственности ребенка, формирования предпосылок учебной деятельности;</a:t>
            </a:r>
          </a:p>
          <a:p>
            <a:pPr>
              <a:lnSpc>
                <a:spcPct val="100000"/>
              </a:lnSpc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 физиологическим особенностям детей;</a:t>
            </a:r>
          </a:p>
          <a:p>
            <a:pPr>
              <a:lnSpc>
                <a:spcPct val="100000"/>
              </a:lnSpc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психолого-педагогической поддержки семьи и повышения компетентности родителей (законных представителей) в вопросах развития и образования, охраны и укрепления здоровья детей.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683568" y="764704"/>
            <a:ext cx="6912768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solidFill>
                  <a:srgbClr val="783866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solidFill>
                  <a:srgbClr val="783866"/>
                </a:solidFill>
                <a:latin typeface="Times New Roman" pitchFamily="18" charset="0"/>
                <a:cs typeface="Times New Roman" pitchFamily="18" charset="0"/>
              </a:rPr>
              <a:t>спекты сопровождения воспитанников при создании психологически безопасной образовательной среды в ДОО</a:t>
            </a:r>
          </a:p>
          <a:p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980728"/>
            <a:ext cx="7560840" cy="52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783866"/>
                </a:solidFill>
                <a:latin typeface="Times New Roman" pitchFamily="18" charset="0"/>
                <a:cs typeface="Times New Roman" pitchFamily="18" charset="0"/>
              </a:rPr>
              <a:t>Ориентиры, достижение которого позволит ребенку создавать психологически безопасную среду</a:t>
            </a:r>
            <a:endParaRPr lang="ru-RU" sz="3000" dirty="0" smtClean="0">
              <a:solidFill>
                <a:srgbClr val="7838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-ребенок овладевает основными культурными способами деятельности;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способен договариваться, учитывать интересы и чувства других, сопереживать неудачам и радоваться успехам других, адекватно проявляет свои чувства, в т. ч. чувство веры в себя, старается разрешать конфликты;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умеет подчиняться разным правилам и социальным нормам;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может выражать свои мысли и желания;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может контролировать свои движения и управлять ими;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может следовать социальным нормам поведения и правилам в разных видах деятельности, во взаимоотношениях со взрослыми и сверстниками;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пытается самостоятельно придумывать объяснения поступкам людей.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0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419</TotalTime>
  <Words>179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Проектирование безопасной образовательной  среды ДОУ как условие формирования позитивной социализации ребенка дошкольного возраста</vt:lpstr>
      <vt:lpstr>Образовательная среда  </vt:lpstr>
      <vt:lpstr>Психологическая безопасность образовательной среды  </vt:lpstr>
      <vt:lpstr> Угрозы и риски безопасности образовательной среды </vt:lpstr>
      <vt:lpstr>Модель психологической безопасности образовательной среды,   авторов В.В.Рубцова и И.А.Баевой,  включены 3 условия: -защищенность от психологического насилия; -удовлетворенность в личностно-доверительном общении;  -референтная значимость среды. Эти три условия и обеспечивают психологическую безопасность образовательной среды. </vt:lpstr>
      <vt:lpstr>Два основных нормативных акта, которые регламентируют деятельность ДОО   1. Федеральный закон от 29.12.2012 № 273-ФЗ «Об образовании в Российской Федерации»; 2. Федеральный государственный образовательный стандарт дошкольного образования, утв. приказом Минобрнауки России от 17.10.2013 № 1155.  </vt:lpstr>
      <vt:lpstr>Педагогические работники обязаны:  - соблюдать правовые, нравственные и этические нормы, следовать требованиям профессиональной этики; - уважать честь и достоинство обучающихся и других участников образовательных отношений; - развивать у обучающихся познавательную активность, самостоятельность, инициативу, творческие способности, формировать гражданскую позицию, способность к труду и жизни в условиях современного мира, формировать у обучающихся культуру здорового и безопасного образа жизни; - применять педагогически обоснованные и обеспечивающие высокое качество образования формы, методы обучения и воспитания; - учитывать особенности психофизического развития обучающихся; - проходить в соответствии с трудовым законодательством предварительные при поступлении на работу и периодические медицинские осмотры, а также внеочередные медицинские осмотры по направлению. 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безопасной и психологически комфортной образовательной среды в дошкольном образовательном учреждении - необходимые профессиональные качества педагога</dc:title>
  <dc:creator>Петр</dc:creator>
  <cp:lastModifiedBy>Ольга</cp:lastModifiedBy>
  <cp:revision>50</cp:revision>
  <dcterms:created xsi:type="dcterms:W3CDTF">2015-08-18T11:57:46Z</dcterms:created>
  <dcterms:modified xsi:type="dcterms:W3CDTF">2023-02-03T08:23:25Z</dcterms:modified>
</cp:coreProperties>
</file>