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5" r:id="rId2"/>
    <p:sldId id="280" r:id="rId3"/>
    <p:sldId id="285" r:id="rId4"/>
    <p:sldId id="286" r:id="rId5"/>
    <p:sldId id="283" r:id="rId6"/>
    <p:sldId id="287" r:id="rId7"/>
    <p:sldId id="288" r:id="rId8"/>
    <p:sldId id="284" r:id="rId9"/>
    <p:sldId id="281" r:id="rId10"/>
    <p:sldId id="292" r:id="rId11"/>
    <p:sldId id="297" r:id="rId12"/>
    <p:sldId id="294" r:id="rId13"/>
    <p:sldId id="293" r:id="rId14"/>
    <p:sldId id="282" r:id="rId15"/>
    <p:sldId id="289" r:id="rId16"/>
    <p:sldId id="290" r:id="rId17"/>
    <p:sldId id="291" r:id="rId18"/>
    <p:sldId id="295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53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obrazovatelmznie_programm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avtorit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ndia.ru/text/category/pomoshmz_detya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44624"/>
            <a:ext cx="9144000" cy="6739641"/>
            <a:chOff x="0" y="44624"/>
            <a:chExt cx="9144000" cy="673964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44624"/>
              <a:ext cx="9144000" cy="6739641"/>
              <a:chOff x="0" y="44624"/>
              <a:chExt cx="9144000" cy="6739641"/>
            </a:xfrm>
          </p:grpSpPr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251520" y="44624"/>
                <a:ext cx="8676456" cy="43204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vert="horz" lIns="91440" tIns="9144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kumimoji="0" lang="en-US" sz="1400" b="0" i="0" u="none" strike="noStrike" kern="1200" cap="all" spc="40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Tunga" pitchFamily="2"/>
                  </a:defRPr>
                </a:lvl1pPr>
                <a:lvl2pPr marL="4572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ru-RU" sz="2800" b="1" cap="none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МБОУ «СШ №4» </a:t>
                </a:r>
                <a:r>
                  <a:rPr lang="ru-RU" sz="2400" b="1" cap="none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г. </a:t>
                </a:r>
                <a:r>
                  <a:rPr lang="ru-RU" sz="2800" b="1" cap="none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Десногорска</a:t>
                </a:r>
                <a:endParaRPr lang="ru-RU" sz="2800" b="1" cap="none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35496" y="6460229"/>
                <a:ext cx="3168352" cy="32403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vert="horz" lIns="91440" tIns="9144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kumimoji="0" lang="en-US" sz="1400" b="0" i="0" u="none" strike="noStrike" kern="1200" cap="all" spc="40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Tunga" pitchFamily="2"/>
                  </a:defRPr>
                </a:lvl1pPr>
                <a:lvl2pPr marL="4572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ru-RU" sz="2000" b="1" i="1" cap="none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Kartika" panose="02020503030404060203" pitchFamily="18" charset="0"/>
                  </a:rPr>
                  <a:t>26 августа, </a:t>
                </a:r>
                <a:r>
                  <a:rPr lang="ru-RU" sz="2000" b="1" i="1" cap="none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Kartika" panose="02020503030404060203" pitchFamily="18" charset="0"/>
                  </a:rPr>
                  <a:t>2020</a:t>
                </a:r>
                <a:endParaRPr lang="ru-RU" sz="2000" b="1" i="1" cap="none" dirty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Kartika" panose="02020503030404060203" pitchFamily="18" charset="0"/>
                </a:endParaRPr>
              </a:p>
            </p:txBody>
          </p:sp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4499992" y="5157192"/>
                <a:ext cx="4644008" cy="720080"/>
              </a:xfrm>
              <a:prstGeom prst="rect">
                <a:avLst/>
              </a:prstGeom>
            </p:spPr>
            <p:txBody>
              <a:bodyPr vert="horz" lIns="91440" tIns="9144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kumimoji="0" lang="en-US" sz="1400" b="0" i="0" u="none" strike="noStrike" kern="1200" cap="all" spc="40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Tunga" pitchFamily="2"/>
                  </a:defRPr>
                </a:lvl1pPr>
                <a:lvl2pPr marL="4572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0"/>
                  </a:spcBef>
                </a:pPr>
                <a:r>
                  <a:rPr lang="ru-RU" sz="1800" b="1" i="1" cap="none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Kartika" panose="02020503030404060203" pitchFamily="18" charset="0"/>
                  </a:rPr>
                  <a:t>Учитель физической культуры 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ru-RU" sz="20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Kartika" panose="02020503030404060203" pitchFamily="18" charset="0"/>
                  </a:rPr>
                  <a:t>Ч</a:t>
                </a:r>
                <a:r>
                  <a:rPr lang="ru-RU" sz="2000" b="1" i="1" cap="none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Kartika" panose="02020503030404060203" pitchFamily="18" charset="0"/>
                  </a:rPr>
                  <a:t>ернышёва</a:t>
                </a:r>
                <a:r>
                  <a:rPr lang="ru-RU" sz="20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Kartika" panose="02020503030404060203" pitchFamily="18" charset="0"/>
                  </a:rPr>
                  <a:t> </a:t>
                </a:r>
                <a:r>
                  <a:rPr lang="ru-RU" sz="2000" b="1" i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Kartika" panose="02020503030404060203" pitchFamily="18" charset="0"/>
                  </a:rPr>
                  <a:t>Н.Н.</a:t>
                </a: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0" y="955531"/>
                <a:ext cx="9144000" cy="3697605"/>
                <a:chOff x="0" y="955531"/>
                <a:chExt cx="9144000" cy="3697605"/>
              </a:xfrm>
            </p:grpSpPr>
            <p:pic>
              <p:nvPicPr>
                <p:cNvPr id="1026" name="Picture 2" descr="F:\Работа с одаренными детьми\Sobranie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55531"/>
                  <a:ext cx="9144000" cy="36976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Скругленный прямоугольник 1"/>
                <p:cNvSpPr/>
                <p:nvPr/>
              </p:nvSpPr>
              <p:spPr>
                <a:xfrm>
                  <a:off x="674622" y="2971755"/>
                  <a:ext cx="8087481" cy="1021556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endParaRPr lang="ru-RU" sz="800" dirty="0" smtClean="0">
                    <a:solidFill>
                      <a:schemeClr val="accent2">
                        <a:lumMod val="50000"/>
                      </a:schemeClr>
                    </a:solidFill>
                    <a:latin typeface="Franklin Gothic Heavy" panose="020B0903020102020204" pitchFamily="34" charset="0"/>
                    <a:ea typeface="GungsuhChe" panose="02030609000101010101" pitchFamily="49" charset="-127"/>
                    <a:cs typeface="Aharoni" panose="02010803020104030203" pitchFamily="2" charset="-79"/>
                  </a:endParaRPr>
                </a:p>
                <a:p>
                  <a:r>
                    <a:rPr lang="ru-RU" sz="38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Franklin Gothic Heavy" panose="020B0903020102020204" pitchFamily="34" charset="0"/>
                      <a:ea typeface="GungsuhChe" panose="02030609000101010101" pitchFamily="49" charset="-127"/>
                      <a:cs typeface="Aharoni" panose="02010803020104030203" pitchFamily="2" charset="-79"/>
                    </a:rPr>
                    <a:t>РАБОТА С ОДАРЕННЫМИ ДЕТЬМИ</a:t>
                  </a:r>
                </a:p>
                <a:p>
                  <a:endParaRPr lang="ru-RU" sz="800" dirty="0" smtClean="0">
                    <a:solidFill>
                      <a:schemeClr val="accent2">
                        <a:lumMod val="50000"/>
                      </a:schemeClr>
                    </a:solidFill>
                    <a:latin typeface="Franklin Gothic Heavy" panose="020B0903020102020204" pitchFamily="34" charset="0"/>
                    <a:ea typeface="GungsuhChe" panose="02030609000101010101" pitchFamily="49" charset="-127"/>
                    <a:cs typeface="Aharoni" panose="02010803020104030203" pitchFamily="2" charset="-79"/>
                  </a:endParaRPr>
                </a:p>
              </p:txBody>
            </p:sp>
          </p:grpSp>
        </p:grpSp>
        <p:pic>
          <p:nvPicPr>
            <p:cNvPr id="1028" name="Picture 4" descr="F:\Работа с одаренными детьми\m1000x10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421" y="904044"/>
              <a:ext cx="612008" cy="61200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791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87624" y="476672"/>
            <a:ext cx="7704856" cy="10081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ФОРМЫ РАБОТЫ </a:t>
            </a:r>
          </a:p>
          <a:p>
            <a:pPr algn="ctr">
              <a:spcBef>
                <a:spcPts val="0"/>
              </a:spcBef>
            </a:pPr>
            <a:r>
              <a:rPr lang="ru-RU" sz="4000" dirty="0" smtClean="0"/>
              <a:t> </a:t>
            </a:r>
            <a:r>
              <a:rPr lang="ru-RU" sz="36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 ОДАРЁННЫМИ ДЕТЬМИ </a:t>
            </a:r>
            <a:endParaRPr lang="ru-RU" sz="36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57" y="1837988"/>
            <a:ext cx="86005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объединения дополнительного образования;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групповые занятия по параллелям классов с сильными </a:t>
            </a:r>
            <a:endParaRPr lang="ru-RU" sz="2400" dirty="0" smtClean="0"/>
          </a:p>
          <a:p>
            <a:r>
              <a:rPr lang="ru-RU" sz="2400" dirty="0" smtClean="0"/>
              <a:t>учащимися</a:t>
            </a:r>
            <a:r>
              <a:rPr lang="ru-RU" sz="2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факультативы;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кружки по интересам;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внеурочная деятельность;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конкурсы и конференции;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интеллектуальный марафон;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участие в олимпиадах;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работа по индивидуальным планам;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занятия в классах с углубленным изучением </a:t>
            </a:r>
            <a:r>
              <a:rPr lang="ru-RU" sz="2400" dirty="0" smtClean="0"/>
              <a:t>отдельных </a:t>
            </a:r>
          </a:p>
          <a:p>
            <a:r>
              <a:rPr lang="ru-RU" sz="2400" dirty="0" smtClean="0"/>
              <a:t>предметов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5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791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87624" y="476672"/>
            <a:ext cx="7704856" cy="7200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36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СПОРТИВНО</a:t>
            </a: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2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ОДАРЁННЫЕ ДЕТИ </a:t>
            </a:r>
            <a:endParaRPr lang="ru-RU" sz="32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1321488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Акселераты</a:t>
            </a:r>
          </a:p>
          <a:p>
            <a:r>
              <a:rPr lang="ru-RU" sz="2800" b="1" i="1" dirty="0" smtClean="0"/>
              <a:t>«Спортивные машины» </a:t>
            </a:r>
          </a:p>
          <a:p>
            <a:r>
              <a:rPr lang="ru-RU" sz="2800" b="1" i="1" dirty="0"/>
              <a:t>«Узкие специалисты</a:t>
            </a:r>
            <a:r>
              <a:rPr lang="ru-RU" sz="2800" b="1" i="1" dirty="0" smtClean="0"/>
              <a:t>»</a:t>
            </a:r>
          </a:p>
          <a:p>
            <a:r>
              <a:rPr lang="ru-RU" sz="2800" b="1" i="1" dirty="0"/>
              <a:t>«Богатыри</a:t>
            </a:r>
            <a:r>
              <a:rPr lang="ru-RU" sz="2800" b="1" i="1" dirty="0" smtClean="0"/>
              <a:t>»</a:t>
            </a:r>
          </a:p>
          <a:p>
            <a:r>
              <a:rPr lang="ru-RU" sz="2800" b="1" i="1" dirty="0" smtClean="0"/>
              <a:t>«Артисты</a:t>
            </a:r>
            <a:r>
              <a:rPr lang="ru-RU" sz="2800" b="1" i="1" dirty="0"/>
              <a:t>» </a:t>
            </a:r>
            <a:endParaRPr lang="ru-RU" sz="2800" b="1" i="1" dirty="0" smtClean="0"/>
          </a:p>
          <a:p>
            <a:r>
              <a:rPr lang="ru-RU" sz="2800" b="1" i="1" dirty="0" smtClean="0"/>
              <a:t>«Атомные станции»</a:t>
            </a:r>
          </a:p>
          <a:p>
            <a:r>
              <a:rPr lang="ru-RU" sz="2800" b="1" i="1" dirty="0" smtClean="0"/>
              <a:t>«Ваньки - </a:t>
            </a:r>
            <a:r>
              <a:rPr lang="ru-RU" sz="2800" b="1" i="1" dirty="0" err="1" smtClean="0"/>
              <a:t>встаньки</a:t>
            </a:r>
            <a:r>
              <a:rPr lang="ru-RU" sz="2800" b="1" i="1" dirty="0"/>
              <a:t>» </a:t>
            </a:r>
            <a:endParaRPr lang="ru-RU" sz="2800" b="1" i="1" dirty="0" smtClean="0"/>
          </a:p>
          <a:p>
            <a:r>
              <a:rPr lang="ru-RU" sz="2800" b="1" i="1" dirty="0"/>
              <a:t>«Каскадеры</a:t>
            </a:r>
            <a:r>
              <a:rPr lang="ru-RU" sz="2800" b="1" i="1" dirty="0" smtClean="0"/>
              <a:t>»</a:t>
            </a:r>
          </a:p>
          <a:p>
            <a:r>
              <a:rPr lang="ru-RU" sz="2800" b="1" i="1" dirty="0" smtClean="0"/>
              <a:t>«Вундеркинды»</a:t>
            </a:r>
          </a:p>
          <a:p>
            <a:r>
              <a:rPr lang="ru-RU" sz="2800" b="1" i="1" dirty="0"/>
              <a:t>«Самородки</a:t>
            </a:r>
            <a:r>
              <a:rPr lang="ru-RU" sz="2800" b="1" i="1" dirty="0" smtClean="0"/>
              <a:t>»</a:t>
            </a:r>
            <a:endParaRPr lang="ru-RU" sz="2800" b="1" i="1" dirty="0"/>
          </a:p>
        </p:txBody>
      </p:sp>
      <p:pic>
        <p:nvPicPr>
          <p:cNvPr id="7171" name="Picture 3" descr="C:\Users\Teacher\Desktop\EXE_LOGO_PEUGEOT_bianco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r="9897" b="15143"/>
          <a:stretch/>
        </p:blipFill>
        <p:spPr bwMode="auto">
          <a:xfrm>
            <a:off x="355354" y="3971012"/>
            <a:ext cx="3496566" cy="25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/>
          <p:cNvSpPr/>
          <p:nvPr/>
        </p:nvSpPr>
        <p:spPr>
          <a:xfrm>
            <a:off x="3629297" y="5209223"/>
            <a:ext cx="457200" cy="4654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695396" y="4813106"/>
            <a:ext cx="457200" cy="4654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629297" y="4320006"/>
            <a:ext cx="457200" cy="4654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427168" y="3927140"/>
            <a:ext cx="457200" cy="4654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3627886" y="3522091"/>
            <a:ext cx="457200" cy="4654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5854319" y="3056612"/>
            <a:ext cx="457200" cy="4654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3627886" y="2660461"/>
            <a:ext cx="457200" cy="4654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7499176" y="2212236"/>
            <a:ext cx="457200" cy="4654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3627886" y="1786966"/>
            <a:ext cx="457200" cy="4654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6347048" y="1355994"/>
            <a:ext cx="457200" cy="4654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791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87624" y="404664"/>
            <a:ext cx="7704856" cy="7200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36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ФИЗИЧЕСКИ</a:t>
            </a: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2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ОДАРЁННЫЕ ДЕТИ </a:t>
            </a:r>
            <a:endParaRPr lang="ru-RU" sz="32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197" name="Picture 5" descr="C:\Users\Teacher\Desktop\dm7E5E3X-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 bwMode="auto">
          <a:xfrm>
            <a:off x="323528" y="4397716"/>
            <a:ext cx="5793977" cy="22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786" y="1260043"/>
            <a:ext cx="81886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/>
              <a:t>имеют более высокий уровень физической подготовленности по сравнению с большинством остальных школьников-сверстников;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/>
              <a:t>имеют высокую познавательную потребность в двигательной активности;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/>
              <a:t>испытывают радость от занятий физической культурой и спортом;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2000" dirty="0"/>
              <a:t>проявляют любопытство ко всем видам двигательной активности;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2000" dirty="0"/>
              <a:t>свободно высказывают своё мнение, настойчиво, энергично отстаивает его;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2000" dirty="0"/>
              <a:t>уверенно выполняют сложные двигательные действия, обладают богатой фантазией и  воображением; </a:t>
            </a:r>
            <a:endParaRPr lang="ru-RU" sz="2000" dirty="0" smtClean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                         имеют </a:t>
            </a:r>
            <a:r>
              <a:rPr lang="ru-RU" sz="2000" dirty="0"/>
              <a:t>высокую скорость мышления и освоения </a:t>
            </a:r>
            <a:endParaRPr lang="ru-RU" sz="2000" dirty="0" smtClean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                     двигательного </a:t>
            </a:r>
            <a:r>
              <a:rPr lang="ru-RU" sz="2000" dirty="0"/>
              <a:t>навыка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                 стремятся </a:t>
            </a:r>
            <a:r>
              <a:rPr lang="ru-RU" sz="2000" dirty="0"/>
              <a:t>к самовыражению, через участие в </a:t>
            </a:r>
            <a:r>
              <a:rPr lang="ru-RU" sz="2000" dirty="0" smtClean="0"/>
              <a:t>различных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                               </a:t>
            </a:r>
            <a:r>
              <a:rPr lang="ru-RU" sz="2000" dirty="0"/>
              <a:t>соревнованиях и спортивных конкурсах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32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791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43608" y="332656"/>
            <a:ext cx="7704856" cy="10081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ТРУДНОСТИ </a:t>
            </a: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ОРГАНИЗАЦИИ</a:t>
            </a:r>
          </a:p>
          <a:p>
            <a:pPr algn="ctr">
              <a:spcBef>
                <a:spcPts val="0"/>
              </a:spcBef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РАБОТЫ С ОДАРЁННЫМИ ДЕТЬМИ 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57" y="1412776"/>
            <a:ext cx="86005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            Незнание особенностей одаренных детей (виды одаренности, психологические основы, критерии и принципы выявления и др.);                  Нехватка предметных знаний;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Трудности в выборе направлений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и формы в области дидактики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и методики обучения одаренных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детей;</a:t>
            </a:r>
            <a:endParaRPr lang="ru-RU" sz="2400" dirty="0"/>
          </a:p>
          <a:p>
            <a:r>
              <a:rPr lang="ru-RU" sz="2400" dirty="0" smtClean="0"/>
              <a:t>                                                      Трудности в разработке гибких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индивидуальных программ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обучения учащихся;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Низкий уровень развития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познавательной и внутренней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профессиональной мотивации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педагога.</a:t>
            </a:r>
            <a:endParaRPr lang="ru-RU" sz="2400" dirty="0"/>
          </a:p>
        </p:txBody>
      </p:sp>
      <p:pic>
        <p:nvPicPr>
          <p:cNvPr id="6146" name="Picture 2" descr="C:\Users\Teacher\Desktop\s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7" y="2621235"/>
            <a:ext cx="36576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-конечная звезда 8"/>
          <p:cNvSpPr/>
          <p:nvPr/>
        </p:nvSpPr>
        <p:spPr>
          <a:xfrm>
            <a:off x="3851920" y="5085184"/>
            <a:ext cx="457200" cy="4572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923928" y="3983013"/>
            <a:ext cx="457200" cy="4572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851920" y="2564904"/>
            <a:ext cx="457200" cy="4572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663557" y="1394328"/>
            <a:ext cx="457200" cy="4572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491880" y="2164035"/>
            <a:ext cx="457200" cy="4572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87624" y="260648"/>
            <a:ext cx="7704856" cy="10801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ЛИЧНОСТНЫЕ КАЧЕСТВА </a:t>
            </a:r>
            <a:r>
              <a:rPr lang="ru-RU" sz="18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ПЕДАГОГА ДЛЯ РАБОТЫ С ОДАРЕННЫМИ ДЕТЬМИ: </a:t>
            </a:r>
            <a:endParaRPr lang="ru-RU" sz="12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2480"/>
              </p:ext>
            </p:extLst>
          </p:nvPr>
        </p:nvGraphicFramePr>
        <p:xfrm>
          <a:off x="323528" y="1353364"/>
          <a:ext cx="8496945" cy="528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96745"/>
                <a:gridCol w="432048"/>
                <a:gridCol w="432048"/>
                <a:gridCol w="432048"/>
                <a:gridCol w="504056"/>
              </a:tblGrid>
              <a:tr h="27543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УТВЕРЖДЕНИЯ</a:t>
                      </a:r>
                      <a:endParaRPr lang="ru-RU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БАЛЛЫ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66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Умею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признавать ранее не признанные или неиспользуемые возможности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Уважаю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желание ребенка работать самостоятельно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Умею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воздержаться от вмешательства в творческий процесс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Предоставляю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ребенку свободу выбора области приложения сил и методов достижения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Умею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индивидуализировано применять 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Образовательные программы"/>
                        </a:rPr>
                        <a:t>образовательную программу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 зависимости от особенностей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Создаю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условия для конкретного воплощения творческих идей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Предоставляю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внести свой личный вклад в общее дело группы каждому ребенку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Поощряю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работу над проектами, предложенными самими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6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87624" y="260648"/>
            <a:ext cx="7704856" cy="10801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ЛИЧНОСТНЫЕ КАЧЕСТВА </a:t>
            </a:r>
            <a:r>
              <a:rPr lang="ru-RU" sz="18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ПЕДАГОГА ДЛЯ РАБОТЫ С ОДАРЕННЫМИ ДЕТЬМИ: </a:t>
            </a:r>
            <a:endParaRPr lang="ru-RU" sz="12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37067"/>
              </p:ext>
            </p:extLst>
          </p:nvPr>
        </p:nvGraphicFramePr>
        <p:xfrm>
          <a:off x="323528" y="1353364"/>
          <a:ext cx="8496945" cy="5288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96745"/>
                <a:gridCol w="432048"/>
                <a:gridCol w="432048"/>
                <a:gridCol w="432048"/>
                <a:gridCol w="504056"/>
              </a:tblGrid>
              <a:tr h="27543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УТВЕРЖДЕНИЯ</a:t>
                      </a:r>
                      <a:endParaRPr lang="ru-RU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БАЛЛЫ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66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Исключаю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какое-либо давление на детей в творческой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Умею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в группе раскрепощенную обстановку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Нахожу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одобрить результаты деятельности ребенка в определенной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Побуждаю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желание ребенка испытать себя в новой для него области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Подчеркиваю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положительное значение индивидуальных различий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Уважаю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ищу потенциальные возможности отстающих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Демонстрирую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свой энтузиазм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Оказываю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Авторитет"/>
                        </a:rPr>
                        <a:t>авторитетную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Помощь детям"/>
                        </a:rPr>
                        <a:t>помощь детям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которые высказывают отличное от других мнение и испытывают в связи с этим давление со стороны сверстников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5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87624" y="260648"/>
            <a:ext cx="7704856" cy="10801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ЛИЧНОСТНЫЕ КАЧЕСТВА </a:t>
            </a:r>
            <a:r>
              <a:rPr lang="ru-RU" sz="18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ПЕДАГОГА ДЛЯ РАБОТЫ С ОДАРЕННЫМИ ДЕТЬМИ: </a:t>
            </a:r>
            <a:endParaRPr lang="ru-RU" sz="12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34615"/>
              </p:ext>
            </p:extLst>
          </p:nvPr>
        </p:nvGraphicFramePr>
        <p:xfrm>
          <a:off x="323528" y="1430104"/>
          <a:ext cx="8496945" cy="5095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96745"/>
                <a:gridCol w="432048"/>
                <a:gridCol w="432048"/>
                <a:gridCol w="432048"/>
                <a:gridCol w="504056"/>
              </a:tblGrid>
              <a:tr h="27543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УТВЕРЖДЕНИЯ</a:t>
                      </a:r>
                      <a:endParaRPr lang="ru-RU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БАЛЛЫ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66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Создаю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ситуации, при которых ребенок не показывает особых успехов в обучении, имеет возможность тесного сотрудничества с более способными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Извлекаю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максимальную пользу из хобби, конкретных увлечений и индивидуальных наклонностей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 Ищу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возможные точки соприкосновения фантазии с реальностью в процессе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 Терпимо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отношусь к беспорядку в период творческой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 Активизирую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мыслительные процессы детей с помощью частого использования в обращении к ним ключевых слов и фраз: перечислите, расскажите своими словами, объясните смысл, объясните причины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 Имею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чувство юмора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6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87624" y="260648"/>
            <a:ext cx="7704856" cy="10801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ЛИЧНОСТНЫЕ КАЧЕСТВА </a:t>
            </a:r>
            <a:r>
              <a:rPr lang="ru-RU" sz="18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ПЕДАГОГА ДЛЯ РАБОТЫ С ОДАРЕННЫМИ ДЕТЬМИ: </a:t>
            </a:r>
            <a:endParaRPr lang="ru-RU" sz="12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36187"/>
              </p:ext>
            </p:extLst>
          </p:nvPr>
        </p:nvGraphicFramePr>
        <p:xfrm>
          <a:off x="323528" y="1430104"/>
          <a:ext cx="8496945" cy="2352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96745"/>
                <a:gridCol w="432048"/>
                <a:gridCol w="432048"/>
                <a:gridCol w="432048"/>
                <a:gridCol w="504056"/>
              </a:tblGrid>
              <a:tr h="27543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УТВЕРЖДЕНИЯ</a:t>
                      </a:r>
                      <a:endParaRPr lang="ru-RU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БАЛЛЫ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66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 Имею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реалистичную Я-концепцию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 Владею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саногенным  -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оздоравливающим мышлением, направленным на управление эмоциями путем рефлексии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 Умею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реалистично мыслить категориями прошлого, настоящего и будущего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4012029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spc="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Сумма баллов покажет условный уровень психолого-педагогического потенциала педагога в работе с одаренностью ребенка</a:t>
            </a:r>
            <a:r>
              <a:rPr lang="ru-RU" b="1" spc="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:</a:t>
            </a:r>
          </a:p>
          <a:p>
            <a:pPr fontAlgn="base"/>
            <a:r>
              <a:rPr lang="ru-RU" b="1" dirty="0"/>
              <a:t>0–15</a:t>
            </a:r>
            <a:r>
              <a:rPr lang="ru-RU" dirty="0"/>
              <a:t> — низкий уровень;</a:t>
            </a:r>
            <a:br>
              <a:rPr lang="ru-RU" dirty="0"/>
            </a:br>
            <a:r>
              <a:rPr lang="ru-RU" b="1" dirty="0"/>
              <a:t>16–30</a:t>
            </a:r>
            <a:r>
              <a:rPr lang="ru-RU" dirty="0"/>
              <a:t> — уровень ниже среднего;</a:t>
            </a:r>
            <a:br>
              <a:rPr lang="ru-RU" dirty="0"/>
            </a:br>
            <a:r>
              <a:rPr lang="ru-RU" b="1" dirty="0"/>
              <a:t>31–45</a:t>
            </a:r>
            <a:r>
              <a:rPr lang="ru-RU" dirty="0"/>
              <a:t> — средний уровень;</a:t>
            </a:r>
            <a:br>
              <a:rPr lang="ru-RU" dirty="0"/>
            </a:br>
            <a:r>
              <a:rPr lang="ru-RU" b="1" dirty="0"/>
              <a:t>46–60</a:t>
            </a:r>
            <a:r>
              <a:rPr lang="ru-RU" dirty="0"/>
              <a:t> — уровень выше среднего;</a:t>
            </a:r>
            <a:br>
              <a:rPr lang="ru-RU" dirty="0"/>
            </a:br>
            <a:r>
              <a:rPr lang="ru-RU" b="1" dirty="0"/>
              <a:t>61–75</a:t>
            </a:r>
            <a:r>
              <a:rPr lang="ru-RU" dirty="0"/>
              <a:t> — высокий уровень</a:t>
            </a:r>
            <a:r>
              <a:rPr lang="ru-RU" dirty="0" smtClean="0"/>
              <a:t>.</a:t>
            </a:r>
            <a:endParaRPr lang="ru-RU" b="1" spc="4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1386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23528" y="171387"/>
            <a:ext cx="8568952" cy="58326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Выводы:</a:t>
            </a:r>
            <a:endParaRPr lang="ru-RU" sz="40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		</a:t>
            </a:r>
            <a:r>
              <a:rPr lang="ru-RU" sz="1600" dirty="0" smtClean="0"/>
              <a:t>1. Природными </a:t>
            </a:r>
            <a:r>
              <a:rPr lang="ru-RU" sz="1600" dirty="0"/>
              <a:t>способностями наделены </a:t>
            </a:r>
            <a:endParaRPr lang="ru-RU" sz="1600" dirty="0" smtClean="0"/>
          </a:p>
          <a:p>
            <a:pPr algn="just">
              <a:spcBef>
                <a:spcPts val="0"/>
              </a:spcBef>
            </a:pPr>
            <a:r>
              <a:rPr lang="ru-RU" sz="1600" dirty="0"/>
              <a:t> </a:t>
            </a:r>
            <a:r>
              <a:rPr lang="ru-RU" sz="1600" dirty="0" smtClean="0"/>
              <a:t>        все дети</a:t>
            </a:r>
            <a:r>
              <a:rPr lang="ru-RU" sz="1600" dirty="0"/>
              <a:t>, только эти способности различны по </a:t>
            </a:r>
            <a:endParaRPr lang="ru-RU" sz="1600" dirty="0" smtClean="0"/>
          </a:p>
          <a:p>
            <a:pPr algn="just">
              <a:spcBef>
                <a:spcPts val="0"/>
              </a:spcBef>
            </a:pPr>
            <a:r>
              <a:rPr lang="ru-RU" sz="1600" dirty="0"/>
              <a:t> </a:t>
            </a:r>
            <a:r>
              <a:rPr lang="ru-RU" sz="1600" dirty="0" smtClean="0"/>
              <a:t>        своему </a:t>
            </a:r>
            <a:r>
              <a:rPr lang="ru-RU" sz="1600" dirty="0"/>
              <a:t>спектру и характеру проявления.</a:t>
            </a:r>
          </a:p>
          <a:p>
            <a:r>
              <a:rPr lang="ru-RU" sz="1600" b="1" dirty="0" smtClean="0"/>
              <a:t>		2</a:t>
            </a:r>
            <a:r>
              <a:rPr lang="ru-RU" sz="1600" b="1" dirty="0"/>
              <a:t>.</a:t>
            </a:r>
            <a:r>
              <a:rPr lang="ru-RU" sz="1600" dirty="0"/>
              <a:t> Одаренность базируется на внутренних особенностях ребенка, внешние ее проявления возможны при высокой мотивации собственных достижений и при наличии необходимых условий.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		3</a:t>
            </a:r>
            <a:r>
              <a:rPr lang="ru-RU" sz="1600" b="1" dirty="0"/>
              <a:t>. </a:t>
            </a:r>
            <a:r>
              <a:rPr lang="ru-RU" sz="1600" dirty="0"/>
              <a:t>Педагог обязан увидеть и выявить грани одаренности, создать все условия для ее развития и реализации.</a:t>
            </a:r>
          </a:p>
          <a:p>
            <a:pPr>
              <a:spcBef>
                <a:spcPts val="0"/>
              </a:spcBef>
            </a:pPr>
            <a:r>
              <a:rPr lang="ru-RU" sz="1600" b="1" dirty="0" smtClean="0"/>
              <a:t>		4</a:t>
            </a:r>
            <a:r>
              <a:rPr lang="ru-RU" sz="1600" b="1" dirty="0"/>
              <a:t>. </a:t>
            </a:r>
            <a:r>
              <a:rPr lang="ru-RU" sz="1600" dirty="0"/>
              <a:t>Для развития и реализации одаренности необходимо создавать образовательные услуги, развивающую среду, формировать мотивацию по 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совершенствованию </a:t>
            </a:r>
            <a:r>
              <a:rPr lang="ru-RU" sz="1600" dirty="0"/>
              <a:t>своих 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способностей</a:t>
            </a:r>
            <a:r>
              <a:rPr lang="ru-RU" sz="1600" dirty="0"/>
              <a:t>.</a:t>
            </a:r>
          </a:p>
          <a:p>
            <a:r>
              <a:rPr lang="ru-RU" sz="1600" b="1" dirty="0" smtClean="0"/>
              <a:t>	                         	           5</a:t>
            </a:r>
            <a:r>
              <a:rPr lang="ru-RU" sz="1600" b="1" dirty="0"/>
              <a:t>. </a:t>
            </a:r>
            <a:r>
              <a:rPr lang="ru-RU" sz="1600" dirty="0" smtClean="0"/>
              <a:t>Главным </a:t>
            </a:r>
            <a:r>
              <a:rPr lang="ru-RU" sz="1600" dirty="0"/>
              <a:t>вектором  в 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                                   с одаренными </a:t>
            </a:r>
            <a:r>
              <a:rPr lang="ru-RU" sz="1600" dirty="0"/>
              <a:t>детьми </a:t>
            </a:r>
            <a:r>
              <a:rPr lang="ru-RU" sz="1600" dirty="0" smtClean="0"/>
              <a:t>является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развитие </a:t>
            </a:r>
            <a:r>
              <a:rPr lang="ru-RU" sz="1600" dirty="0"/>
              <a:t>мыслительных 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процессов.</a:t>
            </a:r>
            <a:endParaRPr lang="ru-RU" sz="1600" dirty="0"/>
          </a:p>
        </p:txBody>
      </p:sp>
      <p:pic>
        <p:nvPicPr>
          <p:cNvPr id="9218" name="Picture 2" descr="C:\Users\Teacher\Desktop\Работа с одаренными детьми\1a6247377c386ad388e34d56652a5a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8950"/>
            <a:ext cx="3567207" cy="20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867679" y="1844824"/>
            <a:ext cx="7704856" cy="24482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 любому ребёнку следует относиться с надеждой и ожиданием...</a:t>
            </a:r>
          </a:p>
        </p:txBody>
      </p:sp>
    </p:spTree>
    <p:extLst>
      <p:ext uri="{BB962C8B-B14F-4D97-AF65-F5344CB8AC3E}">
        <p14:creationId xmlns:p14="http://schemas.microsoft.com/office/powerpoint/2010/main" val="35536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077" y="-12601"/>
            <a:ext cx="9144000" cy="6870601"/>
            <a:chOff x="25077" y="-12601"/>
            <a:chExt cx="9144000" cy="6870601"/>
          </a:xfrm>
        </p:grpSpPr>
        <p:pic>
          <p:nvPicPr>
            <p:cNvPr id="3074" name="Picture 2" descr="C:\Users\Teacher\Desktop\Decorative-Border-Modern-Desig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7" y="-12601"/>
              <a:ext cx="9144000" cy="687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5" descr="C:\Users\Teacher\Desktop\ink-pen-and-signature-vector-illustratio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50"/>
            <a:stretch/>
          </p:blipFill>
          <p:spPr bwMode="auto">
            <a:xfrm>
              <a:off x="6663038" y="2364033"/>
              <a:ext cx="2292070" cy="364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Teacher\Desktop\1380eb3c69ac5aefc909511f713274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061" y="5054061"/>
              <a:ext cx="2189162" cy="73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8021" y="1340768"/>
              <a:ext cx="817584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i="1" dirty="0" smtClean="0"/>
                <a:t>	«В основе всей нашей системы</a:t>
              </a:r>
            </a:p>
            <a:p>
              <a:r>
                <a:rPr lang="ru-RU" sz="3600" i="1" dirty="0" smtClean="0"/>
                <a:t>образования должен лежать</a:t>
              </a:r>
            </a:p>
            <a:p>
              <a:r>
                <a:rPr lang="ru-RU" sz="3600" i="1" dirty="0"/>
                <a:t>ф</a:t>
              </a:r>
              <a:r>
                <a:rPr lang="ru-RU" sz="3600" i="1" dirty="0" smtClean="0"/>
                <a:t>ундаментальный принцип – </a:t>
              </a:r>
            </a:p>
            <a:p>
              <a:r>
                <a:rPr lang="ru-RU" sz="3600" i="1" dirty="0"/>
                <a:t>к</a:t>
              </a:r>
              <a:r>
                <a:rPr lang="ru-RU" sz="3600" i="1" dirty="0" smtClean="0"/>
                <a:t>аждый ребенок одарен, </a:t>
              </a:r>
            </a:p>
            <a:p>
              <a:r>
                <a:rPr lang="ru-RU" sz="3600" i="1" dirty="0"/>
                <a:t>р</a:t>
              </a:r>
              <a:r>
                <a:rPr lang="ru-RU" sz="3600" i="1" dirty="0" smtClean="0"/>
                <a:t>аскрытие его талантов –  это наша задача. В этом успех России». </a:t>
              </a:r>
              <a:endParaRPr lang="ru-RU" sz="3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880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3" y="692696"/>
            <a:ext cx="8280921" cy="38164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</a:t>
            </a:r>
            <a:r>
              <a:rPr lang="ru-RU" sz="36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ИНДУСТРИАЛЬНЫЙ ПОДХОД </a:t>
            </a:r>
          </a:p>
          <a:p>
            <a:pPr algn="ctr">
              <a:spcBef>
                <a:spcPts val="0"/>
              </a:spcBef>
            </a:pPr>
            <a:endParaRPr lang="ru-RU" sz="10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2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система </a:t>
            </a:r>
            <a:r>
              <a:rPr lang="ru-RU" sz="32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выявления </a:t>
            </a:r>
            <a:endParaRPr lang="ru-RU" sz="32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2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сопровождения </a:t>
            </a:r>
            <a:r>
              <a:rPr lang="ru-RU" sz="32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строится </a:t>
            </a:r>
            <a:endParaRPr lang="ru-RU" sz="32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2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через  </a:t>
            </a:r>
            <a:r>
              <a:rPr lang="ru-RU" sz="32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предметный  </a:t>
            </a:r>
            <a:r>
              <a:rPr lang="ru-RU" sz="32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материал посредством  </a:t>
            </a:r>
            <a:r>
              <a:rPr lang="ru-RU" sz="32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проведения  предметных  олимпиад </a:t>
            </a:r>
            <a:endParaRPr lang="ru-RU" sz="32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2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2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разного </a:t>
            </a:r>
            <a:r>
              <a:rPr lang="ru-RU" sz="32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уровня </a:t>
            </a:r>
            <a:endParaRPr lang="ru-RU" sz="2000" i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Teacher\Desktop\70e99f2c93b67fabfd8f034a438531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7" y="4581128"/>
            <a:ext cx="2893354" cy="19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72009" y="404664"/>
            <a:ext cx="8892479" cy="58772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32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ПОСТИНДУСТРИАЛЬНЫЙ ПОДХОД </a:t>
            </a:r>
            <a:endParaRPr lang="ru-RU" sz="36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endParaRPr lang="ru-RU" sz="8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система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выявления </a:t>
            </a:r>
            <a:endParaRPr lang="ru-RU" sz="30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сопровождения строится </a:t>
            </a:r>
            <a:endParaRPr lang="ru-RU" sz="30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через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проблемный материал </a:t>
            </a:r>
            <a:endParaRPr lang="ru-RU" sz="30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посредством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постановки выстраивания </a:t>
            </a:r>
            <a:endParaRPr lang="ru-RU" sz="30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процедуры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решения </a:t>
            </a: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проблемной образовательной 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задачи  </a:t>
            </a:r>
            <a:endParaRPr lang="ru-RU" sz="30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рамках </a:t>
            </a: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испытаний,  </a:t>
            </a:r>
            <a:endParaRPr lang="ru-RU" sz="30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проверяющих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компетентностные  результаты  одарённых  детей, </a:t>
            </a:r>
            <a:endParaRPr lang="ru-RU" sz="30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которые </a:t>
            </a: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носят 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межпредметный, метапредметный </a:t>
            </a:r>
            <a:endParaRPr lang="ru-RU" sz="3000" i="1" cap="none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</a:t>
            </a:r>
            <a:r>
              <a:rPr lang="ru-RU" sz="3000" i="1" cap="none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практический </a:t>
            </a:r>
            <a:r>
              <a:rPr lang="ru-RU" sz="3000" i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характер</a:t>
            </a:r>
            <a:endParaRPr lang="ru-RU" sz="3000" i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34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99592" y="1268760"/>
            <a:ext cx="7848870" cy="3456384"/>
          </a:xfrm>
          <a:prstGeom prst="rect">
            <a:avLst/>
          </a:prstGeom>
          <a:ln>
            <a:noFill/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Специальная  одаренность </a:t>
            </a:r>
            <a:endParaRPr lang="ru-RU" sz="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endParaRPr lang="ru-RU" sz="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высокий  </a:t>
            </a:r>
            <a:r>
              <a:rPr lang="ru-RU" sz="2800" dirty="0"/>
              <a:t>уровень  освоения </a:t>
            </a:r>
            <a:endParaRPr lang="ru-RU" sz="2800" dirty="0" smtClean="0"/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тех  </a:t>
            </a:r>
            <a:r>
              <a:rPr lang="ru-RU" sz="2800" dirty="0"/>
              <a:t>или  иных специальных </a:t>
            </a:r>
            <a:r>
              <a:rPr lang="ru-RU" sz="2800" dirty="0" smtClean="0"/>
              <a:t>навыков,</a:t>
            </a:r>
            <a:r>
              <a:rPr lang="ru-RU" sz="2800" dirty="0"/>
              <a:t> </a:t>
            </a:r>
            <a:r>
              <a:rPr lang="ru-RU" sz="2800" i="1" dirty="0" smtClean="0"/>
              <a:t>н</a:t>
            </a:r>
            <a:r>
              <a:rPr lang="ru-RU" sz="2800" i="1" cap="none" dirty="0" smtClean="0"/>
              <a:t>апример:</a:t>
            </a:r>
            <a:r>
              <a:rPr lang="ru-RU" sz="2800" cap="none" dirty="0" smtClean="0"/>
              <a:t>  </a:t>
            </a:r>
            <a:r>
              <a:rPr lang="ru-RU" sz="2800" dirty="0" smtClean="0"/>
              <a:t>высокие  </a:t>
            </a:r>
            <a:r>
              <a:rPr lang="ru-RU" sz="2800" dirty="0"/>
              <a:t>спортивные  достижения  или  выдающиеся  музыкальные способности</a:t>
            </a:r>
            <a:r>
              <a:rPr lang="ru-RU" sz="2800" dirty="0" smtClean="0"/>
              <a:t>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331640" y="548680"/>
            <a:ext cx="6984776" cy="4320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типы одаренности 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6" name="Picture 4" descr="C:\Users\Teacher\Desktop\Работа с одаренными детьми\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3" y="4137670"/>
            <a:ext cx="3389443" cy="23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31640" y="260648"/>
            <a:ext cx="6984776" cy="4320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типы одаренности 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9" name="Picture 3" descr="C:\Users\Teach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1114"/>
            <a:ext cx="2667000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92130" y="620688"/>
            <a:ext cx="8040310" cy="5544616"/>
          </a:xfrm>
          <a:prstGeom prst="rect">
            <a:avLst/>
          </a:prstGeom>
          <a:ln>
            <a:noFill/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800" b="1" dirty="0" smtClean="0"/>
              <a:t>  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 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одаренность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endParaRPr lang="ru-RU" sz="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выдающиеся  </a:t>
            </a:r>
            <a:r>
              <a:rPr lang="ru-RU" sz="2800" dirty="0"/>
              <a:t>способности  </a:t>
            </a:r>
            <a:endParaRPr lang="ru-RU" sz="2800" dirty="0" smtClean="0"/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в  изучении </a:t>
            </a:r>
            <a:r>
              <a:rPr lang="ru-RU" sz="2800" dirty="0"/>
              <a:t>или исследовании  тех </a:t>
            </a:r>
            <a:r>
              <a:rPr lang="ru-RU" sz="2800" dirty="0" smtClean="0"/>
              <a:t>или иных научных областей, </a:t>
            </a:r>
            <a:r>
              <a:rPr lang="ru-RU" sz="2800" dirty="0"/>
              <a:t>связан с глубоким освоением того или иного (школьного) </a:t>
            </a:r>
            <a:r>
              <a:rPr lang="ru-RU" sz="2800" dirty="0" smtClean="0"/>
              <a:t>          </a:t>
            </a:r>
          </a:p>
          <a:p>
            <a:pPr algn="ctr"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2800" dirty="0" smtClean="0"/>
              <a:t>           предмета </a:t>
            </a:r>
            <a:r>
              <a:rPr lang="ru-RU" sz="2800" dirty="0"/>
              <a:t>и </a:t>
            </a:r>
            <a:r>
              <a:rPr lang="ru-RU" sz="2800" dirty="0" smtClean="0"/>
              <a:t>демонстрацией</a:t>
            </a:r>
          </a:p>
          <a:p>
            <a:pPr algn="ctr"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2800" dirty="0" smtClean="0"/>
              <a:t>               </a:t>
            </a:r>
            <a:r>
              <a:rPr lang="ru-RU" sz="2800" dirty="0"/>
              <a:t>более широкого </a:t>
            </a:r>
            <a:r>
              <a:rPr lang="ru-RU" sz="2800" dirty="0" smtClean="0"/>
              <a:t>спектра                 </a:t>
            </a:r>
          </a:p>
          <a:p>
            <a:pPr algn="ctr"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2800" dirty="0" smtClean="0"/>
              <a:t>                знаний в </a:t>
            </a:r>
            <a:r>
              <a:rPr lang="ru-RU" sz="2800" dirty="0"/>
              <a:t>сравнении </a:t>
            </a:r>
            <a:endParaRPr lang="ru-RU" sz="2800" dirty="0" smtClean="0"/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                 с </a:t>
            </a:r>
            <a:r>
              <a:rPr lang="ru-RU" sz="2800" dirty="0"/>
              <a:t>остальными </a:t>
            </a:r>
            <a:r>
              <a:rPr lang="ru-RU" sz="2800" dirty="0" smtClean="0"/>
              <a:t>   </a:t>
            </a:r>
          </a:p>
          <a:p>
            <a:pPr algn="ctr"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2800" dirty="0" smtClean="0"/>
              <a:t>                       сверстниками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1182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31640" y="692696"/>
            <a:ext cx="6984776" cy="4320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типы одаренности 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23528" y="1484784"/>
            <a:ext cx="8568952" cy="2448272"/>
          </a:xfrm>
          <a:prstGeom prst="rect">
            <a:avLst/>
          </a:prstGeom>
          <a:ln>
            <a:noFill/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Мотивационная одаренность </a:t>
            </a:r>
            <a:endParaRPr lang="ru-RU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endParaRPr lang="ru-RU" sz="800" b="1" dirty="0" smtClean="0"/>
          </a:p>
          <a:p>
            <a:pPr algn="ctr">
              <a:spcBef>
                <a:spcPts val="0"/>
              </a:spcBef>
            </a:pPr>
            <a:r>
              <a:rPr lang="ru-RU" sz="800" b="1" dirty="0" smtClean="0"/>
              <a:t> </a:t>
            </a:r>
          </a:p>
          <a:p>
            <a:pPr algn="ctr">
              <a:spcBef>
                <a:spcPts val="0"/>
              </a:spcBef>
            </a:pPr>
            <a:endParaRPr lang="ru-RU" sz="800" b="1" dirty="0"/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высокая </a:t>
            </a:r>
            <a:r>
              <a:rPr lang="ru-RU" sz="2800" dirty="0"/>
              <a:t>мотивация </a:t>
            </a:r>
            <a:endParaRPr lang="ru-RU" sz="2800" dirty="0" smtClean="0"/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к </a:t>
            </a:r>
            <a:r>
              <a:rPr lang="ru-RU" sz="2800" dirty="0"/>
              <a:t>достижениям в тех или иных  профессиональных  </a:t>
            </a:r>
            <a:r>
              <a:rPr lang="ru-RU" sz="2800" dirty="0" smtClean="0"/>
              <a:t>практиках</a:t>
            </a:r>
          </a:p>
        </p:txBody>
      </p:sp>
      <p:pic>
        <p:nvPicPr>
          <p:cNvPr id="5122" name="Picture 2" descr="C:\Users\Teacher\Desktop\_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4" y="3789040"/>
            <a:ext cx="3629694" cy="27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31640" y="332656"/>
            <a:ext cx="7560839" cy="11189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МОДЕЛИ </a:t>
            </a:r>
          </a:p>
          <a:p>
            <a:pPr algn="ctr">
              <a:spcBef>
                <a:spcPts val="0"/>
              </a:spcBef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РАБОТЫ С ОДАРЕННЫМИ  ДЕТЬМИ 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31640" y="1069976"/>
            <a:ext cx="7560839" cy="432048"/>
          </a:xfrm>
          <a:prstGeom prst="rect">
            <a:avLst/>
          </a:prstGeom>
          <a:ln>
            <a:noFill/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2000" i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3529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	</a:t>
            </a:r>
            <a:r>
              <a:rPr lang="ru-RU" sz="2400" spc="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1. Учитывать  и  выстраивать  процессы  работы  с  собственным самоопределением детей;</a:t>
            </a:r>
          </a:p>
          <a:p>
            <a:pPr algn="just"/>
            <a:endParaRPr lang="ru-RU" sz="800" spc="4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Tunga" pitchFamily="2"/>
            </a:endParaRPr>
          </a:p>
          <a:p>
            <a:pPr algn="just"/>
            <a:r>
              <a:rPr lang="ru-RU" sz="2400" spc="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	2. Иметь  содержательную  схему,  позволяющую  осуществлять поиск и отбор одарённых детей;</a:t>
            </a:r>
          </a:p>
          <a:p>
            <a:pPr algn="just"/>
            <a:endParaRPr lang="ru-RU" sz="800" spc="4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Tunga" pitchFamily="2"/>
            </a:endParaRPr>
          </a:p>
          <a:p>
            <a:pPr algn="just"/>
            <a:r>
              <a:rPr lang="ru-RU" sz="2400" spc="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	3</a:t>
            </a:r>
            <a:r>
              <a:rPr lang="ru-RU" sz="2400" spc="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. </a:t>
            </a:r>
            <a:r>
              <a:rPr lang="ru-RU" sz="2400" spc="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Создавать </a:t>
            </a:r>
            <a:r>
              <a:rPr lang="ru-RU" sz="2400" spc="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образовательное </a:t>
            </a:r>
            <a:r>
              <a:rPr lang="ru-RU" sz="2400" spc="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пространство;</a:t>
            </a:r>
          </a:p>
          <a:p>
            <a:pPr algn="just"/>
            <a:endParaRPr lang="ru-RU" sz="800" spc="4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Tunga" pitchFamily="2"/>
            </a:endParaRPr>
          </a:p>
          <a:p>
            <a:pPr algn="just"/>
            <a:r>
              <a:rPr lang="ru-RU" sz="2400" spc="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	4. Предусматривать </a:t>
            </a:r>
            <a:r>
              <a:rPr lang="ru-RU" sz="2400" spc="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и выстраивать специальные индивидуальные </a:t>
            </a:r>
            <a:endParaRPr lang="ru-RU" sz="2400" spc="4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Tunga" pitchFamily="2"/>
            </a:endParaRPr>
          </a:p>
          <a:p>
            <a:pPr algn="just"/>
            <a:r>
              <a:rPr lang="ru-RU" sz="2400" spc="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режимы  работы</a:t>
            </a:r>
            <a:r>
              <a:rPr lang="ru-RU" sz="2000" spc="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unga" pitchFamily="2"/>
              </a:rPr>
              <a:t>.</a:t>
            </a:r>
            <a:endParaRPr lang="ru-RU" sz="2000" spc="4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05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Decorative-Border-Modern-Desig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86791"/>
            <a:ext cx="9144000" cy="6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87624" y="836712"/>
            <a:ext cx="7704856" cy="10081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9144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СИСТЕМА РАБОТЫ </a:t>
            </a:r>
          </a:p>
          <a:p>
            <a:pPr algn="ctr">
              <a:spcBef>
                <a:spcPts val="0"/>
              </a:spcBef>
            </a:pPr>
            <a:r>
              <a:rPr lang="ru-RU" sz="4000" dirty="0" smtClean="0"/>
              <a:t> </a:t>
            </a:r>
            <a:r>
              <a:rPr lang="ru-RU" sz="3600" b="1" cap="none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 ОДАРЁННЫМИ ДЕТЬМИ </a:t>
            </a:r>
            <a:endParaRPr lang="ru-RU" sz="3600" b="1" cap="none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1356" y="2357288"/>
            <a:ext cx="621498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  Уровень - ВЫЯВЛЕНИЕ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3356992"/>
            <a:ext cx="727280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  Уровень - НАВИГАЦИЯ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4366845"/>
            <a:ext cx="77048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  Уровень - СОПРОВОЖДЕНИЕ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21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1130</TotalTime>
  <Words>610</Words>
  <Application>Microsoft Office PowerPoint</Application>
  <PresentationFormat>Экран (4:3)</PresentationFormat>
  <Paragraphs>185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одаренными детьми</dc:title>
  <dc:creator>Teacher</dc:creator>
  <cp:lastModifiedBy>Teacher</cp:lastModifiedBy>
  <cp:revision>69</cp:revision>
  <dcterms:created xsi:type="dcterms:W3CDTF">2020-08-20T11:49:38Z</dcterms:created>
  <dcterms:modified xsi:type="dcterms:W3CDTF">2020-08-26T05:53:01Z</dcterms:modified>
</cp:coreProperties>
</file>