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1"/>
  </p:notesMasterIdLst>
  <p:handoutMasterIdLst>
    <p:handoutMasterId r:id="rId42"/>
  </p:handoutMasterIdLst>
  <p:sldIdLst>
    <p:sldId id="321" r:id="rId2"/>
    <p:sldId id="347" r:id="rId3"/>
    <p:sldId id="348" r:id="rId4"/>
    <p:sldId id="353" r:id="rId5"/>
    <p:sldId id="354" r:id="rId6"/>
    <p:sldId id="357" r:id="rId7"/>
    <p:sldId id="359" r:id="rId8"/>
    <p:sldId id="362" r:id="rId9"/>
    <p:sldId id="369" r:id="rId10"/>
    <p:sldId id="374" r:id="rId11"/>
    <p:sldId id="391" r:id="rId12"/>
    <p:sldId id="392" r:id="rId13"/>
    <p:sldId id="393" r:id="rId14"/>
    <p:sldId id="346" r:id="rId15"/>
    <p:sldId id="334" r:id="rId16"/>
    <p:sldId id="336" r:id="rId17"/>
    <p:sldId id="335" r:id="rId18"/>
    <p:sldId id="337" r:id="rId19"/>
    <p:sldId id="395" r:id="rId20"/>
    <p:sldId id="333" r:id="rId21"/>
    <p:sldId id="397" r:id="rId22"/>
    <p:sldId id="396" r:id="rId23"/>
    <p:sldId id="338" r:id="rId24"/>
    <p:sldId id="339" r:id="rId25"/>
    <p:sldId id="340" r:id="rId26"/>
    <p:sldId id="341" r:id="rId27"/>
    <p:sldId id="342" r:id="rId28"/>
    <p:sldId id="345" r:id="rId29"/>
    <p:sldId id="398" r:id="rId30"/>
    <p:sldId id="399" r:id="rId31"/>
    <p:sldId id="402" r:id="rId32"/>
    <p:sldId id="401" r:id="rId33"/>
    <p:sldId id="323" r:id="rId34"/>
    <p:sldId id="324" r:id="rId35"/>
    <p:sldId id="325" r:id="rId36"/>
    <p:sldId id="327" r:id="rId37"/>
    <p:sldId id="328" r:id="rId38"/>
    <p:sldId id="329" r:id="rId39"/>
    <p:sldId id="394" r:id="rId4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70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Знание метапр. понятий</c:v>
                </c:pt>
                <c:pt idx="1">
                  <c:v>Читательская компетентность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2"/>
                <c:pt idx="0">
                  <c:v>0.94000000000000061</c:v>
                </c:pt>
                <c:pt idx="1">
                  <c:v>0.58000000000000063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Знание метапр. понятий</c:v>
                </c:pt>
                <c:pt idx="1">
                  <c:v>Читательская компетентность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2"/>
                <c:pt idx="0">
                  <c:v>0.91</c:v>
                </c:pt>
                <c:pt idx="1">
                  <c:v>0.77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Знание метапр. понятий</c:v>
                </c:pt>
                <c:pt idx="1">
                  <c:v>Читательская компетентность</c:v>
                </c:pt>
              </c:strCache>
            </c:strRef>
          </c:cat>
          <c:val>
            <c:numRef>
              <c:f>Лист1!$D$2:$D$5</c:f>
            </c:numRef>
          </c:val>
        </c:ser>
        <c:axId val="110503040"/>
        <c:axId val="110504576"/>
      </c:barChart>
      <c:catAx>
        <c:axId val="110503040"/>
        <c:scaling>
          <c:orientation val="minMax"/>
        </c:scaling>
        <c:axPos val="b"/>
        <c:tickLblPos val="nextTo"/>
        <c:crossAx val="110504576"/>
        <c:crosses val="autoZero"/>
        <c:auto val="1"/>
        <c:lblAlgn val="ctr"/>
        <c:lblOffset val="100"/>
      </c:catAx>
      <c:valAx>
        <c:axId val="110504576"/>
        <c:scaling>
          <c:orientation val="minMax"/>
        </c:scaling>
        <c:axPos val="l"/>
        <c:majorGridlines/>
        <c:numFmt formatCode="0%" sourceLinked="1"/>
        <c:tickLblPos val="nextTo"/>
        <c:crossAx val="1105030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8E662-662A-4199-B8B6-1FB112991C2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3027B-562E-475A-8C44-4F7D580B3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57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61C10-B69F-4E0B-B473-FBCE7D90F504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D681-4411-49E1-BED1-EB696C09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6505B-37A7-4D4D-8580-2C878C34EBE6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САША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D681-4411-49E1-BED1-EB696C0940F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D681-4411-49E1-BED1-EB696C0940F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27B15-D209-4B83-AC03-16EE91EF2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344C501-A46F-473F-8E61-18D747E9444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FFFED34-2DAA-443C-829B-B146AC207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7&#1082;&#1083;&#1072;&#1089;&#1089;/&#1084;&#1077;&#1090;&#1072;&#1087;&#1088;&#1077;&#1076;&#1084;&#1077;&#1090;&#1085;&#1072;&#1103;%20&#1087;&#1088;&#1086;&#1074;&#1077;&#1088;&#1086;&#1095;&#1085;&#1072;&#1103;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nachalnaya-shkola/materialy-mo/2012/03/27/sistemno-deyatelnostnyy-podkhod-v-usloviyakh-fgo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Генденштейн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86058"/>
            <a:ext cx="1495423" cy="2078597"/>
          </a:xfrm>
          <a:prstGeom prst="rect">
            <a:avLst/>
          </a:prstGeom>
          <a:noFill/>
        </p:spPr>
      </p:pic>
      <p:pic>
        <p:nvPicPr>
          <p:cNvPr id="6" name="Picture 13" descr="Генд-тетр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143248"/>
            <a:ext cx="1273207" cy="1667973"/>
          </a:xfrm>
          <a:prstGeom prst="rect">
            <a:avLst/>
          </a:prstGeom>
          <a:noFill/>
        </p:spPr>
      </p:pic>
      <p:pic>
        <p:nvPicPr>
          <p:cNvPr id="5" name="Picture 12" descr="Генд-тем-контр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857232"/>
            <a:ext cx="1387618" cy="1793879"/>
          </a:xfrm>
          <a:prstGeom prst="rect">
            <a:avLst/>
          </a:prstGeom>
          <a:noFill/>
        </p:spPr>
      </p:pic>
      <p:pic>
        <p:nvPicPr>
          <p:cNvPr id="8" name="Picture 15" descr="Генд-сам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857365"/>
            <a:ext cx="1457324" cy="1883588"/>
          </a:xfrm>
          <a:prstGeom prst="rect">
            <a:avLst/>
          </a:prstGeom>
          <a:noFill/>
        </p:spPr>
      </p:pic>
      <p:pic>
        <p:nvPicPr>
          <p:cNvPr id="7" name="Picture 14" descr="Задачник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857232"/>
            <a:ext cx="1400173" cy="19736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928802"/>
            <a:ext cx="4214842" cy="24288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Реализация системно -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</a:rPr>
              <a:t>деятельностного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 подхода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   на  уроках физики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в 7 классе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4929198"/>
            <a:ext cx="3071834" cy="1500198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Корешкина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Г. Н.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учитель физики МБОУ «СШ№1»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785794"/>
            <a:ext cx="6219823" cy="5254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Сравнительная </a:t>
            </a:r>
            <a:r>
              <a:rPr lang="ru-RU" sz="2400" dirty="0"/>
              <a:t>таблица </a:t>
            </a:r>
            <a:r>
              <a:rPr lang="ru-RU" sz="2400" dirty="0" smtClean="0"/>
              <a:t>успешности </a:t>
            </a:r>
            <a:br>
              <a:rPr lang="ru-RU" sz="2400" dirty="0" smtClean="0"/>
            </a:br>
            <a:r>
              <a:rPr lang="ru-RU" sz="2400" dirty="0" smtClean="0"/>
              <a:t>РО – ТО</a:t>
            </a:r>
            <a:r>
              <a:rPr lang="ru-RU" sz="2400" dirty="0"/>
              <a:t/>
            </a:r>
            <a:br>
              <a:rPr lang="ru-RU" sz="2400" dirty="0"/>
            </a:br>
            <a:endParaRPr lang="en-US" sz="2400" dirty="0"/>
          </a:p>
        </p:txBody>
      </p:sp>
      <p:graphicFrame>
        <p:nvGraphicFramePr>
          <p:cNvPr id="56397" name="Group 77"/>
          <p:cNvGraphicFramePr>
            <a:graphicFrameLocks noGrp="1"/>
          </p:cNvGraphicFramePr>
          <p:nvPr>
            <p:ph idx="1"/>
          </p:nvPr>
        </p:nvGraphicFramePr>
        <p:xfrm>
          <a:off x="857223" y="1357313"/>
          <a:ext cx="7572429" cy="5029518"/>
        </p:xfrm>
        <a:graphic>
          <a:graphicData uri="http://schemas.openxmlformats.org/drawingml/2006/table">
            <a:tbl>
              <a:tblPr/>
              <a:tblGrid>
                <a:gridCol w="430952"/>
                <a:gridCol w="3509174"/>
                <a:gridCol w="3632303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Традиционное обучение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Инновационное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Развивающее обучение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Базируется на принципе доступности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Опирается на зону ближайшего развития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Учащийся выступает в роли объекта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Учащийся действует как субъект собственной УД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Ориентирование на усвоение определенной суммы знаний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Нацелено на усвоение способов познания как конечной цели учения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Развивает обыденное мышление, эмпирический способ познания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Развивает теоретическое мышление и теоретический способ познания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Решая конкретно-практические задачи, учащиеся усваивают частные способы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первый план выступают учебные задачи, решая их учащиеся, усваивают общие способы умственной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результате формируется человек, способный к исполнительской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Формируется личность, способная к самостоятельной творческой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38" y="500063"/>
            <a:ext cx="187166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86750" cy="5334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Продуктивные задания – главное средство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3286124"/>
            <a:ext cx="8763000" cy="40624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9900"/>
                </a:solidFill>
              </a:rPr>
              <a:t>Решению продуктивных задач надо учить: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9900"/>
                </a:solidFill>
              </a:rPr>
              <a:t>Осмысли</a:t>
            </a:r>
            <a:r>
              <a:rPr lang="ru-RU" sz="2400" dirty="0" smtClean="0"/>
              <a:t> задание (что надо сделать?)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9900"/>
                </a:solidFill>
              </a:rPr>
              <a:t>Найди</a:t>
            </a:r>
            <a:r>
              <a:rPr lang="ru-RU" sz="2400" dirty="0" smtClean="0"/>
              <a:t> нужную информацию (текст, рис…)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9900"/>
                </a:solidFill>
              </a:rPr>
              <a:t>Преобразуй</a:t>
            </a:r>
            <a:r>
              <a:rPr lang="ru-RU" sz="2400" dirty="0" smtClean="0">
                <a:solidFill>
                  <a:srgbClr val="009900"/>
                </a:solidFill>
              </a:rPr>
              <a:t> </a:t>
            </a:r>
            <a:r>
              <a:rPr lang="ru-RU" sz="2400" dirty="0" smtClean="0"/>
              <a:t>информацию в соответствии с заданием (найти причину, выделить главное, дать оценку…)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9900"/>
                </a:solidFill>
              </a:rPr>
              <a:t>Сформулируй</a:t>
            </a:r>
            <a:r>
              <a:rPr lang="ru-RU" sz="2400" dirty="0" smtClean="0">
                <a:solidFill>
                  <a:srgbClr val="33CC33"/>
                </a:solidFill>
              </a:rPr>
              <a:t> </a:t>
            </a:r>
            <a:r>
              <a:rPr lang="ru-RU" sz="2400" dirty="0" smtClean="0"/>
              <a:t>(устно/письменно) ответ, используя слова: «я считаю что…, потому что во-первых…, во-вторых… и т.д.».)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9900"/>
                </a:solidFill>
              </a:rPr>
              <a:t>Дай полный ответ</a:t>
            </a:r>
            <a:r>
              <a:rPr lang="ru-RU" sz="2400" dirty="0" smtClean="0"/>
              <a:t> (рассказ), не рассчитывая на наводящие вопросы учителя</a:t>
            </a:r>
          </a:p>
        </p:txBody>
      </p:sp>
      <p:pic>
        <p:nvPicPr>
          <p:cNvPr id="33797" name="Picture 5" descr="PE0183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457200"/>
            <a:ext cx="1752601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003800" y="571500"/>
            <a:ext cx="3149600" cy="984885"/>
          </a:xfrm>
          <a:prstGeom prst="rect">
            <a:avLst/>
          </a:prstGeom>
          <a:noFill/>
          <a:ln w="38100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/>
              <a:t>      </a:t>
            </a:r>
            <a:r>
              <a:rPr lang="ru-RU" dirty="0"/>
              <a:t>За что </a:t>
            </a:r>
            <a:r>
              <a:rPr lang="ru-RU" dirty="0" smtClean="0"/>
              <a:t>И. Ньютона  считают основоположником классической механики?</a:t>
            </a:r>
            <a:endParaRPr lang="ru-RU" dirty="0"/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000100" y="500042"/>
            <a:ext cx="3384550" cy="769441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 smtClean="0"/>
              <a:t>Перескажи текст об И. Ньютоне</a:t>
            </a:r>
            <a:endParaRPr lang="ru-RU" sz="2200" dirty="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=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716463" y="858838"/>
            <a:ext cx="1428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4967288" y="1752600"/>
            <a:ext cx="4176712" cy="1108075"/>
          </a:xfrm>
          <a:prstGeom prst="rect">
            <a:avLst/>
          </a:prstGeom>
          <a:solidFill>
            <a:schemeClr val="bg1"/>
          </a:solidFill>
          <a:ln w="38100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/>
              <a:t>     Почему </a:t>
            </a:r>
            <a:r>
              <a:rPr lang="ru-RU" sz="2200" dirty="0" smtClean="0"/>
              <a:t>корабли, </a:t>
            </a:r>
            <a:r>
              <a:rPr lang="ru-RU" sz="2200" dirty="0"/>
              <a:t>сделанные из </a:t>
            </a:r>
            <a:r>
              <a:rPr lang="ru-RU" sz="2200" dirty="0" smtClean="0"/>
              <a:t>железа, </a:t>
            </a:r>
            <a:r>
              <a:rPr lang="ru-RU" sz="2200" dirty="0"/>
              <a:t>не тонут?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150938" y="1820863"/>
            <a:ext cx="3384550" cy="7699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Перечисли основные свойства воды.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535488" y="1935163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=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4679950" y="2011363"/>
            <a:ext cx="1428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181600" y="685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105400" y="1905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357158" y="857232"/>
            <a:ext cx="4013200" cy="1008063"/>
          </a:xfrm>
          <a:prstGeom prst="wedgeRoundRectCallout">
            <a:avLst>
              <a:gd name="adj1" fmla="val 70116"/>
              <a:gd name="adj2" fmla="val -5133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Личностные результаты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AutoShape 60"/>
          <p:cNvSpPr>
            <a:spLocks noChangeArrowheads="1"/>
          </p:cNvSpPr>
          <p:nvPr/>
        </p:nvSpPr>
        <p:spPr bwMode="auto">
          <a:xfrm>
            <a:off x="366713" y="2133600"/>
            <a:ext cx="4013200" cy="1008063"/>
          </a:xfrm>
          <a:prstGeom prst="wedgeRoundRectCallout">
            <a:avLst>
              <a:gd name="adj1" fmla="val 68736"/>
              <a:gd name="adj2" fmla="val -5821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00FF"/>
                </a:solidFill>
              </a:rPr>
              <a:t>Познавательные УУД</a:t>
            </a:r>
            <a:endParaRPr lang="ru-R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7" grpId="0" animBg="1"/>
      <p:bldP spid="117770" grpId="0" animBg="1"/>
      <p:bldP spid="11777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412875"/>
            <a:ext cx="4464050" cy="5040313"/>
          </a:xfrm>
          <a:solidFill>
            <a:srgbClr val="FDF7C7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</a:t>
            </a:r>
            <a:r>
              <a:rPr lang="ru-RU" b="1" smtClean="0"/>
              <a:t>Традиционный взгляд на урок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1.</a:t>
            </a:r>
            <a:r>
              <a:rPr lang="en-US" sz="2400" smtClean="0"/>
              <a:t> </a:t>
            </a:r>
            <a:r>
              <a:rPr lang="ru-RU" sz="2400" smtClean="0"/>
              <a:t>Дом.задание: </a:t>
            </a:r>
            <a:r>
              <a:rPr lang="ru-RU" sz="2400" smtClean="0">
                <a:solidFill>
                  <a:srgbClr val="FF3300"/>
                </a:solidFill>
              </a:rPr>
              <a:t>«Перескажи…»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2. Тема: </a:t>
            </a:r>
            <a:r>
              <a:rPr lang="ru-RU" sz="2400" smtClean="0">
                <a:solidFill>
                  <a:srgbClr val="FF3300"/>
                </a:solidFill>
              </a:rPr>
              <a:t>«Сегодня мы будем изучать 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3.Объяснение:  </a:t>
            </a:r>
            <a:r>
              <a:rPr lang="ru-RU" sz="2400" smtClean="0">
                <a:solidFill>
                  <a:srgbClr val="FF3300"/>
                </a:solidFill>
              </a:rPr>
              <a:t>«Итак, слушайте внимательно…»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4.Закрепление: </a:t>
            </a:r>
            <a:r>
              <a:rPr lang="ru-RU" sz="2400" smtClean="0">
                <a:solidFill>
                  <a:srgbClr val="FF3300"/>
                </a:solidFill>
              </a:rPr>
              <a:t>«Повторите что…? Когда…?»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4429124" y="1357298"/>
            <a:ext cx="4537075" cy="53467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dirty="0"/>
              <a:t>    </a:t>
            </a:r>
            <a:r>
              <a:rPr lang="ru-RU" sz="2800" b="1" dirty="0"/>
              <a:t>Проблемно-диалогический урок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/>
              <a:t>1.Постановка проблемы:         -</a:t>
            </a:r>
            <a:r>
              <a:rPr lang="ru-RU" sz="2400" dirty="0">
                <a:solidFill>
                  <a:srgbClr val="299410"/>
                </a:solidFill>
              </a:rPr>
              <a:t>«С одной стороны… , но с другой стороны …»;        -«Что вас удивляет? …»   -«Какой возникает вопрос? (проблема)» 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/>
              <a:t>2.Актуализация: </a:t>
            </a:r>
            <a:r>
              <a:rPr lang="ru-RU" sz="2400" dirty="0">
                <a:solidFill>
                  <a:srgbClr val="299410"/>
                </a:solidFill>
              </a:rPr>
              <a:t>«Вспомните, что мы уже знаем по этой проблеме?»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/>
              <a:t>3. Поиск решения: </a:t>
            </a:r>
            <a:r>
              <a:rPr lang="ru-RU" sz="2400" dirty="0">
                <a:solidFill>
                  <a:srgbClr val="299410"/>
                </a:solidFill>
              </a:rPr>
              <a:t>«По тексту определите …»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/>
              <a:t>4. Решение: </a:t>
            </a:r>
            <a:r>
              <a:rPr lang="ru-RU" sz="2400" dirty="0">
                <a:solidFill>
                  <a:srgbClr val="299410"/>
                </a:solidFill>
              </a:rPr>
              <a:t>«Как мы можем ответить на наш вопрос?»</a:t>
            </a:r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 flipV="1">
            <a:off x="3132138" y="2708275"/>
            <a:ext cx="1871662" cy="1296988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 flipV="1">
            <a:off x="3563938" y="6165850"/>
            <a:ext cx="1152525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9686" name="Line 6"/>
          <p:cNvSpPr>
            <a:spLocks noChangeShapeType="1"/>
          </p:cNvSpPr>
          <p:nvPr/>
        </p:nvSpPr>
        <p:spPr bwMode="auto">
          <a:xfrm>
            <a:off x="3635375" y="4797425"/>
            <a:ext cx="1223963" cy="503238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>
            <a:off x="3132138" y="2636838"/>
            <a:ext cx="1871662" cy="1584325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8625" y="0"/>
            <a:ext cx="8358188" cy="1403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200">
                <a:solidFill>
                  <a:schemeClr val="tx2"/>
                </a:solidFill>
              </a:rPr>
              <a:t>Проблемно-диалогическая технология</a:t>
            </a:r>
            <a:r>
              <a:rPr lang="ru-RU" sz="3200" b="1">
                <a:solidFill>
                  <a:schemeClr val="tx2"/>
                </a:solidFill>
              </a:rPr>
              <a:t/>
            </a:r>
            <a:br>
              <a:rPr lang="ru-RU" sz="3200" b="1">
                <a:solidFill>
                  <a:schemeClr val="tx2"/>
                </a:solidFill>
              </a:rPr>
            </a:br>
            <a:r>
              <a:rPr lang="ru-RU" sz="2000">
                <a:solidFill>
                  <a:schemeClr val="tx2"/>
                </a:solidFill>
              </a:rPr>
              <a:t>Цель - обучить самостоятельному решению проблем</a:t>
            </a:r>
            <a:r>
              <a:rPr lang="en-US" sz="2000">
                <a:solidFill>
                  <a:schemeClr val="tx2"/>
                </a:solidFill>
              </a:rPr>
              <a:t> (</a:t>
            </a:r>
            <a:r>
              <a:rPr lang="ru-RU" sz="2000">
                <a:solidFill>
                  <a:schemeClr val="tx2"/>
                </a:solidFill>
              </a:rPr>
              <a:t>ФГОС)</a:t>
            </a:r>
            <a:br>
              <a:rPr lang="ru-RU" sz="2000">
                <a:solidFill>
                  <a:schemeClr val="tx2"/>
                </a:solidFill>
              </a:rPr>
            </a:br>
            <a:r>
              <a:rPr lang="ru-RU" sz="2000">
                <a:solidFill>
                  <a:schemeClr val="tx2"/>
                </a:solidFill>
              </a:rPr>
              <a:t>Средство - открытие знаний вместе с детьми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705600" y="944563"/>
            <a:ext cx="2366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i="1"/>
              <a:t>Е.Л.Мельникова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886200" y="2154238"/>
            <a:ext cx="5514975" cy="4378325"/>
            <a:chOff x="2448" y="1357"/>
            <a:chExt cx="3474" cy="2758"/>
          </a:xfrm>
        </p:grpSpPr>
        <p:pic>
          <p:nvPicPr>
            <p:cNvPr id="34829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0" y="3205"/>
              <a:ext cx="410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74" y="2642"/>
              <a:ext cx="29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1" name="Picture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2606"/>
              <a:ext cx="383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2" name="Picture 2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48" y="1413"/>
              <a:ext cx="301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3" name="Picture 2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74" y="1357"/>
              <a:ext cx="35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4" name="Picture 2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32" y="3307"/>
              <a:ext cx="3090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5" name="Picture 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74" y="3744"/>
              <a:ext cx="35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6" name="Picture 2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32" y="3802"/>
              <a:ext cx="268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AutoShape 60"/>
          <p:cNvSpPr>
            <a:spLocks noChangeArrowheads="1"/>
          </p:cNvSpPr>
          <p:nvPr/>
        </p:nvSpPr>
        <p:spPr bwMode="auto">
          <a:xfrm>
            <a:off x="468313" y="2636838"/>
            <a:ext cx="4011612" cy="1008062"/>
          </a:xfrm>
          <a:prstGeom prst="wedgeRoundRectCallout">
            <a:avLst>
              <a:gd name="adj1" fmla="val 96014"/>
              <a:gd name="adj2" fmla="val -5546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FF6600"/>
                </a:solidFill>
              </a:rPr>
              <a:t>Регулятивные      УУД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20" name="AutoShape 60"/>
          <p:cNvSpPr>
            <a:spLocks noChangeArrowheads="1"/>
          </p:cNvSpPr>
          <p:nvPr/>
        </p:nvSpPr>
        <p:spPr bwMode="auto">
          <a:xfrm>
            <a:off x="454025" y="3970338"/>
            <a:ext cx="4013200" cy="1008062"/>
          </a:xfrm>
          <a:prstGeom prst="wedgeRoundRectCallout">
            <a:avLst>
              <a:gd name="adj1" fmla="val 70116"/>
              <a:gd name="adj2" fmla="val -9122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B050"/>
                </a:solidFill>
              </a:rPr>
              <a:t>Коммуникативные УУД</a:t>
            </a:r>
            <a:endParaRPr lang="ru-RU" sz="2800">
              <a:solidFill>
                <a:srgbClr val="00B050"/>
              </a:solidFill>
            </a:endParaRPr>
          </a:p>
        </p:txBody>
      </p:sp>
      <p:sp>
        <p:nvSpPr>
          <p:cNvPr id="21" name="AutoShape 60"/>
          <p:cNvSpPr>
            <a:spLocks noChangeArrowheads="1"/>
          </p:cNvSpPr>
          <p:nvPr/>
        </p:nvSpPr>
        <p:spPr bwMode="auto">
          <a:xfrm>
            <a:off x="500034" y="2643182"/>
            <a:ext cx="4011612" cy="1008062"/>
          </a:xfrm>
          <a:prstGeom prst="wedgeRoundRectCallout">
            <a:avLst>
              <a:gd name="adj1" fmla="val 96014"/>
              <a:gd name="adj2" fmla="val -5546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FF6600"/>
                </a:solidFill>
              </a:rPr>
              <a:t>Регулятивные      УУД</a:t>
            </a:r>
            <a:endParaRPr lang="ru-RU" sz="2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build="p" animBg="1"/>
      <p:bldP spid="199683" grpId="0" animBg="1" autoUpdateAnimBg="0"/>
      <p:bldP spid="199684" grpId="0" animBg="1"/>
      <p:bldP spid="199685" grpId="0" animBg="1"/>
      <p:bldP spid="199686" grpId="0" animBg="1"/>
      <p:bldP spid="199687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ChangeArrowheads="1"/>
          </p:cNvSpPr>
          <p:nvPr/>
        </p:nvSpPr>
        <p:spPr bwMode="auto">
          <a:xfrm>
            <a:off x="357188" y="142875"/>
            <a:ext cx="8358187" cy="1403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200">
                <a:solidFill>
                  <a:schemeClr val="tx2"/>
                </a:solidFill>
              </a:rPr>
              <a:t>    Технология критического мышления</a:t>
            </a:r>
            <a:r>
              <a:rPr lang="ru-RU" sz="3200" b="1">
                <a:solidFill>
                  <a:schemeClr val="tx2"/>
                </a:solidFill>
              </a:rPr>
              <a:t/>
            </a:r>
            <a:br>
              <a:rPr lang="ru-RU" sz="3200" b="1">
                <a:solidFill>
                  <a:schemeClr val="tx2"/>
                </a:solidFill>
              </a:rPr>
            </a:br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развитие мыслительных навыков учащихся, необходимых не только в учёбе, но и в дальнейшей жизни </a:t>
            </a:r>
            <a:endParaRPr lang="ru-RU" sz="2400" b="1" i="1"/>
          </a:p>
          <a:p>
            <a:pPr eaLnBrk="0" hangingPunct="0"/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785813" y="1643063"/>
            <a:ext cx="56435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Характерные особенности</a:t>
            </a: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оценочность;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открытость новым идеям;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собственное мнение и рефлексия собственных суждений.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4" name="Прямоугольник 6"/>
          <p:cNvSpPr>
            <a:spLocks noChangeArrowheads="1"/>
          </p:cNvSpPr>
          <p:nvPr/>
        </p:nvSpPr>
        <p:spPr bwMode="auto">
          <a:xfrm>
            <a:off x="428625" y="3786188"/>
            <a:ext cx="82153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</a:rPr>
              <a:t>Технология развития критического мышления и её основные стратегии обеспечивают развитие мышления, формирование коммуникативных и творческих способностей. Данная технология отвечает целям образования на современном этапе, вооружает ученика и учителя способами работы с информацией, методами организации учения, самообразования и конструирования собственного образовательного маршрута.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открытия нового знания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(проблемно-диалоговый урок)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4421" y="1241051"/>
            <a:ext cx="3064827" cy="1503037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Формулировка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Имеем два тела (листы бумаги) Какое тело упадет на землю?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 Гипотеза</a:t>
            </a:r>
          </a:p>
          <a:p>
            <a:pPr marL="457200" indent="-457200"/>
            <a:r>
              <a:rPr lang="ru-RU" dirty="0" smtClean="0">
                <a:solidFill>
                  <a:schemeClr val="accent5"/>
                </a:solidFill>
              </a:rPr>
              <a:t>Зависит от формы</a:t>
            </a:r>
          </a:p>
          <a:p>
            <a:pPr marL="457200" indent="-457200"/>
            <a:r>
              <a:rPr lang="ru-RU" dirty="0" smtClean="0">
                <a:solidFill>
                  <a:schemeClr val="accent5"/>
                </a:solidFill>
              </a:rPr>
              <a:t>Зависит от массы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 Опыт по проверке гипотезы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 Вывод о справедливости гипотезы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Тема урока </a:t>
            </a:r>
          </a:p>
          <a:p>
            <a:r>
              <a:rPr lang="ru-RU" dirty="0" smtClean="0"/>
              <a:t> Как физика изменяет мир  и наше представление о нем</a:t>
            </a:r>
          </a:p>
          <a:p>
            <a:r>
              <a:rPr lang="ru-RU" dirty="0" smtClean="0"/>
              <a:t>(нужно объяснить сущность метода познания)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4421" y="1241051"/>
            <a:ext cx="3064827" cy="1503037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Формулировка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Имеется нитка, линейка </a:t>
            </a:r>
          </a:p>
          <a:p>
            <a:r>
              <a:rPr lang="ru-RU" dirty="0" smtClean="0"/>
              <a:t>Найдите толщину нити (диаметр)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Можно ли измерить непосредственно линейкой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Погрешность измерения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Предложите способы решения проблемы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Тема урока </a:t>
            </a:r>
          </a:p>
          <a:p>
            <a:r>
              <a:rPr lang="ru-RU" dirty="0" smtClean="0"/>
              <a:t>Лабораторная работа №2 Измерение линейных размеров тел и площади поверхности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4421" y="1241051"/>
            <a:ext cx="3064827" cy="1503037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Формулировка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Движение может быть равномерным и неравномерным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Какую проблемы мы должны решить?</a:t>
            </a:r>
          </a:p>
          <a:p>
            <a:pPr marL="457200" indent="-457200"/>
            <a:r>
              <a:rPr lang="ru-RU" dirty="0" smtClean="0">
                <a:solidFill>
                  <a:schemeClr val="accent5"/>
                </a:solidFill>
              </a:rPr>
              <a:t>От чего  зависит характер движения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 Гипотезы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Проверка гипотезы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 Вывод о справедливости гипотезы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Тема урока </a:t>
            </a:r>
          </a:p>
          <a:p>
            <a:r>
              <a:rPr lang="ru-RU" dirty="0" smtClean="0"/>
              <a:t> Закон инерции Масса тела</a:t>
            </a:r>
          </a:p>
          <a:p>
            <a:endParaRPr lang="ru-RU" dirty="0" smtClean="0"/>
          </a:p>
          <a:p>
            <a:r>
              <a:rPr lang="ru-RU" dirty="0" smtClean="0"/>
              <a:t>(ученики формулируют проблемы и составляют план ее решения)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4421" y="1241051"/>
            <a:ext cx="3064827" cy="1503037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Формулировка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Мяч падает на землю. Какая действует сила?</a:t>
            </a:r>
          </a:p>
          <a:p>
            <a:r>
              <a:rPr lang="ru-RU" dirty="0" smtClean="0"/>
              <a:t>Мяч лежит на столе. Какая действует сила?</a:t>
            </a:r>
          </a:p>
          <a:p>
            <a:r>
              <a:rPr lang="ru-RU" dirty="0" smtClean="0"/>
              <a:t>Одинаково ли ведет себя мяч в этих примерах.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Какую проблемы мы должны решить?</a:t>
            </a:r>
          </a:p>
          <a:p>
            <a:pPr marL="457200" indent="-457200"/>
            <a:r>
              <a:rPr lang="ru-RU" dirty="0" smtClean="0">
                <a:solidFill>
                  <a:schemeClr val="accent5"/>
                </a:solidFill>
              </a:rPr>
              <a:t>Действует другая сила со стороны стола</a:t>
            </a:r>
          </a:p>
          <a:p>
            <a:pPr marL="457200" indent="-457200"/>
            <a:r>
              <a:rPr lang="ru-RU" dirty="0" smtClean="0">
                <a:solidFill>
                  <a:schemeClr val="accent5"/>
                </a:solidFill>
              </a:rPr>
              <a:t>Нужно изучить эту силу.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(План изучения силы знают после изучения силы тяжести)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Сила упругости. Вес</a:t>
            </a:r>
          </a:p>
          <a:p>
            <a:endParaRPr lang="ru-RU" dirty="0" smtClean="0"/>
          </a:p>
          <a:p>
            <a:r>
              <a:rPr lang="ru-RU" dirty="0" smtClean="0"/>
              <a:t>(ученики формулируют проблемы и составляют план ее решения)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Основные этапы проблемно-диалогового урока: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500306"/>
            <a:ext cx="678661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dirty="0" smtClean="0"/>
              <a:t> </a:t>
            </a:r>
            <a:endParaRPr lang="ru-RU" sz="2000" b="1" dirty="0" smtClean="0"/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latin typeface="+mj-lt"/>
              </a:rPr>
              <a:t>1.Постановка проблемы:         -</a:t>
            </a:r>
            <a:r>
              <a:rPr lang="ru-RU" sz="2400" dirty="0" smtClean="0">
                <a:solidFill>
                  <a:srgbClr val="299410"/>
                </a:solidFill>
                <a:latin typeface="+mj-lt"/>
              </a:rPr>
              <a:t>«С одной стороны… , но с другой стороны …»;        -«Что вас удивляет? …»   -«Какой возникает вопрос? (проблема)» 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latin typeface="+mj-lt"/>
              </a:rPr>
              <a:t>2.Актуализация: </a:t>
            </a:r>
            <a:r>
              <a:rPr lang="ru-RU" sz="2400" dirty="0" smtClean="0">
                <a:solidFill>
                  <a:srgbClr val="299410"/>
                </a:solidFill>
                <a:latin typeface="+mj-lt"/>
              </a:rPr>
              <a:t>«Вспомните, что мы уже знаем по этой проблеме?»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latin typeface="+mj-lt"/>
              </a:rPr>
              <a:t>3. Поиск решения: </a:t>
            </a:r>
            <a:r>
              <a:rPr lang="ru-RU" sz="2400" dirty="0" smtClean="0">
                <a:solidFill>
                  <a:srgbClr val="299410"/>
                </a:solidFill>
                <a:latin typeface="+mj-lt"/>
              </a:rPr>
              <a:t>«По тексту определите …»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latin typeface="+mj-lt"/>
              </a:rPr>
              <a:t>4. Решение: </a:t>
            </a:r>
            <a:r>
              <a:rPr lang="ru-RU" sz="2400" dirty="0" smtClean="0">
                <a:solidFill>
                  <a:srgbClr val="299410"/>
                </a:solidFill>
                <a:latin typeface="+mj-lt"/>
              </a:rPr>
              <a:t>«Как мы можем ответить на наш вопрос?»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lina\Desktop\P2070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643050"/>
            <a:ext cx="4500594" cy="42148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31432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72777"/>
                </a:solidFill>
                <a:latin typeface="Times New Roman" pitchFamily="18" charset="0"/>
              </a:rPr>
              <a:t>Единственный путь, </a:t>
            </a:r>
            <a:br>
              <a:rPr lang="ru-RU" sz="3200" b="1" dirty="0" smtClean="0">
                <a:solidFill>
                  <a:srgbClr val="272777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272777"/>
                </a:solidFill>
                <a:latin typeface="Times New Roman" pitchFamily="18" charset="0"/>
              </a:rPr>
              <a:t>ведущий к знанию, - </a:t>
            </a:r>
            <a:r>
              <a:rPr lang="de-DE" sz="3200" b="1" dirty="0" smtClean="0">
                <a:solidFill>
                  <a:srgbClr val="272777"/>
                </a:solidFill>
                <a:latin typeface="Times New Roman" pitchFamily="18" charset="0"/>
              </a:rPr>
              <a:t>                                 </a:t>
            </a:r>
            <a:r>
              <a:rPr lang="ru-RU" sz="3200" b="1" dirty="0" smtClean="0">
                <a:solidFill>
                  <a:srgbClr val="272777"/>
                </a:solidFill>
                <a:latin typeface="Times New Roman" pitchFamily="18" charset="0"/>
              </a:rPr>
              <a:t>это деятельность</a:t>
            </a:r>
            <a:r>
              <a:rPr lang="en-US" sz="3200" b="1" dirty="0" smtClean="0">
                <a:solidFill>
                  <a:srgbClr val="272777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rgbClr val="272777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272777"/>
                </a:solidFill>
                <a:latin typeface="Times New Roman" pitchFamily="18" charset="0"/>
              </a:rPr>
              <a:t>                                                          Б. Шоу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Основные этапы </a:t>
            </a:r>
            <a:br>
              <a:rPr lang="ru-RU" sz="4400" b="1" dirty="0" smtClean="0"/>
            </a:br>
            <a:r>
              <a:rPr lang="ru-RU" sz="4400" b="1" dirty="0" smtClean="0"/>
              <a:t>урока-исследования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28662" y="2500306"/>
            <a:ext cx="5857916" cy="285752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i="1" dirty="0" smtClean="0"/>
              <a:t>Наблюдение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i="1" dirty="0" smtClean="0"/>
              <a:t>Проблема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i="1" dirty="0" smtClean="0"/>
              <a:t>Гипотеза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i="1" dirty="0" smtClean="0"/>
              <a:t>Эксперимент (или другой способ проверки)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i="1" dirty="0" smtClean="0"/>
              <a:t>Выводы</a:t>
            </a:r>
            <a:endParaRPr lang="ru-RU" sz="2800" dirty="0" smtClean="0"/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500306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4133" y="845426"/>
            <a:ext cx="6846716" cy="1503037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6000" dirty="0" smtClean="0"/>
              <a:t>Смысловое чтение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60000">
            <a:off x="4812952" y="2715498"/>
            <a:ext cx="3020792" cy="30788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+mj-lt"/>
              </a:rPr>
              <a:t>	</a:t>
            </a:r>
            <a:r>
              <a:rPr lang="ru-RU" dirty="0" err="1" smtClean="0">
                <a:latin typeface="+mj-lt"/>
              </a:rPr>
              <a:t>Метапредметная</a:t>
            </a:r>
            <a:r>
              <a:rPr lang="ru-RU" dirty="0" smtClean="0">
                <a:latin typeface="+mj-lt"/>
              </a:rPr>
              <a:t> контрольная работа в 7 классах показала низкую читательскую компетентность обучающихся</a:t>
            </a:r>
            <a:endParaRPr lang="ru-RU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436753" y="4960925"/>
            <a:ext cx="3644030" cy="95150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dirty="0" smtClean="0"/>
              <a:t>Проблема</a:t>
            </a:r>
            <a:endParaRPr lang="ru-RU" sz="5400" dirty="0"/>
          </a:p>
        </p:txBody>
      </p:sp>
      <p:sp>
        <p:nvSpPr>
          <p:cNvPr id="5" name="AutoShape 60"/>
          <p:cNvSpPr>
            <a:spLocks noChangeArrowheads="1"/>
          </p:cNvSpPr>
          <p:nvPr/>
        </p:nvSpPr>
        <p:spPr bwMode="auto">
          <a:xfrm rot="20317797">
            <a:off x="987436" y="3139252"/>
            <a:ext cx="4013200" cy="1008063"/>
          </a:xfrm>
          <a:prstGeom prst="wedgeRoundRectCallout">
            <a:avLst>
              <a:gd name="adj1" fmla="val 70116"/>
              <a:gd name="adj2" fmla="val -5133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Познавательные  </a:t>
            </a:r>
            <a:r>
              <a:rPr lang="ru-RU" sz="2800" b="1" dirty="0">
                <a:solidFill>
                  <a:srgbClr val="FF0000"/>
                </a:solidFill>
              </a:rPr>
              <a:t>результаты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965245" cy="1202485"/>
          </a:xfrm>
        </p:spPr>
        <p:txBody>
          <a:bodyPr/>
          <a:lstStyle/>
          <a:p>
            <a:r>
              <a:rPr lang="ru-RU" dirty="0" smtClean="0"/>
              <a:t>Смысловое  чтение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500174"/>
          <a:ext cx="6929487" cy="476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829"/>
                <a:gridCol w="2309829"/>
                <a:gridCol w="2309829"/>
              </a:tblGrid>
              <a:tr h="654320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Наименование результата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Усвоили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Не усвоили</a:t>
                      </a:r>
                    </a:p>
                  </a:txBody>
                  <a:tcPr marL="68580" marR="68580" marT="0" marB="0"/>
                </a:tc>
              </a:tr>
              <a:tr h="778694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Знание </a:t>
                      </a: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межпредметных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 понятий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1557388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Умение работать с информацией, представленной в виде рисунка, графика,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схемы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1038259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Умение представлять информацию в виде диаграммы,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таблицы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543371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Читательская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компетентность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8794" y="2500306"/>
            <a:ext cx="5857916" cy="1571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333399"/>
                </a:solidFill>
              </a:rPr>
              <a:t>Тема урока </a:t>
            </a:r>
            <a:br>
              <a:rPr lang="ru-RU" sz="4000" b="1" dirty="0" smtClean="0">
                <a:solidFill>
                  <a:srgbClr val="333399"/>
                </a:solidFill>
              </a:rPr>
            </a:br>
            <a:r>
              <a:rPr lang="ru-RU" sz="4000" b="1" dirty="0" smtClean="0">
                <a:solidFill>
                  <a:srgbClr val="333399"/>
                </a:solidFill>
              </a:rPr>
              <a:t/>
            </a:r>
            <a:br>
              <a:rPr lang="ru-RU" sz="4000" b="1" dirty="0" smtClean="0">
                <a:solidFill>
                  <a:srgbClr val="333399"/>
                </a:solidFill>
              </a:rPr>
            </a:br>
            <a:r>
              <a:rPr lang="ru-RU" sz="4000" b="1" dirty="0" smtClean="0">
                <a:solidFill>
                  <a:srgbClr val="333399"/>
                </a:solidFill>
              </a:rPr>
              <a:t/>
            </a:r>
            <a:br>
              <a:rPr lang="ru-RU" sz="4000" b="1" dirty="0" smtClean="0">
                <a:solidFill>
                  <a:srgbClr val="333399"/>
                </a:solidFill>
              </a:rPr>
            </a:br>
            <a:r>
              <a:rPr lang="ru-RU" sz="4800" b="1" dirty="0" smtClean="0">
                <a:solidFill>
                  <a:srgbClr val="333399"/>
                </a:solidFill>
              </a:rPr>
              <a:t>Три состояния вещества</a:t>
            </a:r>
            <a:endParaRPr lang="ru-RU" sz="4800" b="1" dirty="0">
              <a:solidFill>
                <a:srgbClr val="333399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28860" y="4357694"/>
            <a:ext cx="492922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57554" y="450057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с текстом учебника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642918"/>
            <a:ext cx="8229600" cy="10001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333399"/>
                </a:solidFill>
              </a:rPr>
              <a:t>   «ЗХУ» Знаем-хотим знать – узнали</a:t>
            </a:r>
            <a:endParaRPr lang="ru-RU" sz="4000" b="1" dirty="0">
              <a:solidFill>
                <a:srgbClr val="333399"/>
              </a:solidFill>
            </a:endParaRPr>
          </a:p>
        </p:txBody>
      </p:sp>
      <p:graphicFrame>
        <p:nvGraphicFramePr>
          <p:cNvPr id="277561" name="Group 57"/>
          <p:cNvGraphicFramePr>
            <a:graphicFrameLocks noGrp="1"/>
          </p:cNvGraphicFramePr>
          <p:nvPr>
            <p:ph type="tbl" idx="1"/>
          </p:nvPr>
        </p:nvGraphicFramePr>
        <p:xfrm>
          <a:off x="785786" y="1500174"/>
          <a:ext cx="7500990" cy="4643471"/>
        </p:xfrm>
        <a:graphic>
          <a:graphicData uri="http://schemas.openxmlformats.org/drawingml/2006/table">
            <a:tbl>
              <a:tblPr/>
              <a:tblGrid>
                <a:gridCol w="2168244"/>
                <a:gridCol w="2988696"/>
                <a:gridCol w="2344050"/>
              </a:tblGrid>
              <a:tr h="9130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Хотим узнать</a:t>
                      </a:r>
                      <a:endParaRPr lang="en-US" sz="2400" dirty="0" smtClean="0"/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Узнали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42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Жидкость, газ, твердое тело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Во всех  состояниях возможна диффузия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1.Какими свойствами обладают?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Как это объяснить?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Для чего это можно использовать?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Как это мы можем узнать?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Сравнили: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сжимаемость, сохранение  объема, формы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Осталось узнать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</a:t>
            </a:r>
            <a:r>
              <a:rPr lang="ru-RU" sz="3300" b="1" dirty="0" smtClean="0">
                <a:solidFill>
                  <a:srgbClr val="0033CC"/>
                </a:solidFill>
              </a:rPr>
              <a:t>«Три состояния вещества»</a:t>
            </a:r>
            <a:endParaRPr lang="ru-RU" sz="3300" b="1" dirty="0">
              <a:solidFill>
                <a:srgbClr val="0033CC"/>
              </a:solidFill>
            </a:endParaRPr>
          </a:p>
        </p:txBody>
      </p:sp>
      <p:graphicFrame>
        <p:nvGraphicFramePr>
          <p:cNvPr id="13334" name="Group 22"/>
          <p:cNvGraphicFramePr>
            <a:graphicFrameLocks noGrp="1"/>
          </p:cNvGraphicFramePr>
          <p:nvPr>
            <p:ph type="tbl" idx="1"/>
          </p:nvPr>
        </p:nvGraphicFramePr>
        <p:xfrm>
          <a:off x="1000100" y="1322031"/>
          <a:ext cx="7215237" cy="4650166"/>
        </p:xfrm>
        <a:graphic>
          <a:graphicData uri="http://schemas.openxmlformats.org/drawingml/2006/table">
            <a:tbl>
              <a:tblPr/>
              <a:tblGrid>
                <a:gridCol w="2161509"/>
                <a:gridCol w="1763446"/>
                <a:gridCol w="1766231"/>
                <a:gridCol w="1524051"/>
              </a:tblGrid>
              <a:tr h="1124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</a:t>
                      </a:r>
                      <a:endParaRPr kumimoji="0" lang="ru-RU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знал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узнал новое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думал иначе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95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rgbClr val="0033CC"/>
                </a:solidFill>
              </a:rPr>
              <a:t/>
            </a:r>
            <a:br>
              <a:rPr lang="ru-RU" sz="3300" b="1" dirty="0" smtClean="0">
                <a:solidFill>
                  <a:srgbClr val="0033CC"/>
                </a:solidFill>
              </a:rPr>
            </a:br>
            <a:r>
              <a:rPr lang="ru-RU" sz="3300" b="1" dirty="0" smtClean="0">
                <a:solidFill>
                  <a:srgbClr val="0033CC"/>
                </a:solidFill>
              </a:rPr>
              <a:t>«Три состояния вещества»</a:t>
            </a:r>
          </a:p>
        </p:txBody>
      </p:sp>
      <p:graphicFrame>
        <p:nvGraphicFramePr>
          <p:cNvPr id="21559" name="Group 55"/>
          <p:cNvGraphicFramePr>
            <a:graphicFrameLocks noGrp="1"/>
          </p:cNvGraphicFramePr>
          <p:nvPr>
            <p:ph type="tbl" idx="1"/>
          </p:nvPr>
        </p:nvGraphicFramePr>
        <p:xfrm>
          <a:off x="785786" y="1500174"/>
          <a:ext cx="7786740" cy="4881215"/>
        </p:xfrm>
        <a:graphic>
          <a:graphicData uri="http://schemas.openxmlformats.org/drawingml/2006/table">
            <a:tbl>
              <a:tblPr/>
              <a:tblGrid>
                <a:gridCol w="2071701"/>
                <a:gridCol w="1787800"/>
                <a:gridCol w="1932282"/>
                <a:gridCol w="1994957"/>
              </a:tblGrid>
              <a:tr h="1052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Линия сравнения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      Газы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Жидкости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Твердые тела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350">
                <a:tc>
                  <a:txBody>
                    <a:bodyPr/>
                    <a:lstStyle/>
                    <a:p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Сжимаемость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Легко сжимаются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Практически несжимаемы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Практически несжимаемы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Сохранение объёма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Занимают весь предоставленный объем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Имеют собственный объем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Имеют собственный объем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Сохранение формы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имеют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имеют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Имеют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229600" cy="12144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rgbClr val="0033CC"/>
                </a:solidFill>
              </a:rPr>
              <a:t/>
            </a:r>
            <a:br>
              <a:rPr lang="ru-RU" sz="3300" b="1" dirty="0" smtClean="0">
                <a:solidFill>
                  <a:srgbClr val="0033CC"/>
                </a:solidFill>
              </a:rPr>
            </a:br>
            <a:r>
              <a:rPr lang="ru-RU" sz="3300" b="1" dirty="0" smtClean="0">
                <a:solidFill>
                  <a:srgbClr val="0033CC"/>
                </a:solidFill>
              </a:rPr>
              <a:t>«Различия в молекулярном строении твердых  тел, жидкостей и газов»</a:t>
            </a:r>
          </a:p>
        </p:txBody>
      </p:sp>
      <p:graphicFrame>
        <p:nvGraphicFramePr>
          <p:cNvPr id="21559" name="Group 55"/>
          <p:cNvGraphicFramePr>
            <a:graphicFrameLocks noGrp="1"/>
          </p:cNvGraphicFramePr>
          <p:nvPr>
            <p:ph type="tbl" idx="1"/>
          </p:nvPr>
        </p:nvGraphicFramePr>
        <p:xfrm>
          <a:off x="1214415" y="1714487"/>
          <a:ext cx="7072361" cy="3757749"/>
        </p:xfrm>
        <a:graphic>
          <a:graphicData uri="http://schemas.openxmlformats.org/drawingml/2006/table">
            <a:tbl>
              <a:tblPr/>
              <a:tblGrid>
                <a:gridCol w="2070440"/>
                <a:gridCol w="1505794"/>
                <a:gridCol w="1882243"/>
                <a:gridCol w="1613884"/>
              </a:tblGrid>
              <a:tr h="1130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Линия сравнения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     Газы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Жидкости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Твердые тела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590">
                <a:tc>
                  <a:txBody>
                    <a:bodyPr/>
                    <a:lstStyle/>
                    <a:p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Расположение молекул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Особенности движения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Взаимодействие молекул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Что мы узнали о строении вещества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428750"/>
          <a:ext cx="4214842" cy="471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</a:tblGrid>
              <a:tr h="471489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Все тела состоят из молекул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Молекулы движутся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Молекулы взаимодействуют</a:t>
                      </a:r>
                      <a:endParaRPr lang="ru-RU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0" y="1428750"/>
          <a:ext cx="4000528" cy="478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</a:tblGrid>
              <a:tr h="478633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Диффузия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Броуновское движение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Смачивание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</a:rPr>
                        <a:t>несмачивание</a:t>
                      </a:r>
                      <a:endParaRPr lang="ru-RU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Дробление мела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Расширение тела при нагревании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Свинцовые цилиндры слипаются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 rot="3433194">
            <a:off x="3648076" y="1208087"/>
            <a:ext cx="214312" cy="2335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3541634">
            <a:off x="3626645" y="1526381"/>
            <a:ext cx="214312" cy="233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5719696">
            <a:off x="3744912" y="3203576"/>
            <a:ext cx="214313" cy="1833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104038">
            <a:off x="3519119" y="2282824"/>
            <a:ext cx="214313" cy="2335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7705113">
            <a:off x="3874606" y="1427828"/>
            <a:ext cx="214312" cy="2335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7705113">
            <a:off x="3731419" y="1785144"/>
            <a:ext cx="214313" cy="233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965245" cy="1202485"/>
          </a:xfrm>
        </p:spPr>
        <p:txBody>
          <a:bodyPr/>
          <a:lstStyle/>
          <a:p>
            <a:r>
              <a:rPr lang="ru-RU" dirty="0" smtClean="0"/>
              <a:t>Смысловое  чтение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3000373"/>
          <a:ext cx="6929487" cy="2860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2000264"/>
                <a:gridCol w="1571637"/>
              </a:tblGrid>
              <a:tr h="642941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Наименование результата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Усвоили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Не усвоили</a:t>
                      </a: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Знание </a:t>
                      </a: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межпредметных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 понятий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 (№4)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20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2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Читательская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компетентность (понять</a:t>
                      </a:r>
                      <a:r>
                        <a:rPr lang="ru-RU" sz="1800" baseline="0" dirty="0" smtClean="0">
                          <a:latin typeface="Times New Roman"/>
                          <a:ea typeface="Calibri"/>
                        </a:rPr>
                        <a:t> текст, дать ответы на вопросы к тексту)  №1,2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17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5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43371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Применить знания в измененной</a:t>
                      </a:r>
                      <a:r>
                        <a:rPr lang="ru-RU" sz="1800" baseline="0" dirty="0" smtClean="0">
                          <a:latin typeface="Times New Roman"/>
                          <a:ea typeface="Calibri"/>
                        </a:rPr>
                        <a:t> ситуации (№3)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14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8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571604" y="1643050"/>
            <a:ext cx="5786478" cy="121444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71670" y="1785926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Повторная работа </a:t>
            </a:r>
          </a:p>
          <a:p>
            <a:pPr algn="ctr"/>
            <a:r>
              <a:rPr lang="ru-RU" sz="2800" b="1" dirty="0" smtClean="0">
                <a:latin typeface="+mj-lt"/>
              </a:rPr>
              <a:t>в конце 2 четверти</a:t>
            </a:r>
            <a:endParaRPr lang="ru-RU" sz="2800" b="1" dirty="0">
              <a:latin typeface="+mj-lt"/>
            </a:endParaRPr>
          </a:p>
        </p:txBody>
      </p:sp>
      <p:sp>
        <p:nvSpPr>
          <p:cNvPr id="7" name="Равнобедренный треугольник 6">
            <a:hlinkClick r:id="rId3" action="ppaction://hlinkfile"/>
          </p:cNvPr>
          <p:cNvSpPr/>
          <p:nvPr/>
        </p:nvSpPr>
        <p:spPr>
          <a:xfrm>
            <a:off x="7858148" y="2143116"/>
            <a:ext cx="357190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ina\Desktop\DSC01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036825" cy="2277919"/>
          </a:xfrm>
          <a:prstGeom prst="rect">
            <a:avLst/>
          </a:prstGeom>
          <a:noFill/>
        </p:spPr>
      </p:pic>
      <p:pic>
        <p:nvPicPr>
          <p:cNvPr id="2050" name="Picture 2" descr="C:\Users\Galina\Desktop\DSC0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00100" y="642918"/>
            <a:ext cx="3085630" cy="2314528"/>
          </a:xfrm>
          <a:prstGeom prst="rect">
            <a:avLst/>
          </a:prstGeom>
          <a:noFill/>
        </p:spPr>
      </p:pic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52" y="2571744"/>
            <a:ext cx="6553595" cy="33575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Когда людей станут учить не тому, </a:t>
            </a:r>
            <a:endParaRPr lang="ru-RU" b="1" i="1" u="sng" dirty="0" smtClean="0">
              <a:solidFill>
                <a:srgbClr val="002060"/>
              </a:solidFill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что</a:t>
            </a:r>
            <a:r>
              <a:rPr lang="ru-RU" b="1" i="1" dirty="0" smtClean="0">
                <a:solidFill>
                  <a:srgbClr val="002060"/>
                </a:solidFill>
              </a:rPr>
              <a:t> они должны думать,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а тому, </a:t>
            </a:r>
            <a:r>
              <a:rPr lang="ru-RU" b="1" i="1" u="sng" dirty="0" smtClean="0">
                <a:solidFill>
                  <a:srgbClr val="002060"/>
                </a:solidFill>
              </a:rPr>
              <a:t>как</a:t>
            </a:r>
            <a:r>
              <a:rPr lang="ru-RU" b="1" i="1" dirty="0" smtClean="0">
                <a:solidFill>
                  <a:srgbClr val="002060"/>
                </a:solidFill>
              </a:rPr>
              <a:t> они должны думать,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то тогда исчезнут всякие недоразумения.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Г. Лихтенберг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Сравним результаты вводной и повторной </a:t>
            </a:r>
            <a:r>
              <a:rPr lang="ru-RU" dirty="0" err="1" smtClean="0"/>
              <a:t>метапредметной</a:t>
            </a:r>
            <a:r>
              <a:rPr lang="ru-RU" dirty="0" smtClean="0"/>
              <a:t>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2571744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873135" y="1246680"/>
            <a:ext cx="3712963" cy="185585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Как научить планированию</a:t>
            </a:r>
            <a:endParaRPr lang="ru-RU" sz="4000" dirty="0"/>
          </a:p>
        </p:txBody>
      </p:sp>
      <p:pic>
        <p:nvPicPr>
          <p:cNvPr id="1026" name="Picture 2" descr="C:\Users\Galina\Desktop\DSC013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940" r="2594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AutoShape 60"/>
          <p:cNvSpPr>
            <a:spLocks noChangeArrowheads="1"/>
          </p:cNvSpPr>
          <p:nvPr/>
        </p:nvSpPr>
        <p:spPr bwMode="auto">
          <a:xfrm rot="19302643">
            <a:off x="1113252" y="4166755"/>
            <a:ext cx="3192380" cy="1008063"/>
          </a:xfrm>
          <a:prstGeom prst="wedgeRoundRectCallout">
            <a:avLst>
              <a:gd name="adj1" fmla="val 70116"/>
              <a:gd name="adj2" fmla="val -5133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Регулятивные результаты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092826" y="814891"/>
            <a:ext cx="3355827" cy="246881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>
                <a:latin typeface="+mj-lt"/>
              </a:rPr>
              <a:t>Решение </a:t>
            </a:r>
            <a:r>
              <a:rPr lang="ru-RU" sz="4000" dirty="0" err="1" smtClean="0">
                <a:latin typeface="+mj-lt"/>
              </a:rPr>
              <a:t>эксперимен-тальных</a:t>
            </a:r>
            <a:r>
              <a:rPr lang="ru-RU" sz="4000" dirty="0" smtClean="0">
                <a:latin typeface="+mj-lt"/>
              </a:rPr>
              <a:t> задач</a:t>
            </a:r>
            <a:endParaRPr lang="ru-RU" sz="4000" dirty="0">
              <a:latin typeface="+mj-lt"/>
            </a:endParaRPr>
          </a:p>
        </p:txBody>
      </p:sp>
      <p:pic>
        <p:nvPicPr>
          <p:cNvPr id="1027" name="Picture 3" descr="G:\Фото с предметной недели\P2070195 - коп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940" r="2594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0" name="AutoShape 60"/>
          <p:cNvSpPr>
            <a:spLocks noChangeArrowheads="1"/>
          </p:cNvSpPr>
          <p:nvPr/>
        </p:nvSpPr>
        <p:spPr bwMode="auto">
          <a:xfrm rot="16672528">
            <a:off x="2580546" y="4899605"/>
            <a:ext cx="3042982" cy="793749"/>
          </a:xfrm>
          <a:prstGeom prst="wedgeRoundRectCallout">
            <a:avLst>
              <a:gd name="adj1" fmla="val 70116"/>
              <a:gd name="adj2" fmla="val -5133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</a:rPr>
              <a:t>Личностные результаты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AutoShape 60"/>
          <p:cNvSpPr>
            <a:spLocks noChangeArrowheads="1"/>
          </p:cNvSpPr>
          <p:nvPr/>
        </p:nvSpPr>
        <p:spPr bwMode="auto">
          <a:xfrm rot="16885369">
            <a:off x="1707549" y="4850793"/>
            <a:ext cx="3125374" cy="793749"/>
          </a:xfrm>
          <a:prstGeom prst="wedgeRoundRectCallout">
            <a:avLst>
              <a:gd name="adj1" fmla="val 70116"/>
              <a:gd name="adj2" fmla="val -5133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Коммуникативные результаты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 rot="17183347">
            <a:off x="834511" y="4717128"/>
            <a:ext cx="2981432" cy="793749"/>
          </a:xfrm>
          <a:prstGeom prst="wedgeRoundRectCallout">
            <a:avLst>
              <a:gd name="adj1" fmla="val 70116"/>
              <a:gd name="adj2" fmla="val -5133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Регулятивные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результаты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AutoShape 60"/>
          <p:cNvSpPr>
            <a:spLocks noChangeArrowheads="1"/>
          </p:cNvSpPr>
          <p:nvPr/>
        </p:nvSpPr>
        <p:spPr bwMode="auto">
          <a:xfrm rot="17862458">
            <a:off x="-295233" y="4575380"/>
            <a:ext cx="3130410" cy="793749"/>
          </a:xfrm>
          <a:prstGeom prst="wedgeRoundRectCallout">
            <a:avLst>
              <a:gd name="adj1" fmla="val 70116"/>
              <a:gd name="adj2" fmla="val -5133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Познавательные результаты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Экспериментально решить задачу: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Определить скорость пузырька воздуха</a:t>
            </a:r>
          </a:p>
          <a:p>
            <a:pPr algn="just">
              <a:buNone/>
            </a:pPr>
            <a:r>
              <a:rPr lang="ru-RU" sz="3200" i="1" dirty="0" smtClean="0">
                <a:solidFill>
                  <a:srgbClr val="002060"/>
                </a:solidFill>
              </a:rPr>
              <a:t>Оборудование:</a:t>
            </a:r>
          </a:p>
          <a:p>
            <a:pPr>
              <a:buClr>
                <a:srgbClr val="FFFF00"/>
              </a:buClr>
            </a:pPr>
            <a:r>
              <a:rPr lang="ru-RU" sz="3200" i="1" dirty="0" smtClean="0">
                <a:solidFill>
                  <a:srgbClr val="002060"/>
                </a:solidFill>
              </a:rPr>
              <a:t>трубка, заполненный маслом</a:t>
            </a:r>
          </a:p>
          <a:p>
            <a:pPr>
              <a:buClr>
                <a:srgbClr val="FFFF00"/>
              </a:buClr>
            </a:pPr>
            <a:r>
              <a:rPr lang="ru-RU" sz="3200" i="1" dirty="0" smtClean="0">
                <a:solidFill>
                  <a:srgbClr val="002060"/>
                </a:solidFill>
              </a:rPr>
              <a:t>линейка</a:t>
            </a:r>
          </a:p>
          <a:p>
            <a:pPr>
              <a:buClr>
                <a:srgbClr val="FFFF00"/>
              </a:buClr>
            </a:pPr>
            <a:r>
              <a:rPr lang="ru-RU" sz="3200" i="1" dirty="0" smtClean="0">
                <a:solidFill>
                  <a:srgbClr val="002060"/>
                </a:solidFill>
              </a:rPr>
              <a:t>секундомер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Экспериментально решить задачу: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3200" dirty="0" smtClean="0">
                <a:latin typeface="+mj-lt"/>
              </a:rPr>
              <a:t>Определите жесткость пружины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  Оборудование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:</a:t>
            </a:r>
            <a:endParaRPr lang="ru-RU" sz="3200" dirty="0" smtClean="0">
              <a:solidFill>
                <a:srgbClr val="002060"/>
              </a:solidFill>
              <a:latin typeface="+mj-lt"/>
            </a:endParaRPr>
          </a:p>
          <a:p>
            <a:pPr lvl="1" algn="just">
              <a:buClr>
                <a:srgbClr val="FFFF00"/>
              </a:buClr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пружина</a:t>
            </a:r>
          </a:p>
          <a:p>
            <a:pPr lvl="1" algn="just">
              <a:buClr>
                <a:srgbClr val="FFFF00"/>
              </a:buClr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грузы</a:t>
            </a:r>
          </a:p>
          <a:p>
            <a:pPr lvl="1" algn="just">
              <a:buClr>
                <a:srgbClr val="FFFF00"/>
              </a:buClr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линейка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Экспериментально решить задачу: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2000240"/>
            <a:ext cx="6196405" cy="360381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sz="2800" i="1" dirty="0" smtClean="0"/>
              <a:t>Определить плотность тела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Оборудование</a:t>
            </a:r>
            <a:r>
              <a:rPr lang="en-US" sz="2800" i="1" dirty="0" smtClean="0">
                <a:solidFill>
                  <a:srgbClr val="002060"/>
                </a:solidFill>
              </a:rPr>
              <a:t>: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pPr lvl="1" algn="just">
              <a:buClr>
                <a:srgbClr val="FFFF00"/>
              </a:buClr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мензурка</a:t>
            </a:r>
          </a:p>
          <a:p>
            <a:pPr lvl="1" algn="just">
              <a:buClr>
                <a:srgbClr val="FFFF00"/>
              </a:buClr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твердое тело небольших размеров</a:t>
            </a:r>
          </a:p>
          <a:p>
            <a:pPr lvl="1" algn="just">
              <a:buClr>
                <a:srgbClr val="FFFF00"/>
              </a:buClr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весы</a:t>
            </a:r>
          </a:p>
          <a:p>
            <a:pPr lvl="1" algn="just">
              <a:buClr>
                <a:srgbClr val="FFFF00"/>
              </a:buClr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гири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Экспериментально решить задачу: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200" dirty="0" smtClean="0"/>
              <a:t>Какая пружина имеет большую жесткость. Проверьте экспериментально.</a:t>
            </a:r>
          </a:p>
          <a:p>
            <a:pPr algn="just">
              <a:buNone/>
            </a:pPr>
            <a:r>
              <a:rPr lang="ru-RU" sz="3200" i="1" dirty="0" smtClean="0">
                <a:solidFill>
                  <a:srgbClr val="002060"/>
                </a:solidFill>
              </a:rPr>
              <a:t>Оборудование: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3200" i="1" dirty="0" smtClean="0">
                <a:solidFill>
                  <a:srgbClr val="002060"/>
                </a:solidFill>
              </a:rPr>
              <a:t>Две пружины разной жесткости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3200" i="1" dirty="0" smtClean="0">
                <a:solidFill>
                  <a:srgbClr val="002060"/>
                </a:solidFill>
              </a:rPr>
              <a:t>грузы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Экспериментально</a:t>
            </a:r>
            <a:br>
              <a:rPr lang="ru-RU" sz="4000" b="1" dirty="0" smtClean="0"/>
            </a:br>
            <a:r>
              <a:rPr lang="ru-RU" sz="4000" b="1" dirty="0" smtClean="0"/>
              <a:t> решить задачу: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i="1" dirty="0" smtClean="0"/>
              <a:t>Определите толщину нитки, тонкой медной проволоки, монеты, диаметра зернышка пшена (на выбор).</a:t>
            </a:r>
          </a:p>
          <a:p>
            <a:pPr algn="just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Оборудование</a:t>
            </a:r>
            <a:r>
              <a:rPr lang="en-US" i="1" dirty="0" smtClean="0">
                <a:solidFill>
                  <a:srgbClr val="002060"/>
                </a:solidFill>
              </a:rPr>
              <a:t>:</a:t>
            </a:r>
            <a:endParaRPr lang="ru-RU" i="1" dirty="0" smtClean="0">
              <a:solidFill>
                <a:srgbClr val="002060"/>
              </a:solidFill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линейка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карандаш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проволока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монеты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зерна пшена.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Экспериментально решить задачу: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Определить плотность твердого тела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Оборудование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сосуд с водой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твердое тело небольших размеров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стакан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весы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гири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http://nsportal.ru/nachalnaya-shkola/materialy-mo/2012/03/27/sistemno-deyatelnostnyy-podkhod-v-usloviyakh-fgos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785793"/>
            <a:ext cx="7429551" cy="542928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		</a:t>
            </a:r>
            <a:r>
              <a:rPr lang="ru-RU" i="1" dirty="0" smtClean="0">
                <a:solidFill>
                  <a:srgbClr val="002060"/>
                </a:solidFill>
              </a:rPr>
              <a:t>Стандарт трактует понятие </a:t>
            </a:r>
            <a:r>
              <a:rPr lang="ru-RU" i="1" dirty="0" smtClean="0">
                <a:solidFill>
                  <a:srgbClr val="C00000"/>
                </a:solidFill>
              </a:rPr>
              <a:t>«результат образования»</a:t>
            </a:r>
            <a:r>
              <a:rPr lang="ru-RU" i="1" dirty="0" smtClean="0">
                <a:solidFill>
                  <a:srgbClr val="002060"/>
                </a:solidFill>
              </a:rPr>
              <a:t> с позиции </a:t>
            </a:r>
            <a:r>
              <a:rPr lang="ru-RU" i="1" dirty="0" err="1" smtClean="0">
                <a:solidFill>
                  <a:srgbClr val="002060"/>
                </a:solidFill>
              </a:rPr>
              <a:t>деятельностного</a:t>
            </a:r>
            <a:r>
              <a:rPr lang="ru-RU" i="1" dirty="0" smtClean="0">
                <a:solidFill>
                  <a:srgbClr val="002060"/>
                </a:solidFill>
              </a:rPr>
              <a:t> подхода, согласно которому психологические особенности человека, качества личности есть</a:t>
            </a:r>
            <a:r>
              <a:rPr lang="ru-RU" i="1" dirty="0" smtClean="0">
                <a:solidFill>
                  <a:srgbClr val="C00000"/>
                </a:solidFill>
              </a:rPr>
              <a:t> результат преобразования внешней предметной деятельности во внутреннюю – психическую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>
                <a:solidFill>
                  <a:srgbClr val="002060"/>
                </a:solidFill>
              </a:rPr>
              <a:t>		</a:t>
            </a:r>
            <a:r>
              <a:rPr lang="ru-RU" i="1" u="sng" dirty="0" err="1" smtClean="0">
                <a:solidFill>
                  <a:srgbClr val="002060"/>
                </a:solidFill>
              </a:rPr>
              <a:t>Деятельностный</a:t>
            </a:r>
            <a:r>
              <a:rPr lang="ru-RU" i="1" u="sng" dirty="0" smtClean="0">
                <a:solidFill>
                  <a:srgbClr val="002060"/>
                </a:solidFill>
              </a:rPr>
              <a:t> подход </a:t>
            </a:r>
            <a:r>
              <a:rPr lang="ru-RU" i="1" dirty="0" smtClean="0">
                <a:solidFill>
                  <a:srgbClr val="002060"/>
                </a:solidFill>
              </a:rPr>
              <a:t>позволяет выделить основные результаты обучения и воспитания, выраженные в терминах ключевых задач развития учащихся и </a:t>
            </a:r>
            <a:r>
              <a:rPr lang="ru-RU" i="1" dirty="0" smtClean="0">
                <a:solidFill>
                  <a:srgbClr val="C00000"/>
                </a:solidFill>
              </a:rPr>
              <a:t>формирования универсальных способов учебных и познавательных действий</a:t>
            </a:r>
            <a:r>
              <a:rPr lang="ru-RU" i="1" dirty="0" smtClean="0">
                <a:solidFill>
                  <a:srgbClr val="002060"/>
                </a:solidFill>
              </a:rPr>
              <a:t>, которые, в свою очередь,  должны быть положены в основу отбора и структурирования содержания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57554" y="92867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Цели урока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1676400"/>
            <a:ext cx="5605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Планируемые  результаты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2643188"/>
          <a:ext cx="7000924" cy="3214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1439"/>
                <a:gridCol w="3939485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Воспитывающая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Личностные  результаты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Развивающая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Метапредметные результаты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Обучающая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Предметные результаты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5" y="1"/>
            <a:ext cx="6500858" cy="10001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СИСТЕМЫ → СИСТЕМНЫЙ ПОДХОД →ДЕЯТЕЛЬНОСТЬ </a:t>
            </a:r>
            <a:br>
              <a:rPr lang="ru-RU" sz="2000" dirty="0" smtClean="0"/>
            </a:br>
            <a:r>
              <a:rPr lang="ru-RU" sz="2000" dirty="0" smtClean="0"/>
              <a:t>= системно – </a:t>
            </a:r>
            <a:r>
              <a:rPr lang="ru-RU" sz="2000" dirty="0" err="1" smtClean="0"/>
              <a:t>деятельностный</a:t>
            </a:r>
            <a:r>
              <a:rPr lang="ru-RU" sz="2000" dirty="0" smtClean="0"/>
              <a:t> подход (СДП)</a:t>
            </a:r>
            <a:endParaRPr lang="en-US" sz="2000" dirty="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786446" y="3143248"/>
            <a:ext cx="2276475" cy="29956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1000100" y="3071810"/>
            <a:ext cx="2357437" cy="29956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214678" y="292893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643438" y="2928934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28795" y="928670"/>
            <a:ext cx="4500594" cy="2071702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92"/>
              <a:ext cx="1570" cy="70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286000" y="1643063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ИННОВАЦИЯ – 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нововведение, которое вносит новые элементы в среду внедрения и вызывает обновление в системы.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142976" y="3357562"/>
            <a:ext cx="221456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Среди зарубежных ученых – 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Э.Колли, </a:t>
            </a:r>
          </a:p>
          <a:p>
            <a:pPr algn="ctr">
              <a:defRPr/>
            </a:pPr>
            <a:r>
              <a:rPr lang="ru-RU" sz="2000" dirty="0" err="1">
                <a:latin typeface="+mj-lt"/>
              </a:rPr>
              <a:t>А.Комбс</a:t>
            </a:r>
            <a:r>
              <a:rPr lang="ru-RU" sz="2000" dirty="0">
                <a:latin typeface="+mj-lt"/>
              </a:rPr>
              <a:t>, </a:t>
            </a:r>
          </a:p>
          <a:p>
            <a:pPr algn="ctr">
              <a:defRPr/>
            </a:pPr>
            <a:r>
              <a:rPr lang="ru-RU" sz="2000" dirty="0" err="1">
                <a:latin typeface="+mj-lt"/>
              </a:rPr>
              <a:t>А.Маслоу</a:t>
            </a:r>
            <a:endParaRPr lang="ru-RU" sz="2000" dirty="0">
              <a:latin typeface="+mj-lt"/>
            </a:endParaRPr>
          </a:p>
          <a:p>
            <a:pPr algn="ctr">
              <a:defRPr/>
            </a:pPr>
            <a:r>
              <a:rPr lang="ru-RU" sz="2000" dirty="0">
                <a:latin typeface="+mj-lt"/>
              </a:rPr>
              <a:t>и др</a:t>
            </a:r>
            <a:r>
              <a:rPr lang="ru-RU" sz="2400" dirty="0">
                <a:latin typeface="+mn-lt"/>
              </a:rPr>
              <a:t>.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715008" y="3214686"/>
            <a:ext cx="2286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+mj-lt"/>
              </a:rPr>
              <a:t>известные </a:t>
            </a:r>
            <a:r>
              <a:rPr lang="ru-RU" sz="2000" dirty="0">
                <a:latin typeface="+mj-lt"/>
              </a:rPr>
              <a:t>еще с 20-х годов русские ученые: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Л.С.Выготский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Д.Б.Эльконин</a:t>
            </a:r>
            <a:r>
              <a:rPr lang="ru-RU" sz="2000" dirty="0">
                <a:latin typeface="+mj-lt"/>
              </a:rPr>
              <a:t>, В.В.Давыдов, </a:t>
            </a:r>
            <a:r>
              <a:rPr lang="ru-RU" sz="2000" dirty="0" err="1">
                <a:latin typeface="+mj-lt"/>
              </a:rPr>
              <a:t>Л.В.Занков</a:t>
            </a:r>
            <a:r>
              <a:rPr lang="ru-RU" sz="2000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и др. </a:t>
            </a:r>
            <a:r>
              <a:rPr lang="ru-RU" sz="2000" dirty="0" smtClean="0">
                <a:latin typeface="+mj-lt"/>
              </a:rPr>
              <a:t>Среди отечественных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71538" y="1000109"/>
            <a:ext cx="7286676" cy="4929222"/>
            <a:chOff x="-16" y="777"/>
            <a:chExt cx="5796" cy="3143"/>
          </a:xfrm>
        </p:grpSpPr>
        <p:sp>
          <p:nvSpPr>
            <p:cNvPr id="14341" name="Text Box 6"/>
            <p:cNvSpPr txBox="1">
              <a:spLocks noChangeArrowheads="1"/>
            </p:cNvSpPr>
            <p:nvPr/>
          </p:nvSpPr>
          <p:spPr bwMode="gray">
            <a:xfrm>
              <a:off x="2627" y="1969"/>
              <a:ext cx="12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342" name="Text Box 7"/>
            <p:cNvSpPr txBox="1">
              <a:spLocks noChangeArrowheads="1"/>
            </p:cNvSpPr>
            <p:nvPr/>
          </p:nvSpPr>
          <p:spPr bwMode="gray">
            <a:xfrm>
              <a:off x="2627" y="2305"/>
              <a:ext cx="4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4343" name="Text Box 8"/>
            <p:cNvSpPr txBox="1">
              <a:spLocks noChangeArrowheads="1"/>
            </p:cNvSpPr>
            <p:nvPr/>
          </p:nvSpPr>
          <p:spPr bwMode="gray">
            <a:xfrm>
              <a:off x="2627" y="2641"/>
              <a:ext cx="4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gray">
            <a:xfrm>
              <a:off x="1872" y="1680"/>
              <a:ext cx="336" cy="1297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5" name="AutoShape 10"/>
            <p:cNvSpPr>
              <a:spLocks noChangeArrowheads="1"/>
            </p:cNvSpPr>
            <p:nvPr/>
          </p:nvSpPr>
          <p:spPr bwMode="auto">
            <a:xfrm>
              <a:off x="-16" y="1344"/>
              <a:ext cx="179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-16" y="1488"/>
              <a:ext cx="1744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b="1">
                  <a:solidFill>
                    <a:srgbClr val="001D3A"/>
                  </a:solidFill>
                  <a:latin typeface="Verdana" pitchFamily="34" charset="0"/>
                </a:rPr>
                <a:t>Какова деятельность – такова и личность</a:t>
              </a:r>
            </a:p>
          </p:txBody>
        </p:sp>
        <p:sp>
          <p:nvSpPr>
            <p:cNvPr id="14347" name="AutoShape 12"/>
            <p:cNvSpPr>
              <a:spLocks noChangeArrowheads="1"/>
            </p:cNvSpPr>
            <p:nvPr/>
          </p:nvSpPr>
          <p:spPr bwMode="auto">
            <a:xfrm>
              <a:off x="3888" y="1344"/>
              <a:ext cx="189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14348" name="Text Box 13"/>
            <p:cNvSpPr txBox="1">
              <a:spLocks noChangeArrowheads="1"/>
            </p:cNvSpPr>
            <p:nvPr/>
          </p:nvSpPr>
          <p:spPr bwMode="auto">
            <a:xfrm>
              <a:off x="3978" y="1788"/>
              <a:ext cx="1796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b="1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ru-RU" b="1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b="1" dirty="0">
                  <a:solidFill>
                    <a:srgbClr val="001D3A"/>
                  </a:solidFill>
                  <a:latin typeface="Verdana" pitchFamily="34" charset="0"/>
                </a:rPr>
                <a:t>Вне деятельности нет личности</a:t>
              </a:r>
            </a:p>
          </p:txBody>
        </p:sp>
        <p:sp>
          <p:nvSpPr>
            <p:cNvPr id="45070" name="AutoShape 14"/>
            <p:cNvSpPr>
              <a:spLocks noChangeArrowheads="1"/>
            </p:cNvSpPr>
            <p:nvPr/>
          </p:nvSpPr>
          <p:spPr bwMode="gray">
            <a:xfrm>
              <a:off x="3458" y="1680"/>
              <a:ext cx="334" cy="1297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1" name="AutoShape 15"/>
            <p:cNvSpPr>
              <a:spLocks noChangeArrowheads="1"/>
            </p:cNvSpPr>
            <p:nvPr/>
          </p:nvSpPr>
          <p:spPr bwMode="gray">
            <a:xfrm>
              <a:off x="1799" y="777"/>
              <a:ext cx="1920" cy="86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2" name="AutoShape 16"/>
            <p:cNvSpPr>
              <a:spLocks noChangeArrowheads="1"/>
            </p:cNvSpPr>
            <p:nvPr/>
          </p:nvSpPr>
          <p:spPr bwMode="gray">
            <a:xfrm>
              <a:off x="2283" y="1440"/>
              <a:ext cx="1107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2" name="Text Box 17"/>
            <p:cNvSpPr txBox="1">
              <a:spLocks noChangeArrowheads="1"/>
            </p:cNvSpPr>
            <p:nvPr/>
          </p:nvSpPr>
          <p:spPr bwMode="gray">
            <a:xfrm>
              <a:off x="1933" y="1314"/>
              <a:ext cx="175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dirty="0">
                  <a:solidFill>
                    <a:schemeClr val="bg1"/>
                  </a:solidFill>
                </a:rPr>
                <a:t>деятельность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353" name="AutoShape 18"/>
            <p:cNvSpPr>
              <a:spLocks noChangeArrowheads="1"/>
            </p:cNvSpPr>
            <p:nvPr/>
          </p:nvSpPr>
          <p:spPr bwMode="gray">
            <a:xfrm>
              <a:off x="1786" y="3067"/>
              <a:ext cx="2046" cy="853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1F571E"/>
                </a:gs>
                <a:gs pos="50000">
                  <a:srgbClr val="44BD41"/>
                </a:gs>
                <a:gs pos="100000">
                  <a:srgbClr val="1F571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Text Box 19"/>
            <p:cNvSpPr txBox="1">
              <a:spLocks noChangeArrowheads="1"/>
            </p:cNvSpPr>
            <p:nvPr/>
          </p:nvSpPr>
          <p:spPr bwMode="gray">
            <a:xfrm>
              <a:off x="2079" y="3459"/>
              <a:ext cx="1328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dirty="0">
                  <a:solidFill>
                    <a:schemeClr val="bg1"/>
                  </a:solidFill>
                </a:rPr>
                <a:t>личность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5076" name="AutoShape 20"/>
            <p:cNvSpPr>
              <a:spLocks noChangeArrowheads="1"/>
            </p:cNvSpPr>
            <p:nvPr/>
          </p:nvSpPr>
          <p:spPr bwMode="gray">
            <a:xfrm>
              <a:off x="2269" y="2928"/>
              <a:ext cx="1106" cy="333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0" name="Прямоугольник 22"/>
          <p:cNvSpPr>
            <a:spLocks noChangeArrowheads="1"/>
          </p:cNvSpPr>
          <p:nvPr/>
        </p:nvSpPr>
        <p:spPr bwMode="auto">
          <a:xfrm>
            <a:off x="3071813" y="2643188"/>
            <a:ext cx="2786062" cy="2308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/>
              <a:t>УД становится источником внутреннего развития школьника, формирования его творческих способностей и личностных качеств.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785794"/>
            <a:ext cx="6648450" cy="8826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Основные виды УУД</a:t>
            </a:r>
            <a:endParaRPr lang="en-US" sz="24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2286000"/>
            <a:ext cx="6334125" cy="3500438"/>
            <a:chOff x="168" y="960"/>
            <a:chExt cx="5375" cy="2915"/>
          </a:xfrm>
        </p:grpSpPr>
        <p:sp>
          <p:nvSpPr>
            <p:cNvPr id="17432" name="Freeform 4"/>
            <p:cNvSpPr>
              <a:spLocks/>
            </p:cNvSpPr>
            <p:nvPr/>
          </p:nvSpPr>
          <p:spPr bwMode="gray">
            <a:xfrm>
              <a:off x="5089" y="960"/>
              <a:ext cx="441" cy="773"/>
            </a:xfrm>
            <a:custGeom>
              <a:avLst/>
              <a:gdLst>
                <a:gd name="T0" fmla="*/ 631 w 308"/>
                <a:gd name="T1" fmla="*/ 364 h 444"/>
                <a:gd name="T2" fmla="*/ 0 w 308"/>
                <a:gd name="T3" fmla="*/ 1346 h 444"/>
                <a:gd name="T4" fmla="*/ 0 w 308"/>
                <a:gd name="T5" fmla="*/ 867 h 444"/>
                <a:gd name="T6" fmla="*/ 631 w 308"/>
                <a:gd name="T7" fmla="*/ 0 h 444"/>
                <a:gd name="T8" fmla="*/ 631 w 308"/>
                <a:gd name="T9" fmla="*/ 364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5"/>
            <p:cNvSpPr>
              <a:spLocks/>
            </p:cNvSpPr>
            <p:nvPr/>
          </p:nvSpPr>
          <p:spPr bwMode="gray">
            <a:xfrm>
              <a:off x="2976" y="960"/>
              <a:ext cx="2567" cy="476"/>
            </a:xfrm>
            <a:custGeom>
              <a:avLst/>
              <a:gdLst>
                <a:gd name="T0" fmla="*/ 3053 w 1786"/>
                <a:gd name="T1" fmla="*/ 798 h 284"/>
                <a:gd name="T2" fmla="*/ 0 w 1786"/>
                <a:gd name="T3" fmla="*/ 798 h 284"/>
                <a:gd name="T4" fmla="*/ 921 w 1786"/>
                <a:gd name="T5" fmla="*/ 0 h 284"/>
                <a:gd name="T6" fmla="*/ 3690 w 1786"/>
                <a:gd name="T7" fmla="*/ 0 h 284"/>
                <a:gd name="T8" fmla="*/ 3053 w 1786"/>
                <a:gd name="T9" fmla="*/ 798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631 w 308"/>
                <a:gd name="T1" fmla="*/ 301 h 442"/>
                <a:gd name="T2" fmla="*/ 0 w 308"/>
                <a:gd name="T3" fmla="*/ 1112 h 442"/>
                <a:gd name="T4" fmla="*/ 0 w 308"/>
                <a:gd name="T5" fmla="*/ 720 h 442"/>
                <a:gd name="T6" fmla="*/ 631 w 308"/>
                <a:gd name="T7" fmla="*/ 0 h 442"/>
                <a:gd name="T8" fmla="*/ 631 w 308"/>
                <a:gd name="T9" fmla="*/ 30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3310 w 1920"/>
                <a:gd name="T1" fmla="*/ 713 h 284"/>
                <a:gd name="T2" fmla="*/ 0 w 1920"/>
                <a:gd name="T3" fmla="*/ 713 h 284"/>
                <a:gd name="T4" fmla="*/ 916 w 1920"/>
                <a:gd name="T5" fmla="*/ 0 h 284"/>
                <a:gd name="T6" fmla="*/ 3942 w 1920"/>
                <a:gd name="T7" fmla="*/ 0 h 284"/>
                <a:gd name="T8" fmla="*/ 3310 w 1920"/>
                <a:gd name="T9" fmla="*/ 713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630 w 306"/>
                <a:gd name="T1" fmla="*/ 306 h 444"/>
                <a:gd name="T2" fmla="*/ 0 w 306"/>
                <a:gd name="T3" fmla="*/ 1116 h 444"/>
                <a:gd name="T4" fmla="*/ 0 w 306"/>
                <a:gd name="T5" fmla="*/ 718 h 444"/>
                <a:gd name="T6" fmla="*/ 630 w 306"/>
                <a:gd name="T7" fmla="*/ 0 h 444"/>
                <a:gd name="T8" fmla="*/ 630 w 306"/>
                <a:gd name="T9" fmla="*/ 306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9"/>
            <p:cNvSpPr>
              <a:spLocks/>
            </p:cNvSpPr>
            <p:nvPr/>
          </p:nvSpPr>
          <p:spPr bwMode="gray">
            <a:xfrm>
              <a:off x="3758" y="3047"/>
              <a:ext cx="442" cy="828"/>
            </a:xfrm>
            <a:custGeom>
              <a:avLst/>
              <a:gdLst>
                <a:gd name="T0" fmla="*/ 634 w 308"/>
                <a:gd name="T1" fmla="*/ 425 h 444"/>
                <a:gd name="T2" fmla="*/ 0 w 308"/>
                <a:gd name="T3" fmla="*/ 1544 h 444"/>
                <a:gd name="T4" fmla="*/ 0 w 308"/>
                <a:gd name="T5" fmla="*/ 994 h 444"/>
                <a:gd name="T6" fmla="*/ 634 w 308"/>
                <a:gd name="T7" fmla="*/ 0 h 444"/>
                <a:gd name="T8" fmla="*/ 634 w 308"/>
                <a:gd name="T9" fmla="*/ 42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10"/>
            <p:cNvSpPr>
              <a:spLocks/>
            </p:cNvSpPr>
            <p:nvPr/>
          </p:nvSpPr>
          <p:spPr bwMode="gray">
            <a:xfrm>
              <a:off x="1076" y="3051"/>
              <a:ext cx="3133" cy="527"/>
            </a:xfrm>
            <a:custGeom>
              <a:avLst/>
              <a:gdLst>
                <a:gd name="T0" fmla="*/ 3866 w 2180"/>
                <a:gd name="T1" fmla="*/ 978 h 284"/>
                <a:gd name="T2" fmla="*/ 0 w 2180"/>
                <a:gd name="T3" fmla="*/ 978 h 284"/>
                <a:gd name="T4" fmla="*/ 921 w 2180"/>
                <a:gd name="T5" fmla="*/ 0 h 284"/>
                <a:gd name="T6" fmla="*/ 4503 w 2180"/>
                <a:gd name="T7" fmla="*/ 0 h 284"/>
                <a:gd name="T8" fmla="*/ 3866 w 2180"/>
                <a:gd name="T9" fmla="*/ 978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0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1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2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3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4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5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6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7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8" name="Rectangle 21"/>
            <p:cNvSpPr>
              <a:spLocks noChangeArrowheads="1"/>
            </p:cNvSpPr>
            <p:nvPr/>
          </p:nvSpPr>
          <p:spPr bwMode="gray">
            <a:xfrm>
              <a:off x="2936" y="1411"/>
              <a:ext cx="2243" cy="253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b="1"/>
                <a:t>Коммуникативные УУД</a:t>
              </a:r>
              <a:r>
                <a:rPr lang="ru-RU"/>
                <a:t> </a:t>
              </a:r>
              <a:endParaRPr lang="en-US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449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b="1"/>
                <a:t>Познавательные УУД</a:t>
              </a:r>
              <a:r>
                <a:rPr lang="ru-RU"/>
                <a:t> </a:t>
              </a:r>
              <a:endParaRPr lang="en-US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450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>
                <a:gd name="T0" fmla="*/ 3577 w 2048"/>
                <a:gd name="T1" fmla="*/ 721 h 286"/>
                <a:gd name="T2" fmla="*/ 0 w 2048"/>
                <a:gd name="T3" fmla="*/ 721 h 286"/>
                <a:gd name="T4" fmla="*/ 916 w 2048"/>
                <a:gd name="T5" fmla="*/ 0 h 286"/>
                <a:gd name="T6" fmla="*/ 4206 w 2048"/>
                <a:gd name="T7" fmla="*/ 0 h 286"/>
                <a:gd name="T8" fmla="*/ 3577 w 2048"/>
                <a:gd name="T9" fmla="*/ 721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b="1"/>
                <a:t>Регулятивные УУД</a:t>
              </a:r>
              <a:r>
                <a:rPr lang="ru-RU"/>
                <a:t> </a:t>
              </a:r>
              <a:endParaRPr lang="en-US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452" name="Rectangle 25"/>
            <p:cNvSpPr>
              <a:spLocks noChangeArrowheads="1"/>
            </p:cNvSpPr>
            <p:nvPr/>
          </p:nvSpPr>
          <p:spPr bwMode="gray">
            <a:xfrm>
              <a:off x="1075" y="3578"/>
              <a:ext cx="2689" cy="297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453" name="Text Box 26"/>
            <p:cNvSpPr txBox="1">
              <a:spLocks noChangeArrowheads="1"/>
            </p:cNvSpPr>
            <p:nvPr/>
          </p:nvSpPr>
          <p:spPr bwMode="gray">
            <a:xfrm>
              <a:off x="693" y="1198"/>
              <a:ext cx="15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ru-RU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7454" name="Text Box 27"/>
            <p:cNvSpPr txBox="1">
              <a:spLocks noChangeArrowheads="1"/>
            </p:cNvSpPr>
            <p:nvPr/>
          </p:nvSpPr>
          <p:spPr bwMode="gray">
            <a:xfrm>
              <a:off x="693" y="1912"/>
              <a:ext cx="21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>
                  <a:solidFill>
                    <a:schemeClr val="tx2"/>
                  </a:solidFill>
                  <a:latin typeface="Verdana" pitchFamily="34" charset="0"/>
                </a:rPr>
                <a:t> </a:t>
              </a:r>
              <a:endParaRPr lang="en-US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7455" name="Text Box 28"/>
            <p:cNvSpPr txBox="1">
              <a:spLocks noChangeArrowheads="1"/>
            </p:cNvSpPr>
            <p:nvPr/>
          </p:nvSpPr>
          <p:spPr bwMode="gray">
            <a:xfrm>
              <a:off x="693" y="2626"/>
              <a:ext cx="15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7456" name="Text Box 29"/>
            <p:cNvSpPr txBox="1">
              <a:spLocks noChangeArrowheads="1"/>
            </p:cNvSpPr>
            <p:nvPr/>
          </p:nvSpPr>
          <p:spPr bwMode="gray">
            <a:xfrm>
              <a:off x="790" y="3280"/>
              <a:ext cx="15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ru-RU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</p:grpSp>
      <p:sp>
        <p:nvSpPr>
          <p:cNvPr id="17412" name="Прямоугольник 30"/>
          <p:cNvSpPr>
            <a:spLocks noChangeArrowheads="1"/>
          </p:cNvSpPr>
          <p:nvPr/>
        </p:nvSpPr>
        <p:spPr bwMode="auto">
          <a:xfrm>
            <a:off x="3071813" y="5357813"/>
            <a:ext cx="2178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Личностные УУД</a:t>
            </a:r>
            <a:r>
              <a:rPr lang="ru-RU"/>
              <a:t> </a:t>
            </a:r>
          </a:p>
        </p:txBody>
      </p:sp>
      <p:sp>
        <p:nvSpPr>
          <p:cNvPr id="17413" name="Прямоугольник 32"/>
          <p:cNvSpPr>
            <a:spLocks noChangeArrowheads="1"/>
          </p:cNvSpPr>
          <p:nvPr/>
        </p:nvSpPr>
        <p:spPr bwMode="auto">
          <a:xfrm>
            <a:off x="714348" y="5572140"/>
            <a:ext cx="2214563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 err="1">
                <a:latin typeface="Monotype Corsiva" pitchFamily="66" charset="0"/>
              </a:rPr>
              <a:t>смыслообразование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17414" name="Прямоугольник 33"/>
          <p:cNvSpPr>
            <a:spLocks noChangeArrowheads="1"/>
          </p:cNvSpPr>
          <p:nvPr/>
        </p:nvSpPr>
        <p:spPr bwMode="auto">
          <a:xfrm>
            <a:off x="785786" y="5929330"/>
            <a:ext cx="3373438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нравственно-этическая ориентация </a:t>
            </a:r>
          </a:p>
        </p:txBody>
      </p:sp>
      <p:sp>
        <p:nvSpPr>
          <p:cNvPr id="35" name="Стрелка углом 34"/>
          <p:cNvSpPr/>
          <p:nvPr/>
        </p:nvSpPr>
        <p:spPr>
          <a:xfrm flipH="1">
            <a:off x="1928794" y="5000636"/>
            <a:ext cx="1214424" cy="357188"/>
          </a:xfrm>
          <a:prstGeom prst="bentArrow">
            <a:avLst>
              <a:gd name="adj1" fmla="val 21863"/>
              <a:gd name="adj2" fmla="val 25000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2643182"/>
            <a:ext cx="1403350" cy="3698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 err="1">
                <a:latin typeface="Monotype Corsiva" pitchFamily="66" charset="0"/>
              </a:rPr>
              <a:t>целеполагание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00958" y="3071810"/>
            <a:ext cx="1360487" cy="3698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планирование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429520" y="3429000"/>
            <a:ext cx="1619250" cy="3698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прогнозирование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643834" y="3786190"/>
            <a:ext cx="1011237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контроль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429520" y="4214818"/>
            <a:ext cx="1130300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коррекция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358082" y="4714884"/>
            <a:ext cx="765175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оценка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5143512"/>
            <a:ext cx="1471613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 err="1">
                <a:latin typeface="Monotype Corsiva" pitchFamily="66" charset="0"/>
              </a:rPr>
              <a:t>саморегуляция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17423" name="Прямоугольник 46"/>
          <p:cNvSpPr>
            <a:spLocks noChangeArrowheads="1"/>
          </p:cNvSpPr>
          <p:nvPr/>
        </p:nvSpPr>
        <p:spPr bwMode="auto">
          <a:xfrm>
            <a:off x="1000125" y="2357438"/>
            <a:ext cx="1920875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общеучебные унив.д.</a:t>
            </a:r>
          </a:p>
        </p:txBody>
      </p:sp>
      <p:sp>
        <p:nvSpPr>
          <p:cNvPr id="17424" name="Прямоугольник 47"/>
          <p:cNvSpPr>
            <a:spLocks noChangeArrowheads="1"/>
          </p:cNvSpPr>
          <p:nvPr/>
        </p:nvSpPr>
        <p:spPr bwMode="auto">
          <a:xfrm>
            <a:off x="1071538" y="2786058"/>
            <a:ext cx="2714625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Monotype Corsiva" pitchFamily="66" charset="0"/>
              </a:rPr>
              <a:t>знаково-символические д.</a:t>
            </a:r>
          </a:p>
        </p:txBody>
      </p:sp>
      <p:sp>
        <p:nvSpPr>
          <p:cNvPr id="17425" name="Прямоугольник 48"/>
          <p:cNvSpPr>
            <a:spLocks noChangeArrowheads="1"/>
          </p:cNvSpPr>
          <p:nvPr/>
        </p:nvSpPr>
        <p:spPr bwMode="auto">
          <a:xfrm>
            <a:off x="1000125" y="3214688"/>
            <a:ext cx="1789113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логические унив.д. </a:t>
            </a:r>
          </a:p>
        </p:txBody>
      </p:sp>
      <p:sp>
        <p:nvSpPr>
          <p:cNvPr id="17426" name="Прямоугольник 49"/>
          <p:cNvSpPr>
            <a:spLocks noChangeArrowheads="1"/>
          </p:cNvSpPr>
          <p:nvPr/>
        </p:nvSpPr>
        <p:spPr bwMode="auto">
          <a:xfrm>
            <a:off x="928688" y="3643313"/>
            <a:ext cx="2989262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постановка и решение проблемы</a:t>
            </a:r>
          </a:p>
        </p:txBody>
      </p:sp>
      <p:sp>
        <p:nvSpPr>
          <p:cNvPr id="17427" name="Прямоугольник 51"/>
          <p:cNvSpPr>
            <a:spLocks noChangeArrowheads="1"/>
          </p:cNvSpPr>
          <p:nvPr/>
        </p:nvSpPr>
        <p:spPr bwMode="auto">
          <a:xfrm>
            <a:off x="1071538" y="5143512"/>
            <a:ext cx="1684338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Monotype Corsiva" pitchFamily="66" charset="0"/>
              </a:rPr>
              <a:t>самоопределение</a:t>
            </a:r>
          </a:p>
        </p:txBody>
      </p:sp>
      <p:sp>
        <p:nvSpPr>
          <p:cNvPr id="54" name="Стрелка углом 53"/>
          <p:cNvSpPr/>
          <p:nvPr/>
        </p:nvSpPr>
        <p:spPr>
          <a:xfrm flipH="1">
            <a:off x="3143250" y="3143250"/>
            <a:ext cx="1571625" cy="428625"/>
          </a:xfrm>
          <a:prstGeom prst="ben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трелка углом 54"/>
          <p:cNvSpPr/>
          <p:nvPr/>
        </p:nvSpPr>
        <p:spPr>
          <a:xfrm rot="20879652" flipV="1">
            <a:off x="6050565" y="4481875"/>
            <a:ext cx="1258258" cy="611188"/>
          </a:xfrm>
          <a:prstGeom prst="bentArrow">
            <a:avLst>
              <a:gd name="adj1" fmla="val 25000"/>
              <a:gd name="adj2" fmla="val 24980"/>
              <a:gd name="adj3" fmla="val 25000"/>
              <a:gd name="adj4" fmla="val 437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трелка углом 55"/>
          <p:cNvSpPr/>
          <p:nvPr/>
        </p:nvSpPr>
        <p:spPr>
          <a:xfrm flipH="1">
            <a:off x="4500563" y="2000250"/>
            <a:ext cx="2571750" cy="4286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431" name="Прямоугольник 56"/>
          <p:cNvSpPr>
            <a:spLocks noChangeArrowheads="1"/>
          </p:cNvSpPr>
          <p:nvPr/>
        </p:nvSpPr>
        <p:spPr bwMode="auto">
          <a:xfrm>
            <a:off x="2857500" y="1928813"/>
            <a:ext cx="1662113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вопросы общения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44450"/>
            <a:ext cx="9075738" cy="6861175"/>
            <a:chOff x="6" y="1"/>
            <a:chExt cx="5717" cy="4322"/>
          </a:xfrm>
        </p:grpSpPr>
        <p:sp>
          <p:nvSpPr>
            <p:cNvPr id="24596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24597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</p:grpSp>
      <p:sp>
        <p:nvSpPr>
          <p:cNvPr id="24579" name="Rectangle 13"/>
          <p:cNvSpPr>
            <a:spLocks noChangeArrowheads="1"/>
          </p:cNvSpPr>
          <p:nvPr/>
        </p:nvSpPr>
        <p:spPr bwMode="auto">
          <a:xfrm>
            <a:off x="879475" y="604838"/>
            <a:ext cx="7427913" cy="1322387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>
                <a:solidFill>
                  <a:srgbClr val="D60000"/>
                </a:solidFill>
                <a:cs typeface="Arial" charset="0"/>
              </a:rPr>
              <a:t>Концептуальная идея формирования УУД</a:t>
            </a:r>
            <a:r>
              <a:rPr lang="ru-RU" sz="2400" b="1" dirty="0">
                <a:solidFill>
                  <a:srgbClr val="CC0000"/>
                </a:solidFill>
                <a:cs typeface="Arial" charset="0"/>
              </a:rPr>
              <a:t> </a:t>
            </a:r>
            <a:br>
              <a:rPr lang="ru-RU" sz="2400" b="1" dirty="0">
                <a:solidFill>
                  <a:srgbClr val="CC0000"/>
                </a:solidFill>
                <a:cs typeface="Arial" charset="0"/>
              </a:rPr>
            </a:br>
            <a:r>
              <a:rPr lang="ru-RU" sz="500" b="1" dirty="0">
                <a:solidFill>
                  <a:srgbClr val="CC0000"/>
                </a:solidFill>
                <a:cs typeface="Arial" charset="0"/>
              </a:rPr>
              <a:t/>
            </a:r>
            <a:br>
              <a:rPr lang="ru-RU" sz="500" b="1" dirty="0">
                <a:solidFill>
                  <a:srgbClr val="CC0000"/>
                </a:solidFill>
                <a:cs typeface="Arial" charset="0"/>
              </a:rPr>
            </a:br>
            <a:r>
              <a:rPr lang="ru-RU" sz="2200" b="1" dirty="0"/>
              <a:t>Умение выполнять УУД формируется тем же способом, что и любое умение</a:t>
            </a:r>
            <a:r>
              <a:rPr lang="ru-RU" b="1" dirty="0"/>
              <a:t>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31800" y="1925638"/>
            <a:ext cx="7956550" cy="4456112"/>
            <a:chOff x="317" y="1171"/>
            <a:chExt cx="5012" cy="2685"/>
          </a:xfrm>
        </p:grpSpPr>
        <p:pic>
          <p:nvPicPr>
            <p:cNvPr id="24591" name="Picture 15" descr="MCj0432029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8" y="3221"/>
              <a:ext cx="63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6" descr="MCj0346315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9" y="1300"/>
              <a:ext cx="554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7" descr="MPj0439367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8" y="3235"/>
              <a:ext cx="771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1336" y="1324"/>
              <a:ext cx="3126" cy="3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ru-RU" sz="2000" b="1">
                  <a:solidFill>
                    <a:srgbClr val="D60000"/>
                  </a:solidFill>
                  <a:cs typeface="Arial" charset="0"/>
                </a:rPr>
                <a:t>Как сформировать у ребенка умение </a:t>
              </a:r>
              <a:br>
                <a:rPr lang="ru-RU" sz="2000" b="1">
                  <a:solidFill>
                    <a:srgbClr val="D60000"/>
                  </a:solidFill>
                  <a:cs typeface="Arial" charset="0"/>
                </a:rPr>
              </a:br>
              <a:r>
                <a:rPr lang="ru-RU" sz="2000" b="1">
                  <a:solidFill>
                    <a:srgbClr val="D60000"/>
                  </a:solidFill>
                  <a:cs typeface="Arial" charset="0"/>
                </a:rPr>
                <a:t>переходить через дорогу?</a:t>
              </a:r>
            </a:p>
          </p:txBody>
        </p:sp>
        <p:pic>
          <p:nvPicPr>
            <p:cNvPr id="24595" name="Picture 19" descr="MCBD07303_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7" y="1171"/>
              <a:ext cx="817" cy="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555875" y="5815013"/>
            <a:ext cx="4011613" cy="517525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65837" tIns="32918" rIns="65837" bIns="32918"/>
          <a:lstStyle/>
          <a:p>
            <a:pPr algn="ctr">
              <a:spcBef>
                <a:spcPct val="25000"/>
              </a:spcBef>
            </a:pPr>
            <a:endParaRPr lang="ru-RU" sz="400" b="1" i="1">
              <a:solidFill>
                <a:srgbClr val="000000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ru-RU" sz="1700" b="1"/>
              <a:t>Контроль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97150" y="4878388"/>
            <a:ext cx="3932238" cy="1009650"/>
            <a:chOff x="1787" y="2145"/>
            <a:chExt cx="2223" cy="636"/>
          </a:xfrm>
        </p:grpSpPr>
        <p:sp>
          <p:nvSpPr>
            <p:cNvPr id="24589" name="Line 22"/>
            <p:cNvSpPr>
              <a:spLocks noChangeShapeType="1"/>
            </p:cNvSpPr>
            <p:nvPr/>
          </p:nvSpPr>
          <p:spPr bwMode="auto">
            <a:xfrm>
              <a:off x="2898" y="2606"/>
              <a:ext cx="3" cy="1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Text Box 23"/>
            <p:cNvSpPr txBox="1">
              <a:spLocks noChangeArrowheads="1"/>
            </p:cNvSpPr>
            <p:nvPr/>
          </p:nvSpPr>
          <p:spPr bwMode="auto">
            <a:xfrm>
              <a:off x="1787" y="2145"/>
              <a:ext cx="2223" cy="465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65837" tIns="32918" rIns="65837" bIns="32918"/>
            <a:lstStyle/>
            <a:p>
              <a:pPr algn="ctr"/>
              <a:endParaRPr lang="ru-RU" sz="400" b="1" i="1">
                <a:solidFill>
                  <a:srgbClr val="000099"/>
                </a:solidFill>
              </a:endParaRPr>
            </a:p>
            <a:p>
              <a:pPr algn="ctr"/>
              <a:r>
                <a:rPr lang="ru-RU" sz="1700" b="1"/>
                <a:t>Тренинг в применении знаний, </a:t>
              </a:r>
            </a:p>
            <a:p>
              <a:pPr algn="ctr"/>
              <a:r>
                <a:rPr lang="ru-RU" sz="1700" b="1"/>
                <a:t>самоконтроль и коррекция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597150" y="3941763"/>
            <a:ext cx="3932238" cy="1009650"/>
            <a:chOff x="1788" y="1513"/>
            <a:chExt cx="2223" cy="636"/>
          </a:xfrm>
        </p:grpSpPr>
        <p:sp>
          <p:nvSpPr>
            <p:cNvPr id="24587" name="Text Box 25"/>
            <p:cNvSpPr txBox="1">
              <a:spLocks noChangeArrowheads="1"/>
            </p:cNvSpPr>
            <p:nvPr/>
          </p:nvSpPr>
          <p:spPr bwMode="auto">
            <a:xfrm>
              <a:off x="1788" y="1513"/>
              <a:ext cx="2223" cy="465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65837" tIns="32918" rIns="65837" bIns="32918"/>
            <a:lstStyle/>
            <a:p>
              <a:pPr algn="ctr"/>
              <a:endParaRPr lang="ru-RU" sz="400" b="1" i="1">
                <a:solidFill>
                  <a:srgbClr val="000099"/>
                </a:solidFill>
              </a:endParaRPr>
            </a:p>
            <a:p>
              <a:pPr algn="ctr"/>
              <a:r>
                <a:rPr lang="ru-RU" sz="1700" b="1"/>
                <a:t>Приобретение знаний о способе выполнения действия</a:t>
              </a:r>
            </a:p>
          </p:txBody>
        </p:sp>
        <p:sp>
          <p:nvSpPr>
            <p:cNvPr id="24588" name="Line 26"/>
            <p:cNvSpPr>
              <a:spLocks noChangeShapeType="1"/>
            </p:cNvSpPr>
            <p:nvPr/>
          </p:nvSpPr>
          <p:spPr bwMode="auto">
            <a:xfrm>
              <a:off x="2898" y="1974"/>
              <a:ext cx="3" cy="1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601913" y="3062288"/>
            <a:ext cx="3932237" cy="952500"/>
            <a:chOff x="1788" y="986"/>
            <a:chExt cx="2223" cy="531"/>
          </a:xfrm>
        </p:grpSpPr>
        <p:sp>
          <p:nvSpPr>
            <p:cNvPr id="24585" name="Text Box 28"/>
            <p:cNvSpPr txBox="1">
              <a:spLocks noChangeArrowheads="1"/>
            </p:cNvSpPr>
            <p:nvPr/>
          </p:nvSpPr>
          <p:spPr bwMode="auto">
            <a:xfrm>
              <a:off x="1788" y="986"/>
              <a:ext cx="2223" cy="36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65837" tIns="32918" rIns="65837" bIns="32918" anchor="ctr"/>
            <a:lstStyle/>
            <a:p>
              <a:pPr algn="ctr"/>
              <a:r>
                <a:rPr lang="ru-RU" sz="1700" b="1"/>
                <a:t>Представление о действии. первичный опыт и мотивация</a:t>
              </a:r>
            </a:p>
          </p:txBody>
        </p:sp>
        <p:sp>
          <p:nvSpPr>
            <p:cNvPr id="24586" name="Line 29"/>
            <p:cNvSpPr>
              <a:spLocks noChangeShapeType="1"/>
            </p:cNvSpPr>
            <p:nvPr/>
          </p:nvSpPr>
          <p:spPr bwMode="auto">
            <a:xfrm>
              <a:off x="2898" y="1342"/>
              <a:ext cx="3" cy="1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470</TotalTime>
  <Words>1280</Words>
  <Application>Microsoft Office PowerPoint</Application>
  <PresentationFormat>Экран (4:3)</PresentationFormat>
  <Paragraphs>346</Paragraphs>
  <Slides>39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Кнопка</vt:lpstr>
      <vt:lpstr>Реализация системно - деятельностного подхода    на  уроках физики  в 7 классе</vt:lpstr>
      <vt:lpstr>Слайд 2</vt:lpstr>
      <vt:lpstr>Слайд 3</vt:lpstr>
      <vt:lpstr>Слайд 4</vt:lpstr>
      <vt:lpstr>Слайд 5</vt:lpstr>
      <vt:lpstr> СИСТЕМЫ → СИСТЕМНЫЙ ПОДХОД →ДЕЯТЕЛЬНОСТЬ  = системно – деятельностный подход (СДП)</vt:lpstr>
      <vt:lpstr>Слайд 7</vt:lpstr>
      <vt:lpstr>Основные виды УУД</vt:lpstr>
      <vt:lpstr>Слайд 9</vt:lpstr>
      <vt:lpstr> Сравнительная таблица успешности  РО – ТО </vt:lpstr>
      <vt:lpstr>Продуктивные задания – главное средство</vt:lpstr>
      <vt:lpstr>Слайд 12</vt:lpstr>
      <vt:lpstr>Слайд 13</vt:lpstr>
      <vt:lpstr>Урок открытия нового знания</vt:lpstr>
      <vt:lpstr>Формулировка проблемы</vt:lpstr>
      <vt:lpstr>Формулировка проблемы</vt:lpstr>
      <vt:lpstr>Формулировка проблемы</vt:lpstr>
      <vt:lpstr>Формулировка проблемы</vt:lpstr>
      <vt:lpstr>Основные этапы проблемно-диалогового урока:</vt:lpstr>
      <vt:lpstr>Основные этапы  урока-исследования</vt:lpstr>
      <vt:lpstr>Смысловое чтение</vt:lpstr>
      <vt:lpstr>Смысловое  чтение</vt:lpstr>
      <vt:lpstr>Тема урока    Три состояния вещества</vt:lpstr>
      <vt:lpstr>   «ЗХУ» Знаем-хотим знать – узнали</vt:lpstr>
      <vt:lpstr>  «Три состояния вещества»</vt:lpstr>
      <vt:lpstr> «Три состояния вещества»</vt:lpstr>
      <vt:lpstr> «Различия в молекулярном строении твердых  тел, жидкостей и газов»</vt:lpstr>
      <vt:lpstr>Что мы узнали о строении вещества</vt:lpstr>
      <vt:lpstr>Смысловое  чтение</vt:lpstr>
      <vt:lpstr>Сравним результаты вводной и повторной метапредметной работы</vt:lpstr>
      <vt:lpstr>Как научить планированию</vt:lpstr>
      <vt:lpstr>Слайд 32</vt:lpstr>
      <vt:lpstr>Экспериментально решить задачу:</vt:lpstr>
      <vt:lpstr>Экспериментально решить задачу:</vt:lpstr>
      <vt:lpstr>Экспериментально решить задачу:</vt:lpstr>
      <vt:lpstr>Экспериментально решить задачу:</vt:lpstr>
      <vt:lpstr>Экспериментально  решить задачу:</vt:lpstr>
      <vt:lpstr>Экспериментально решить задачу:</vt:lpstr>
      <vt:lpstr>Слайд 39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проектов</dc:title>
  <dc:creator>DNA7 X86</dc:creator>
  <cp:lastModifiedBy>Galina</cp:lastModifiedBy>
  <cp:revision>71</cp:revision>
  <dcterms:created xsi:type="dcterms:W3CDTF">2015-01-27T18:43:16Z</dcterms:created>
  <dcterms:modified xsi:type="dcterms:W3CDTF">2015-12-27T18:16:27Z</dcterms:modified>
</cp:coreProperties>
</file>