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2"/>
  </p:notesMasterIdLst>
  <p:sldIdLst>
    <p:sldId id="302" r:id="rId2"/>
    <p:sldId id="258" r:id="rId3"/>
    <p:sldId id="283" r:id="rId4"/>
    <p:sldId id="284" r:id="rId5"/>
    <p:sldId id="281" r:id="rId6"/>
    <p:sldId id="261" r:id="rId7"/>
    <p:sldId id="260" r:id="rId8"/>
    <p:sldId id="282" r:id="rId9"/>
    <p:sldId id="285" r:id="rId10"/>
    <p:sldId id="287" r:id="rId11"/>
    <p:sldId id="286" r:id="rId12"/>
    <p:sldId id="288" r:id="rId13"/>
    <p:sldId id="290" r:id="rId14"/>
    <p:sldId id="301" r:id="rId15"/>
    <p:sldId id="296" r:id="rId16"/>
    <p:sldId id="297" r:id="rId17"/>
    <p:sldId id="263" r:id="rId18"/>
    <p:sldId id="298" r:id="rId19"/>
    <p:sldId id="289" r:id="rId20"/>
    <p:sldId id="291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460" autoAdjust="0"/>
  </p:normalViewPr>
  <p:slideViewPr>
    <p:cSldViewPr>
      <p:cViewPr>
        <p:scale>
          <a:sx n="104" d="100"/>
          <a:sy n="104" d="100"/>
        </p:scale>
        <p:origin x="-9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168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88AC1-C665-4107-8869-49EAB0F9FBEF}" type="datetimeFigureOut">
              <a:rPr lang="ru-RU" smtClean="0"/>
              <a:pPr/>
              <a:t>08.11.2018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ru-RU" dirty="0" smtClean="0"/>
              <a:t>е</a:t>
            </a:r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6C038-A65D-4157-8151-E314340BF85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1152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6C038-A65D-4157-8151-E314340BF85C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6C038-A65D-4157-8151-E314340BF85C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 dirty="0"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 dirty="0"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</p:grpSp>
      <p:sp>
        <p:nvSpPr>
          <p:cNvPr id="2765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7660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503E321-7726-42B4-9B58-8CA30763EC05}" type="datetimeFigureOut">
              <a:rPr lang="ru-RU"/>
              <a:pPr>
                <a:defRPr/>
              </a:pPr>
              <a:t>08.11.2018</a:t>
            </a:fld>
            <a:endParaRPr lang="ru-RU" dirty="0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EC0B754F-A8F1-4BDB-BD0B-814A698CA26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7A652-C38E-405A-951A-9B193B55BF1A}" type="datetimeFigureOut">
              <a:rPr lang="ru-RU"/>
              <a:pPr>
                <a:defRPr/>
              </a:pPr>
              <a:t>08.11.2018</a:t>
            </a:fld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C5C5A-707F-4023-B89A-744A920459E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545B9-0612-4BC1-B81B-52F18901D4E6}" type="datetimeFigureOut">
              <a:rPr lang="ru-RU"/>
              <a:pPr>
                <a:defRPr/>
              </a:pPr>
              <a:t>08.11.2018</a:t>
            </a:fld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D1629-4B35-403D-962A-0572F7A784B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26597-CBD8-4CDF-AD5F-04658769564F}" type="datetimeFigureOut">
              <a:rPr lang="ru-RU"/>
              <a:pPr>
                <a:defRPr/>
              </a:pPr>
              <a:t>08.11.2018</a:t>
            </a:fld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BE540-306D-4109-B66C-E097C09B20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8A369-1E10-448C-921B-54ED34F2C38C}" type="datetimeFigureOut">
              <a:rPr lang="ru-RU"/>
              <a:pPr>
                <a:defRPr/>
              </a:pPr>
              <a:t>08.11.2018</a:t>
            </a:fld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AD9E6-6261-4BC6-B36E-079938AFD5E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01772-C7B3-4EED-A688-FFB7535FEC3A}" type="datetimeFigureOut">
              <a:rPr lang="ru-RU"/>
              <a:pPr>
                <a:defRPr/>
              </a:pPr>
              <a:t>08.11.2018</a:t>
            </a:fld>
            <a:endParaRPr 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53E20-DC54-4113-A2ED-665FB768F23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9D54B-9D76-49EA-A883-87FE61033B2B}" type="datetimeFigureOut">
              <a:rPr lang="ru-RU"/>
              <a:pPr>
                <a:defRPr/>
              </a:pPr>
              <a:t>08.11.2018</a:t>
            </a:fld>
            <a:endParaRPr lang="ru-RU" dirty="0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E8D19-4D88-482A-BCF8-5AD72B3713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1BAC6-37B9-43E0-8F39-65FE2BC42995}" type="datetimeFigureOut">
              <a:rPr lang="ru-RU"/>
              <a:pPr>
                <a:defRPr/>
              </a:pPr>
              <a:t>08.11.2018</a:t>
            </a:fld>
            <a:endParaRPr lang="ru-RU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EE833-7294-4893-8A2A-7385443F98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8636F-493A-40EB-9AB8-99507C328FA9}" type="datetimeFigureOut">
              <a:rPr lang="ru-RU"/>
              <a:pPr>
                <a:defRPr/>
              </a:pPr>
              <a:t>08.11.2018</a:t>
            </a:fld>
            <a:endParaRPr lang="ru-RU" dirty="0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FB747-9387-4121-8C2A-7B96C75A1D3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28869-C063-4610-833C-3E1EF7B264AF}" type="datetimeFigureOut">
              <a:rPr lang="ru-RU"/>
              <a:pPr>
                <a:defRPr/>
              </a:pPr>
              <a:t>08.11.2018</a:t>
            </a:fld>
            <a:endParaRPr 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0890A-1FA3-40DF-B7BE-F412B8F1F39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5711C-FAB0-46D1-A92B-93B23E3A108E}" type="datetimeFigureOut">
              <a:rPr lang="ru-RU"/>
              <a:pPr>
                <a:defRPr/>
              </a:pPr>
              <a:t>08.11.2018</a:t>
            </a:fld>
            <a:endParaRPr 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A7A42-1B87-46A7-81EF-1231E7386AC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26628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26629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/>
                <a:ahLst/>
                <a:cxnLst>
                  <a:cxn ang="0">
                    <a:pos x="1728" y="0"/>
                  </a:cxn>
                  <a:cxn ang="0">
                    <a:pos x="1728" y="480"/>
                  </a:cxn>
                  <a:cxn ang="0">
                    <a:pos x="380" y="482"/>
                  </a:cxn>
                  <a:cxn ang="0">
                    <a:pos x="354" y="480"/>
                  </a:cxn>
                  <a:cxn ang="0">
                    <a:pos x="308" y="489"/>
                  </a:cxn>
                  <a:cxn ang="0">
                    <a:pos x="246" y="531"/>
                  </a:cxn>
                  <a:cxn ang="0">
                    <a:pos x="206" y="597"/>
                  </a:cxn>
                  <a:cxn ang="0">
                    <a:pos x="192" y="666"/>
                  </a:cxn>
                  <a:cxn ang="0">
                    <a:pos x="192" y="735"/>
                  </a:cxn>
                  <a:cxn ang="0">
                    <a:pos x="0" y="735"/>
                  </a:cxn>
                  <a:cxn ang="0">
                    <a:pos x="0" y="480"/>
                  </a:cxn>
                  <a:cxn ang="0">
                    <a:pos x="0" y="0"/>
                  </a:cxn>
                  <a:cxn ang="0">
                    <a:pos x="1728" y="0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ru-RU" dirty="0"/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26631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26632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dirty="0"/>
              </a:p>
            </p:txBody>
          </p:sp>
        </p:grpSp>
      </p:grpSp>
      <p:sp>
        <p:nvSpPr>
          <p:cNvPr id="102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66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C21AB81-E40C-4CA6-BD30-985C1E2BE3C3}" type="datetimeFigureOut">
              <a:rPr lang="ru-RU"/>
              <a:pPr>
                <a:defRPr/>
              </a:pPr>
              <a:t>08.11.2018</a:t>
            </a:fld>
            <a:endParaRPr lang="ru-RU" dirty="0"/>
          </a:p>
        </p:txBody>
      </p:sp>
      <p:sp>
        <p:nvSpPr>
          <p:cNvPr id="266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66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970C5E7-7916-4AA4-B4BF-4DAA0A519B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&#1064;&#1082;&#1086;&#1083;&#1072;%20&#1087;&#1088;&#1086;&#1077;&#1082;&#1090;&#1086;&#1074;%20&#1079;&#1072;&#1085;&#1080;&#1090;&#1080;&#1077;%203.pdf" TargetMode="External"/><Relationship Id="rId2" Type="http://schemas.openxmlformats.org/officeDocument/2006/relationships/hyperlink" Target="&#1087;&#1088;&#1080;&#1084;&#1077;&#1088;3.doc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shkola_proektov-zanjatie-4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&#1064;&#1082;&#1086;&#1083;&#1072;%20&#1087;&#1088;&#1086;&#1077;&#1082;&#1090;&#1086;&#1074;.%20&#1047;&#1072;&#1085;&#1103;&#1090;&#1080;&#1077;%20&#8470;1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&#1087;&#1088;&#1080;&#1084;&#1077;&#1088;.docx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&#1064;&#1082;&#1086;&#1083;&#1072;%20&#1087;&#1088;&#1086;&#1077;&#1082;&#1090;&#1086;&#1074;.%20&#1047;&#1072;&#1085;&#1103;&#1090;&#1080;&#1077;%20&#8470;2.pdf" TargetMode="External"/><Relationship Id="rId2" Type="http://schemas.openxmlformats.org/officeDocument/2006/relationships/hyperlink" Target="&#1087;&#1088;&#1080;&#1084;&#1077;&#1088;%202.doc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716016" y="2996952"/>
            <a:ext cx="4176464" cy="1822450"/>
          </a:xfrm>
        </p:spPr>
        <p:txBody>
          <a:bodyPr/>
          <a:lstStyle/>
          <a:p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соответствии</a:t>
            </a:r>
            <a:b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 требованиями </a:t>
            </a:r>
            <a:b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ООП ООО</a:t>
            </a:r>
            <a:endParaRPr lang="ru-RU" sz="36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ru-RU" sz="6000" kern="1200" dirty="0">
                <a:latin typeface="Times New Roman" pitchFamily="18" charset="0"/>
                <a:cs typeface="Times New Roman" pitchFamily="18" charset="0"/>
              </a:rPr>
              <a:t>Индивидуальный </a:t>
            </a:r>
            <a:br>
              <a:rPr lang="ru-RU" sz="6000" kern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6000" kern="1200" dirty="0">
                <a:latin typeface="Times New Roman" pitchFamily="18" charset="0"/>
                <a:cs typeface="Times New Roman" pitchFamily="18" charset="0"/>
              </a:rPr>
              <a:t>итоговый проект</a:t>
            </a:r>
            <a:endParaRPr lang="ru-RU" sz="6000" dirty="0"/>
          </a:p>
        </p:txBody>
      </p:sp>
      <p:pic>
        <p:nvPicPr>
          <p:cNvPr id="1026" name="Picture 2" descr="C:\Users\koreshkina\Desktop\Проект физика\IMG_20180426_1343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84984"/>
            <a:ext cx="4396325" cy="329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76056" y="5517232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Учитель физики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МБОУ «СШ№1» г. Десногорска</a:t>
            </a:r>
          </a:p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Корешкина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Г.Н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559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34" y="142852"/>
            <a:ext cx="86439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Занятие 3</a:t>
            </a:r>
          </a:p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Основная часть проекта. </a:t>
            </a:r>
          </a:p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Риски проекта</a:t>
            </a:r>
          </a:p>
        </p:txBody>
      </p:sp>
      <p:sp>
        <p:nvSpPr>
          <p:cNvPr id="5" name="Овал 4">
            <a:hlinkClick r:id="rId2" action="ppaction://hlinkfile"/>
          </p:cNvPr>
          <p:cNvSpPr/>
          <p:nvPr/>
        </p:nvSpPr>
        <p:spPr>
          <a:xfrm>
            <a:off x="7500958" y="5929330"/>
            <a:ext cx="1500198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Users\Galina\Desktop\Безымянный.pn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2643182"/>
            <a:ext cx="6472244" cy="3847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34" y="142852"/>
            <a:ext cx="86439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Занятие 4</a:t>
            </a:r>
          </a:p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Основная часть проекта. Распространенность проекта</a:t>
            </a:r>
          </a:p>
        </p:txBody>
      </p:sp>
      <p:pic>
        <p:nvPicPr>
          <p:cNvPr id="4098" name="Picture 2" descr="C:\Users\Galina\Desktop\Безымянный.pn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2428868"/>
            <a:ext cx="6614054" cy="4000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34" y="142852"/>
            <a:ext cx="86439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Занятие 5</a:t>
            </a:r>
          </a:p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Презентация проекта</a:t>
            </a:r>
          </a:p>
        </p:txBody>
      </p:sp>
      <p:pic>
        <p:nvPicPr>
          <p:cNvPr id="1026" name="Picture 2" descr="C:\Users\koreshkina\Desktop\Проект физика\IMG_20180426_1405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92896"/>
            <a:ext cx="576064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0"/>
            <a:ext cx="7215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Тематика проектов  в 2018 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349357"/>
              </p:ext>
            </p:extLst>
          </p:nvPr>
        </p:nvGraphicFramePr>
        <p:xfrm>
          <a:off x="161522" y="908720"/>
          <a:ext cx="9001156" cy="5834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747"/>
                <a:gridCol w="6120680"/>
                <a:gridCol w="2123729"/>
              </a:tblGrid>
              <a:tr h="522156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Тема  проекта 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Продукт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4199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2400" dirty="0" smtClean="0">
                          <a:solidFill>
                            <a:schemeClr val="accent4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2400" dirty="0">
                        <a:solidFill>
                          <a:schemeClr val="accent4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Энергосберегающий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дом-миф или реальность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Макет дома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4199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2400" dirty="0" smtClean="0">
                          <a:solidFill>
                            <a:schemeClr val="accent4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2400" dirty="0">
                        <a:solidFill>
                          <a:schemeClr val="accent4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Проектируем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ядерный реактор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Модель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0581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2400" dirty="0" smtClean="0">
                          <a:solidFill>
                            <a:schemeClr val="accent4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2400" dirty="0">
                        <a:solidFill>
                          <a:schemeClr val="accent4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Паспорт Солнечной системы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Модель, буклет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7961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2400" dirty="0" smtClean="0">
                          <a:solidFill>
                            <a:schemeClr val="accent4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sz="2400" dirty="0">
                        <a:solidFill>
                          <a:schemeClr val="accent4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Энергосберегающие лампы: экономический эффект или экологический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шок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Буклет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13728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2400" dirty="0" smtClean="0">
                          <a:solidFill>
                            <a:schemeClr val="accent4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lang="ru-RU" sz="2400" dirty="0">
                        <a:solidFill>
                          <a:schemeClr val="accent4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Исследование радиационного фона города Десногорска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Карта радиационного фона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7913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2400" dirty="0" smtClean="0">
                          <a:solidFill>
                            <a:schemeClr val="accent4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lang="ru-RU" sz="2400" dirty="0">
                        <a:solidFill>
                          <a:schemeClr val="accent4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Влияние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электромагнитного излучения на человека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Буклет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7961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2400" dirty="0" smtClean="0">
                          <a:solidFill>
                            <a:schemeClr val="accent4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lang="ru-RU" sz="2400" dirty="0">
                        <a:solidFill>
                          <a:schemeClr val="accent4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Маятник Ньютона как средство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изучения законов сохранения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Модель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4199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2400" dirty="0" smtClean="0">
                          <a:solidFill>
                            <a:schemeClr val="accent4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  <a:endParaRPr lang="ru-RU" sz="2400" dirty="0">
                        <a:solidFill>
                          <a:schemeClr val="accent4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Секреты звездного неба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Модель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oreshkina\Desktop\Проект физика\IMG_20180426_134707_BURST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1" y="-387424"/>
            <a:ext cx="9123229" cy="684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45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alina\Desktop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8520" y="332656"/>
            <a:ext cx="5913857" cy="5446388"/>
          </a:xfrm>
          <a:prstGeom prst="rect">
            <a:avLst/>
          </a:prstGeom>
          <a:noFill/>
        </p:spPr>
      </p:pic>
      <p:pic>
        <p:nvPicPr>
          <p:cNvPr id="3" name="Picture 2" descr="C:\Users\Galina\Desktop\Безымянны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1840" y="1095616"/>
            <a:ext cx="6156176" cy="57772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DCIM\100D3100\DSC_01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28417" cy="3485612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259" y="0"/>
            <a:ext cx="4194741" cy="2786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Цефей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6254471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99470" y="2736971"/>
            <a:ext cx="5344530" cy="4121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Список документов </a:t>
            </a:r>
            <a:r>
              <a:rPr lang="en-US" sz="48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ИИП</a:t>
            </a:r>
            <a:r>
              <a:rPr lang="ru-RU" sz="48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693025" cy="423515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2400" dirty="0" smtClean="0"/>
              <a:t>1. Продукт </a:t>
            </a:r>
            <a:r>
              <a:rPr lang="ru-RU" sz="2400" dirty="0"/>
              <a:t>проектной деятельности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sz="2400" dirty="0"/>
              <a:t>2. Пояснительная записка к проекту с указанием: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sz="2400" dirty="0"/>
              <a:t>а) исходного замысла, цели и назначения проекта;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sz="2400" dirty="0"/>
              <a:t>б) краткого описания хода выполнения проекта и полученных результатов;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sz="2400" dirty="0" smtClean="0"/>
              <a:t>в) списка использованных источников;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sz="2400" dirty="0" smtClean="0"/>
              <a:t>г) для конструкторских проектов включается описание особенностей конструкторских решений, для социальных проектов — описание эффектов от реализации проекта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sz="2400" dirty="0" smtClean="0"/>
              <a:t>3. Презентация для защиты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sz="2400" dirty="0" smtClean="0"/>
              <a:t>4. Отзыв руководителя проекта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6534409"/>
              </p:ext>
            </p:extLst>
          </p:nvPr>
        </p:nvGraphicFramePr>
        <p:xfrm>
          <a:off x="107504" y="99209"/>
          <a:ext cx="8928992" cy="70835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6064"/>
                <a:gridCol w="1888168"/>
                <a:gridCol w="5024600"/>
                <a:gridCol w="936104"/>
                <a:gridCol w="504056"/>
              </a:tblGrid>
              <a:tr h="1353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Критерий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баллов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06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каждому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</a:tr>
              <a:tr h="406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Содержательная сторона выступления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выступления соответствует теме, целям и задачам проекта. -5 б. 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</a:tr>
              <a:tr h="406025"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Приведены необходимые примеры и аргументы  - 5 б.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1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Речевое оформление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Изложение текста без чтения по написанному (возможны план или тезисы) – 5 б.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</a:tr>
              <a:tr h="406025"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Структура выступления: вступление, основная часть, заключение. – 3 б.</a:t>
                      </a:r>
                    </a:p>
                  </a:txBody>
                  <a:tcPr marL="37828" marR="37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0683"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Артикуляция, отсутствие ошибок в речи – 3 б.</a:t>
                      </a:r>
                    </a:p>
                  </a:txBody>
                  <a:tcPr marL="37828" marR="37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6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Эффективность выступления</a:t>
                      </a:r>
                    </a:p>
                  </a:txBody>
                  <a:tcPr marL="37828" marR="37828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Интерес к выступлению слушателей 3  б.</a:t>
                      </a:r>
                    </a:p>
                  </a:txBody>
                  <a:tcPr marL="37828" marR="37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</a:tr>
              <a:tr h="270683"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Оригинальность и яркость оформления – 3 б.</a:t>
                      </a:r>
                    </a:p>
                  </a:txBody>
                  <a:tcPr marL="37828" marR="37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3842"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Соблюдение регламента – 5 б.</a:t>
                      </a:r>
                    </a:p>
                  </a:txBody>
                  <a:tcPr marL="37828" marR="37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28" marR="3782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908720"/>
            <a:ext cx="7924800" cy="1143000"/>
          </a:xfrm>
        </p:spPr>
        <p:txBody>
          <a:bodyPr/>
          <a:lstStyle/>
          <a:p>
            <a:pPr algn="ctr" eaLnBrk="1" hangingPunct="1"/>
            <a:r>
              <a:rPr lang="ru-RU" sz="48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48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4800" b="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4800" b="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48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48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48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Оценивание</a:t>
            </a:r>
            <a:r>
              <a:rPr lang="ru-RU" sz="4800" b="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4800" b="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4800" dirty="0"/>
              <a:t/>
            </a:r>
            <a:br>
              <a:rPr lang="ru-RU" sz="4800" dirty="0"/>
            </a:br>
            <a:endParaRPr lang="ru-RU" sz="4800" b="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03550" y="22685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857232"/>
            <a:ext cx="5786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Проблемы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7224" y="2428868"/>
            <a:ext cx="82867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Низкая  мотивация отдельных обучающихся</a:t>
            </a:r>
          </a:p>
          <a:p>
            <a:pPr marL="342900" indent="-342900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2. Слабо владеют технологией выполнения проекта</a:t>
            </a:r>
          </a:p>
          <a:p>
            <a:pPr marL="342900" indent="-342900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3. ИИП не  предшествует  планомерное обучение выполнению проекта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20" y="714356"/>
            <a:ext cx="9001156" cy="1143000"/>
          </a:xfrm>
        </p:spPr>
        <p:txBody>
          <a:bodyPr anchor="ctr"/>
          <a:lstStyle/>
          <a:p>
            <a:pPr algn="ctr" eaLnBrk="1" hangingPunct="1"/>
            <a:r>
              <a:rPr lang="ru-RU" sz="44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Индивидуальный итоговый проект</a:t>
            </a:r>
            <a:br>
              <a:rPr lang="ru-RU" sz="44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44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(нормативная база)</a:t>
            </a:r>
          </a:p>
        </p:txBody>
      </p:sp>
      <p:sp>
        <p:nvSpPr>
          <p:cNvPr id="14338" name="Содержимое 2"/>
          <p:cNvSpPr>
            <a:spLocks noGrp="1"/>
          </p:cNvSpPr>
          <p:nvPr>
            <p:ph idx="4294967295"/>
          </p:nvPr>
        </p:nvSpPr>
        <p:spPr>
          <a:xfrm>
            <a:off x="857224" y="2643182"/>
            <a:ext cx="8162956" cy="37242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000" b="1" dirty="0" smtClean="0"/>
              <a:t>ООП ООО.</a:t>
            </a:r>
          </a:p>
          <a:p>
            <a:pPr>
              <a:lnSpc>
                <a:spcPct val="80000"/>
              </a:lnSpc>
              <a:buNone/>
            </a:pPr>
            <a:r>
              <a:rPr lang="ru-RU" sz="2000" b="1" dirty="0" smtClean="0"/>
              <a:t> Целевой раздел.  п.1.3.2. Особенности оценки личностных, </a:t>
            </a:r>
            <a:r>
              <a:rPr lang="ru-RU" sz="2000" b="1" dirty="0" err="1" smtClean="0"/>
              <a:t>метапредметных</a:t>
            </a:r>
            <a:r>
              <a:rPr lang="ru-RU" sz="2000" b="1" dirty="0" smtClean="0"/>
              <a:t> и предметных результатов</a:t>
            </a:r>
          </a:p>
          <a:p>
            <a:pPr marL="0" indent="447675" algn="just" eaLnBrk="1" hangingPunct="1">
              <a:lnSpc>
                <a:spcPct val="80000"/>
              </a:lnSpc>
              <a:buNone/>
            </a:pPr>
            <a:r>
              <a:rPr lang="ru-RU" sz="2000" i="1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Итоговой проект представляет собой учебный проект, выполняемый обучающимся в рамках одного или нескольких учебных предметов с целью продемонстрировать свои достижения в самостоятельном освоении содержания избранных областей знаний и/или видов деятельности и способность проектировать и осуществлять целесообразную и результативную деятельность (учебно-познавательную, конструкторскую, социальную, художественно-творческую, иную). </a:t>
            </a:r>
          </a:p>
          <a:p>
            <a:r>
              <a:rPr lang="ru-RU" sz="2000" b="1" dirty="0" smtClean="0"/>
              <a:t> ПОЛОЖЕНИЕ об итоговом индивидуальном проекте </a:t>
            </a:r>
            <a:endParaRPr lang="ru-RU" sz="2000" dirty="0" smtClean="0"/>
          </a:p>
          <a:p>
            <a:pPr>
              <a:buNone/>
            </a:pPr>
            <a:r>
              <a:rPr lang="ru-RU" sz="2000" b="1" dirty="0" smtClean="0"/>
              <a:t> </a:t>
            </a:r>
            <a:endParaRPr lang="ru-RU" sz="2000" dirty="0" smtClean="0"/>
          </a:p>
          <a:p>
            <a:pPr marL="0" indent="447675" eaLnBrk="1" hangingPunct="1">
              <a:lnSpc>
                <a:spcPct val="80000"/>
              </a:lnSpc>
            </a:pPr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0232" y="2714620"/>
            <a:ext cx="63579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/>
              <a:t>Спасибо </a:t>
            </a:r>
          </a:p>
          <a:p>
            <a:pPr algn="ctr"/>
            <a:r>
              <a:rPr lang="ru-RU" sz="6600" dirty="0" smtClean="0"/>
              <a:t>за внимание</a:t>
            </a:r>
            <a:endParaRPr lang="ru-RU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1000108"/>
            <a:ext cx="7929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Опора на имеющийся опыт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0100" y="2571744"/>
            <a:ext cx="79296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Мини - проекты на уроках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Проекты во внеурочной работе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Участие в Декаде науки и творчества  в школе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Участие в городской экологической конференции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Обучение в ШКОЛЕ ПРОЕКТОВ РОСАТОМА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na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42354" cy="2857468"/>
          </a:xfrm>
          <a:prstGeom prst="rect">
            <a:avLst/>
          </a:prstGeom>
          <a:noFill/>
        </p:spPr>
      </p:pic>
      <p:pic>
        <p:nvPicPr>
          <p:cNvPr id="1027" name="Picture 3" descr="C:\Users\Galina\Desktop\Безымянный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0"/>
            <a:ext cx="3929058" cy="2210461"/>
          </a:xfrm>
          <a:prstGeom prst="rect">
            <a:avLst/>
          </a:prstGeom>
          <a:noFill/>
        </p:spPr>
      </p:pic>
      <p:pic>
        <p:nvPicPr>
          <p:cNvPr id="1028" name="Picture 4" descr="C:\Users\Galina\Desktop\Безымянный 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714620"/>
            <a:ext cx="5214942" cy="3081228"/>
          </a:xfrm>
          <a:prstGeom prst="rect">
            <a:avLst/>
          </a:prstGeom>
          <a:noFill/>
        </p:spPr>
      </p:pic>
      <p:pic>
        <p:nvPicPr>
          <p:cNvPr id="1029" name="Picture 5" descr="C:\Users\Galina\Desktop\Безымянный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1571612"/>
            <a:ext cx="3929058" cy="2190204"/>
          </a:xfrm>
          <a:prstGeom prst="rect">
            <a:avLst/>
          </a:prstGeom>
          <a:noFill/>
        </p:spPr>
      </p:pic>
      <p:pic>
        <p:nvPicPr>
          <p:cNvPr id="1030" name="Picture 6" descr="C:\Users\Galina\Desktop\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64278" y="3810003"/>
            <a:ext cx="4279722" cy="3047997"/>
          </a:xfrm>
          <a:prstGeom prst="rect">
            <a:avLst/>
          </a:prstGeom>
          <a:noFill/>
        </p:spPr>
      </p:pic>
      <p:pic>
        <p:nvPicPr>
          <p:cNvPr id="1031" name="Picture 7" descr="C:\Users\Galina\Desktop\Безымянный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300546"/>
            <a:ext cx="3386719" cy="25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3042" y="1000108"/>
            <a:ext cx="5857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Этапы работы 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7224" y="2428868"/>
            <a:ext cx="82867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Тематика проектов</a:t>
            </a:r>
          </a:p>
          <a:p>
            <a:pPr marL="342900" indent="-342900">
              <a:buAutoNum type="arabicPeriod"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Выбор темы проекта обучающимися</a:t>
            </a:r>
          </a:p>
          <a:p>
            <a:pPr marL="342900" indent="-342900">
              <a:buAutoNum type="arabicPeriod"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Занятия с обучающимися</a:t>
            </a:r>
          </a:p>
          <a:p>
            <a:pPr marL="342900" indent="-342900">
              <a:buAutoNum type="arabicPeriod"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Индивидуальные консультации</a:t>
            </a:r>
          </a:p>
          <a:p>
            <a:pPr marL="342900" indent="-342900">
              <a:buAutoNum type="arabicPeriod"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Предварительная защита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 eaLnBrk="1" hangingPunct="1"/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4400" b="0" dirty="0" smtClean="0">
                <a:latin typeface="Times New Roman" pitchFamily="18" charset="0"/>
                <a:cs typeface="Times New Roman" pitchFamily="18" charset="0"/>
              </a:rPr>
              <a:t>Этапы разработки учебного проекта</a:t>
            </a:r>
            <a:r>
              <a:rPr lang="ru-RU" sz="3200" dirty="0" smtClean="0"/>
              <a:t>:</a:t>
            </a:r>
            <a:br>
              <a:rPr lang="ru-RU" sz="3200" dirty="0" smtClean="0"/>
            </a:br>
            <a:endParaRPr lang="ru-RU" sz="32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857224" y="2214554"/>
            <a:ext cx="771530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Подготовительный - мотивация, </a:t>
            </a:r>
            <a:r>
              <a:rPr lang="ru-RU" dirty="0" err="1" smtClean="0"/>
              <a:t>целеполагание</a:t>
            </a:r>
            <a:r>
              <a:rPr lang="ru-RU" dirty="0" smtClean="0"/>
              <a:t>, осознание проблемной ситуации, выбор  предмета, темы, постановка цели проекта.</a:t>
            </a:r>
          </a:p>
          <a:p>
            <a:pPr marL="342900" indent="-342900">
              <a:buFontTx/>
              <a:buAutoNum type="arabicPeriod"/>
            </a:pPr>
            <a:r>
              <a:rPr lang="ru-RU" dirty="0" smtClean="0"/>
              <a:t>Проектировочный - общее планирование, построение конкретного плана деятельности</a:t>
            </a:r>
          </a:p>
          <a:p>
            <a:pPr marL="342900" indent="-342900">
              <a:buFontTx/>
              <a:buAutoNum type="arabicPeriod"/>
            </a:pPr>
            <a:r>
              <a:rPr lang="ru-RU" dirty="0" smtClean="0"/>
              <a:t>Практический  - исследование проблемы, темы, сбор и обработка данных, получение нового продукта, результата проектной деятельности</a:t>
            </a:r>
          </a:p>
          <a:p>
            <a:pPr marL="342900" indent="-342900">
              <a:buFontTx/>
              <a:buAutoNum type="arabicPeriod"/>
            </a:pPr>
            <a:r>
              <a:rPr lang="ru-RU" dirty="0" smtClean="0"/>
              <a:t>Аналитический - сравнение планируемых и реальных результатов, обобщение, выводы.</a:t>
            </a:r>
          </a:p>
          <a:p>
            <a:pPr marL="342900" indent="-342900">
              <a:buFontTx/>
              <a:buAutoNum type="arabicPeriod"/>
            </a:pPr>
            <a:r>
              <a:rPr lang="ru-RU" dirty="0" smtClean="0"/>
              <a:t>Контрольно-корректировочный - анализ успехов и ошибок, поиск способов коррекции ошибок, исправление проекта в соответствии с реальным состоянием дел.</a:t>
            </a:r>
          </a:p>
          <a:p>
            <a:pPr marL="342900" indent="-342900">
              <a:buFontTx/>
              <a:buAutoNum type="arabicPeriod"/>
            </a:pPr>
            <a:r>
              <a:rPr lang="ru-RU" dirty="0" smtClean="0"/>
              <a:t>Заключительный - представление содержания работы, обоснование выводов, защита проекта.</a:t>
            </a:r>
          </a:p>
          <a:p>
            <a:pPr marL="342900" indent="-342900">
              <a:buFontTx/>
              <a:buAutoNum type="arabicPeriod"/>
            </a:pPr>
            <a:endParaRPr lang="ru-RU" dirty="0" smtClean="0"/>
          </a:p>
          <a:p>
            <a:pPr marL="342900" indent="-342900">
              <a:buFontTx/>
              <a:buAutoNum type="arabicPeriod"/>
            </a:pPr>
            <a:endParaRPr lang="ru-RU" dirty="0" smtClean="0"/>
          </a:p>
          <a:p>
            <a:pPr marL="342900" indent="-342900">
              <a:buFontTx/>
              <a:buAutoNum type="arabicPeriod"/>
            </a:pPr>
            <a:endParaRPr lang="ru-RU" dirty="0" smtClean="0"/>
          </a:p>
          <a:p>
            <a:pPr marL="342900" indent="-342900">
              <a:buFontTx/>
              <a:buAutoNum type="arabicPeriod"/>
            </a:pPr>
            <a:endParaRPr lang="ru-RU" dirty="0" smtClean="0"/>
          </a:p>
          <a:p>
            <a:pPr marL="342900" indent="-342900">
              <a:buFontTx/>
              <a:buAutoNum type="arabicPeriod"/>
            </a:pPr>
            <a:endParaRPr lang="ru-RU" dirty="0" smtClean="0"/>
          </a:p>
          <a:p>
            <a:pPr marL="342900" indent="-342900">
              <a:buFontTx/>
              <a:buAutoNum type="arabicPeriod"/>
            </a:pPr>
            <a:endParaRPr lang="ru-RU" dirty="0" smtClean="0"/>
          </a:p>
          <a:p>
            <a:pPr marL="342900" indent="-342900">
              <a:buFontTx/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62000" y="762000"/>
            <a:ext cx="8382000" cy="1143000"/>
          </a:xfrm>
        </p:spPr>
        <p:txBody>
          <a:bodyPr anchor="ctr"/>
          <a:lstStyle/>
          <a:p>
            <a:pPr eaLnBrk="1" hangingPunct="1"/>
            <a:r>
              <a:rPr lang="ru-RU" sz="60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Проект – это пять «П»:</a:t>
            </a:r>
          </a:p>
        </p:txBody>
      </p:sp>
      <p:sp>
        <p:nvSpPr>
          <p:cNvPr id="16386" name="Содержимое 2"/>
          <p:cNvSpPr>
            <a:spLocks noGrp="1"/>
          </p:cNvSpPr>
          <p:nvPr>
            <p:ph idx="4294967295"/>
          </p:nvPr>
        </p:nvSpPr>
        <p:spPr>
          <a:xfrm>
            <a:off x="928662" y="2643182"/>
            <a:ext cx="7693025" cy="3724275"/>
          </a:xfrm>
        </p:spPr>
        <p:txBody>
          <a:bodyPr/>
          <a:lstStyle/>
          <a:p>
            <a:pPr eaLnBrk="1" hangingPunct="1">
              <a:buNone/>
            </a:pPr>
            <a:r>
              <a:rPr lang="ru-RU" b="1" dirty="0" smtClean="0"/>
              <a:t>1.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Проблема</a:t>
            </a:r>
          </a:p>
          <a:p>
            <a:pPr eaLnBrk="1" hangingPunct="1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 Проектирование (планирование)</a:t>
            </a:r>
          </a:p>
          <a:p>
            <a:pPr eaLnBrk="1" hangingPunct="1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 Поиск информации</a:t>
            </a:r>
          </a:p>
          <a:p>
            <a:pPr eaLnBrk="1" hangingPunct="1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4. Продукт (создание проектного продукта)</a:t>
            </a:r>
          </a:p>
          <a:p>
            <a:pPr eaLnBrk="1" hangingPunct="1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5. Презентация проектного продукта</a:t>
            </a:r>
          </a:p>
          <a:p>
            <a:pPr eaLnBrk="1" hangingPunct="1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lina\Desktop\Безымянный.pn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2285992"/>
            <a:ext cx="5786446" cy="432904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28662" y="571480"/>
            <a:ext cx="8001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Занятие 1 </a:t>
            </a:r>
          </a:p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Методическая часть проекта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>
            <a:hlinkClick r:id="rId4" action="ppaction://hlinkfile"/>
          </p:cNvPr>
          <p:cNvSpPr/>
          <p:nvPr/>
        </p:nvSpPr>
        <p:spPr>
          <a:xfrm>
            <a:off x="7215206" y="5929330"/>
            <a:ext cx="1500198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34" y="142852"/>
            <a:ext cx="86439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Занятие 2</a:t>
            </a:r>
          </a:p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Основная часть проекта. План. Ожидаемый результат </a:t>
            </a:r>
          </a:p>
        </p:txBody>
      </p:sp>
      <p:sp>
        <p:nvSpPr>
          <p:cNvPr id="5" name="Овал 4">
            <a:hlinkClick r:id="rId2" action="ppaction://hlinkfile"/>
          </p:cNvPr>
          <p:cNvSpPr/>
          <p:nvPr/>
        </p:nvSpPr>
        <p:spPr>
          <a:xfrm>
            <a:off x="7215206" y="5929330"/>
            <a:ext cx="1500198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Galina\Desktop\Безымянный.pn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2285992"/>
            <a:ext cx="5731368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сулы">
  <a:themeElements>
    <a:clrScheme name="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Капсулы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410</TotalTime>
  <Words>576</Words>
  <Application>Microsoft Office PowerPoint</Application>
  <PresentationFormat>Экран (4:3)</PresentationFormat>
  <Paragraphs>134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Капсулы</vt:lpstr>
      <vt:lpstr>Индивидуальный  итоговый проект</vt:lpstr>
      <vt:lpstr>Индивидуальный итоговый проект  (нормативная база)</vt:lpstr>
      <vt:lpstr>Презентация PowerPoint</vt:lpstr>
      <vt:lpstr>Презентация PowerPoint</vt:lpstr>
      <vt:lpstr>Презентация PowerPoint</vt:lpstr>
      <vt:lpstr> Этапы разработки учебного проекта: </vt:lpstr>
      <vt:lpstr>Проект – это пять «П»: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Список документов ИИП </vt:lpstr>
      <vt:lpstr>   Оценивание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Индивидуальный проект в соответствии с требованиями ФГОС</dc:title>
  <dc:creator>admin</dc:creator>
  <cp:lastModifiedBy>тфефа</cp:lastModifiedBy>
  <cp:revision>72</cp:revision>
  <dcterms:created xsi:type="dcterms:W3CDTF">2015-11-01T08:10:16Z</dcterms:created>
  <dcterms:modified xsi:type="dcterms:W3CDTF">2018-11-08T05:00:19Z</dcterms:modified>
</cp:coreProperties>
</file>