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2" r:id="rId6"/>
    <p:sldId id="261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290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02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401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203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085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69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277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0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42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15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896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78EB-FDF1-4A9F-91B5-8EB598CD5A13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E1482-ACF5-4A9E-86FF-60F87C2228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514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67594"/>
          </a:xfrm>
        </p:spPr>
        <p:txBody>
          <a:bodyPr/>
          <a:lstStyle/>
          <a:p>
            <a:r>
              <a:rPr lang="ru-RU" dirty="0" smtClean="0"/>
              <a:t>Безопасное движения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уроку физики в 10 - м классе по теме «Решение задач на движение»</a:t>
            </a:r>
          </a:p>
          <a:p>
            <a:r>
              <a:rPr lang="ru-RU" sz="2000" dirty="0" smtClean="0"/>
              <a:t>Материал подготовила</a:t>
            </a:r>
          </a:p>
          <a:p>
            <a:r>
              <a:rPr lang="ru-RU" sz="2000" dirty="0" smtClean="0"/>
              <a:t> учитель физики МБОУ « СШ №3» Михалева Г.А.</a:t>
            </a:r>
          </a:p>
        </p:txBody>
      </p:sp>
    </p:spTree>
    <p:extLst>
      <p:ext uri="{BB962C8B-B14F-4D97-AF65-F5344CB8AC3E}">
        <p14:creationId xmlns:p14="http://schemas.microsoft.com/office/powerpoint/2010/main" xmlns="" val="31787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490067"/>
          </a:xfrm>
        </p:spPr>
        <p:txBody>
          <a:bodyPr>
            <a:noAutofit/>
          </a:bodyPr>
          <a:lstStyle/>
          <a:p>
            <a:r>
              <a:rPr lang="ru-RU" sz="2400" dirty="0" smtClean="0"/>
              <a:t>Элементы </a:t>
            </a:r>
            <a:r>
              <a:rPr lang="ru-RU" sz="2400" dirty="0" err="1" smtClean="0"/>
              <a:t>здоровьесберегающих</a:t>
            </a:r>
            <a:r>
              <a:rPr lang="ru-RU" sz="2400" dirty="0" smtClean="0"/>
              <a:t> технологий на уроках физики.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/>
              <a:t>Само содержание изучаемого материала на уроках физики позволяет формировать у учащихся навыки безопасного поведения на дорогах .</a:t>
            </a:r>
          </a:p>
          <a:p>
            <a:pPr marL="0" indent="0" algn="just">
              <a:buNone/>
            </a:pPr>
            <a:r>
              <a:rPr lang="ru-RU" sz="2000" dirty="0" smtClean="0"/>
              <a:t>При решении задач на движение подбираю их содержание так, что осуществляя работу по закреплению навыков решения задач, на конкретных примерах знакомлю учащихся с понятиями, характеризующими реальные движения транспортных средств, подвожу к выводу о необходимости соблюдения мер безопасности при пересечении проезжей части, а так же при движении на велосипедах и мотоциклах. Данная презентация позволяет наглядно и убедительно организовать эту работу, проверить усвоение материала, сделать выводы. Может быть использована на различных этапах изучения механического движения как в 10 – х , так и в 9 – </a:t>
            </a:r>
            <a:r>
              <a:rPr lang="ru-RU" sz="2000" dirty="0"/>
              <a:t>х</a:t>
            </a:r>
            <a:r>
              <a:rPr lang="ru-RU" sz="2000" dirty="0" smtClean="0"/>
              <a:t> классах.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2655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xaL'\Desktop\slide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508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91654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Объект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1800" b="1" dirty="0" smtClean="0"/>
                  <a:t>Решение. </a:t>
                </a:r>
              </a:p>
              <a:p>
                <a:pPr marL="0" indent="0" algn="ctr">
                  <a:buNone/>
                </a:pPr>
                <a:endParaRPr lang="ru-RU" sz="1800" b="1" dirty="0" smtClean="0"/>
              </a:p>
              <a:p>
                <a:pPr>
                  <a:buAutoNum type="arabicPeriod"/>
                </a:pPr>
                <a:r>
                  <a:rPr lang="ru-RU" sz="1400" dirty="0" smtClean="0"/>
                  <a:t>Используя кинематические уравнения, </a:t>
                </a:r>
                <a:r>
                  <a:rPr lang="ru-RU" sz="1400" dirty="0"/>
                  <a:t>п</a:t>
                </a:r>
                <a:r>
                  <a:rPr lang="ru-RU" sz="1400" dirty="0" smtClean="0"/>
                  <a:t>олучим выражение для тормозного пути </a:t>
                </a:r>
                <a:r>
                  <a:rPr lang="en-US" sz="1400" dirty="0" smtClean="0"/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4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1400" b="0" i="1" smtClean="0">
                            <a:latin typeface="Cambria Math"/>
                          </a:rPr>
                          <m:t>𝑡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ru-RU" sz="1400" b="0" i="0" smtClean="0">
                        <a:latin typeface="Cambria Math"/>
                      </a:rPr>
                      <m:t>, о</m:t>
                    </m:r>
                  </m:oMath>
                </a14:m>
                <a:r>
                  <a:rPr lang="ru-RU" sz="1400" dirty="0" smtClean="0"/>
                  <a:t>ткуда </a:t>
                </a:r>
                <a:r>
                  <a:rPr lang="en-US" sz="1400" dirty="0" smtClean="0"/>
                  <a:t>S</a:t>
                </a:r>
                <a:r>
                  <a:rPr lang="ru-RU" sz="1400" dirty="0" smtClean="0"/>
                  <a:t> = 50 м.</a:t>
                </a:r>
              </a:p>
              <a:p>
                <a:pPr>
                  <a:buAutoNum type="arabicPeriod"/>
                </a:pPr>
                <a:endParaRPr lang="ru-RU" sz="1400" dirty="0" smtClean="0"/>
              </a:p>
              <a:p>
                <a:pPr marL="0" indent="0">
                  <a:buNone/>
                </a:pPr>
                <a:r>
                  <a:rPr lang="ru-RU" sz="1400" dirty="0" smtClean="0"/>
                  <a:t>2. Используя кинематические уравнения, получим выражение для остановочного пути </a:t>
                </a:r>
                <a:r>
                  <a:rPr lang="en-US" sz="1400" dirty="0" smtClean="0"/>
                  <a:t>S = </a:t>
                </a:r>
                <a:r>
                  <a:rPr lang="el-GR" sz="1400" dirty="0" smtClean="0"/>
                  <a:t>ϑ</a:t>
                </a:r>
                <a:r>
                  <a:rPr lang="ru-RU" sz="1400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1" smtClean="0"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1 </m:t>
                        </m:r>
                      </m:sub>
                    </m:sSub>
                    <m:r>
                      <a:rPr lang="ru-RU" sz="1400" b="0" i="0" smtClean="0">
                        <a:latin typeface="Cambria Math"/>
                      </a:rPr>
                      <m:t>+</m:t>
                    </m:r>
                  </m:oMath>
                </a14:m>
                <a:r>
                  <a:rPr lang="en-US" sz="1400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i="1">
                            <a:latin typeface="Cambria Math"/>
                          </a:rPr>
                          <m:t>t</m:t>
                        </m:r>
                      </m:e>
                      <m:sub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1400" dirty="0" smtClean="0"/>
                  <a:t>)</a:t>
                </a:r>
                <a:r>
                  <a:rPr lang="en-US" sz="1400" dirty="0" smtClean="0"/>
                  <a:t/>
                </a:r>
                <a:r>
                  <a:rPr lang="ru-RU" sz="1400" dirty="0" smtClean="0"/>
                  <a:t>+</a:t>
                </a:r>
                <a:r>
                  <a:rPr lang="en-US" sz="1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1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1400" i="1" smtClean="0">
                                <a:latin typeface="Cambria Math"/>
                              </a:rPr>
                              <m:t>ϑ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1400" dirty="0" smtClean="0"/>
                  <a:t>, откуда </a:t>
                </a:r>
                <a:r>
                  <a:rPr lang="en-US" sz="1400" dirty="0" smtClean="0"/>
                  <a:t>S</a:t>
                </a:r>
                <a:r>
                  <a:rPr lang="ru-RU" sz="1400" dirty="0" smtClean="0"/>
                  <a:t> = 33 м. Ответ: не успеет.</a:t>
                </a:r>
              </a:p>
              <a:p>
                <a:pPr marL="0" indent="0">
                  <a:buNone/>
                </a:pPr>
                <a:endParaRPr lang="ru-RU" sz="1400" dirty="0" smtClean="0"/>
              </a:p>
              <a:p>
                <a:pPr marL="0" indent="0">
                  <a:buNone/>
                </a:pPr>
                <a:r>
                  <a:rPr lang="ru-RU" sz="1400" dirty="0" smtClean="0"/>
                  <a:t>3. Записав второй закон Ньютона, выразим тормозное ускорение </a:t>
                </a:r>
                <a:r>
                  <a:rPr lang="en-US" sz="1400" dirty="0"/>
                  <a:t>a</a:t>
                </a:r>
                <a:r>
                  <a:rPr lang="ru-RU" sz="1400" dirty="0" smtClean="0"/>
                  <a:t> = </a:t>
                </a:r>
                <a:r>
                  <a:rPr lang="el-GR" sz="1400" dirty="0" smtClean="0"/>
                  <a:t>μ</a:t>
                </a:r>
                <a:r>
                  <a:rPr lang="en-US" sz="1400" dirty="0" smtClean="0"/>
                  <a:t>g</a:t>
                </a:r>
                <a:r>
                  <a:rPr lang="ru-RU" sz="1400" dirty="0" smtClean="0"/>
                  <a:t>, а используя кинематическое уравнение </a:t>
                </a:r>
                <a:r>
                  <a:rPr lang="en-US" sz="1400" dirty="0" smtClean="0"/>
                  <a:t>S</a:t>
                </a:r>
                <a:r>
                  <a:rPr lang="ru-RU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1400" i="1">
                                <a:latin typeface="Cambria Math"/>
                              </a:rPr>
                              <m:t>ϑ</m:t>
                            </m:r>
                          </m:e>
                          <m:sup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1400" i="1">
                            <a:latin typeface="Cambria Math"/>
                          </a:rPr>
                          <m:t>2</m:t>
                        </m:r>
                        <m:r>
                          <a:rPr lang="en-US" sz="1400" i="1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ru-RU" sz="1400" dirty="0" smtClean="0"/>
                  <a:t>, получим выражение </a:t>
                </a:r>
                <a:r>
                  <a:rPr lang="en-US" sz="1400" dirty="0" smtClean="0"/>
                  <a:t>S</a:t>
                </a:r>
                <a:r>
                  <a:rPr lang="ru-RU" sz="1400" dirty="0" smtClean="0"/>
                  <a:t/>
                </a:r>
                <a:r>
                  <a:rPr lang="ru-RU" sz="1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1400" i="1">
                                <a:latin typeface="Cambria Math"/>
                              </a:rPr>
                              <m:t>ϑ</m:t>
                            </m:r>
                          </m:e>
                          <m:sup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sz="1400" i="1" smtClean="0">
                            <a:latin typeface="Cambria Math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n-US" sz="1400" i="1" smtClean="0">
                            <a:latin typeface="Cambria Math"/>
                          </a:rPr>
                          <m:t>g</m:t>
                        </m:r>
                      </m:den>
                    </m:f>
                  </m:oMath>
                </a14:m>
                <a:r>
                  <a:rPr lang="ru-RU" sz="1400" dirty="0" smtClean="0"/>
                  <a:t>, откуда </a:t>
                </a:r>
                <a:r>
                  <a:rPr lang="en-US" sz="1400" dirty="0" smtClean="0"/>
                  <a:t>S</a:t>
                </a:r>
                <a:r>
                  <a:rPr lang="ru-RU" sz="1400" dirty="0" smtClean="0"/>
                  <a:t> = 50 м.</a:t>
                </a:r>
                <a:endParaRPr lang="ru-RU" sz="1400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58" t="-521" r="-9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Текст 4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457200" y="764704"/>
                <a:ext cx="3008313" cy="5361459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ru-RU" dirty="0" smtClean="0"/>
                  <a:t>1. При аварийном торможении автомобиль, движущийся со скоростью 72 км/ч, </a:t>
                </a:r>
                <a:r>
                  <a:rPr lang="ru-RU" dirty="0"/>
                  <a:t>о</a:t>
                </a:r>
                <a:r>
                  <a:rPr lang="ru-RU" dirty="0" smtClean="0"/>
                  <a:t>становился через 5 с. Найти тормозной путь.</a:t>
                </a:r>
              </a:p>
              <a:p>
                <a:pPr algn="just"/>
                <a:r>
                  <a:rPr lang="ru-RU" dirty="0" smtClean="0"/>
                  <a:t>2. Перед автомобилем, движущимся со скоростью 54 км/ч, неожиданно появляется пешеход на расстоянии 25 м. Успеет ли шофер остановить автомобиль перед пешеходом, если время реакции водителя 0,5 с, время срабатывания тормозов 0,2 с, </a:t>
                </a:r>
                <a:r>
                  <a:rPr lang="ru-RU" dirty="0"/>
                  <a:t>а</a:t>
                </a:r>
                <a:r>
                  <a:rPr lang="ru-RU" dirty="0" smtClean="0"/>
                  <a:t> тормозное ускорение 5 м/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с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dirty="0" smtClean="0"/>
                  <a:t>.</a:t>
                </a:r>
              </a:p>
              <a:p>
                <a:pPr algn="just"/>
                <a:r>
                  <a:rPr lang="ru-RU" dirty="0" smtClean="0"/>
                  <a:t>3. При быстром торможении трамвайный вагон, имея скорость 36 км/ч, начал двигаться «юзом» (заторможенные колеса не вращаются, а скользят по рельсам). Какое расстояние пройдет вагон с момента начала торможения до полной остановки? Коэффициент трения скольжения колес о рельсы равен 0,2.</a:t>
                </a:r>
                <a:endParaRPr lang="ru-RU" dirty="0"/>
              </a:p>
            </p:txBody>
          </p:sp>
        </mc:Choice>
        <mc:Fallback>
          <p:sp>
            <p:nvSpPr>
              <p:cNvPr id="5" name="Текс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457200" y="764704"/>
                <a:ext cx="3008313" cy="5361459"/>
              </a:xfrm>
              <a:blipFill rotWithShape="1">
                <a:blip r:embed="rId3"/>
                <a:stretch>
                  <a:fillRect l="-406" t="-114" r="-6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6666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MexaL'\Desktop\a2637f9c9c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"/>
            <a:ext cx="612068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533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883874"/>
              </p:ext>
            </p:extLst>
          </p:nvPr>
        </p:nvGraphicFramePr>
        <p:xfrm>
          <a:off x="1619672" y="1052736"/>
          <a:ext cx="6020023" cy="5934075"/>
        </p:xfrm>
        <a:graphic>
          <a:graphicData uri="http://schemas.openxmlformats.org/presentationml/2006/ole">
            <p:oleObj spid="_x0000_s2062" name="Документ" r:id="rId3" imgW="5940331" imgH="5934168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9148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3008313" cy="491654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ru-RU" sz="2000" b="1" dirty="0" smtClean="0"/>
                  <a:t>Решение.</a:t>
                </a:r>
              </a:p>
              <a:p>
                <a:pPr marL="0" indent="0" algn="ctr">
                  <a:buNone/>
                </a:pPr>
                <a:endParaRPr lang="ru-RU" sz="2000" b="1" dirty="0" smtClean="0"/>
              </a:p>
              <a:p>
                <a:pPr marL="0" indent="0">
                  <a:buNone/>
                </a:pPr>
                <a:r>
                  <a:rPr lang="ru-RU" sz="1400" dirty="0" smtClean="0"/>
                  <a:t>Равнодействующая всех сил, приложенных к велосипедисту, равна силе трения. Наибольшее значение силы трения равно </a:t>
                </a:r>
                <a:r>
                  <a:rPr lang="el-GR" sz="1400" dirty="0" smtClean="0"/>
                  <a:t>μ</a:t>
                </a:r>
                <a:r>
                  <a:rPr lang="en-US" sz="1400" dirty="0" smtClean="0"/>
                  <a:t>mg</a:t>
                </a:r>
                <a:r>
                  <a:rPr lang="ru-RU" sz="1400" dirty="0" smtClean="0"/>
                  <a:t>. Она и является причиной центростремительного ускорения, а, значит,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1400" i="1">
                                <a:latin typeface="Cambria Math"/>
                              </a:rPr>
                              <m:t>mϑ</m:t>
                            </m:r>
                          </m:e>
                          <m:sup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sz="1400" i="1" smtClean="0">
                            <a:latin typeface="Cambria Math"/>
                          </a:rPr>
                          <m:t>R</m:t>
                        </m:r>
                      </m:den>
                    </m:f>
                    <m:r>
                      <a:rPr lang="ru-RU" sz="1400" b="0" i="0" smtClean="0">
                        <a:latin typeface="Cambria Math"/>
                      </a:rPr>
                      <m:t>, т. е. </m:t>
                    </m:r>
                  </m:oMath>
                </a14:m>
                <a:r>
                  <a:rPr lang="ru-RU" sz="1400" dirty="0" smtClean="0"/>
                  <a:t> наименьший радиус равен </a:t>
                </a:r>
                <a:r>
                  <a:rPr lang="en-US" sz="1400" dirty="0" smtClean="0"/>
                  <a:t>R</a:t>
                </a:r>
                <a:r>
                  <a:rPr lang="ru-RU" sz="14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l-GR" sz="1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sz="1400" i="1">
                                <a:latin typeface="Cambria Math"/>
                              </a:rPr>
                              <m:t>ϑ</m:t>
                            </m:r>
                          </m:e>
                          <m:sup>
                            <m:r>
                              <a:rPr lang="en-US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sz="1400" i="1" smtClean="0">
                            <a:latin typeface="Cambria Math"/>
                          </a:rPr>
                          <m:t>μ</m:t>
                        </m:r>
                        <m:r>
                          <m:rPr>
                            <m:sty m:val="p"/>
                          </m:rPr>
                          <a:rPr lang="en-US" sz="1400" i="1" smtClean="0">
                            <a:latin typeface="Cambria Math"/>
                          </a:rPr>
                          <m:t>g</m:t>
                        </m:r>
                      </m:den>
                    </m:f>
                  </m:oMath>
                </a14:m>
                <a:r>
                  <a:rPr lang="ru-RU" sz="1400" dirty="0" smtClean="0"/>
                  <a:t>, откуда </a:t>
                </a:r>
                <a:r>
                  <a:rPr lang="en-US" sz="1400" dirty="0" smtClean="0"/>
                  <a:t>R</a:t>
                </a:r>
                <a:r>
                  <a:rPr lang="ru-RU" sz="1400" dirty="0" smtClean="0"/>
                  <a:t> = 21,8 м. Наибольший угол наклона найдем из равенства </a:t>
                </a:r>
                <a:r>
                  <a:rPr lang="el-GR" sz="1400" dirty="0" smtClean="0"/>
                  <a:t>μ</a:t>
                </a:r>
                <a:r>
                  <a:rPr lang="en-US" sz="1400" dirty="0" smtClean="0"/>
                  <a:t>mg</a:t>
                </a:r>
                <a:r>
                  <a:rPr lang="ru-RU" sz="1400" dirty="0" smtClean="0"/>
                  <a:t> = </a:t>
                </a:r>
                <a:r>
                  <a:rPr lang="en-US" sz="1400" dirty="0" smtClean="0"/>
                  <a:t>mg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i="0" smtClean="0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l-GR" sz="1400" i="1" smtClean="0">
                            <a:latin typeface="Cambria Math"/>
                          </a:rPr>
                          <m:t>α</m:t>
                        </m:r>
                      </m:e>
                    </m:func>
                    <m:r>
                      <a:rPr lang="ru-RU" sz="1400" b="0" i="0" smtClean="0">
                        <a:latin typeface="Cambria Math"/>
                      </a:rPr>
                      <m:t>, </m:t>
                    </m:r>
                  </m:oMath>
                </a14:m>
                <a:r>
                  <a:rPr lang="ru-RU" sz="1400" dirty="0" smtClean="0"/>
                  <a:t>откуда </a:t>
                </a:r>
                <a:r>
                  <a:rPr lang="el-GR" sz="1400" dirty="0" smtClean="0"/>
                  <a:t>α</a:t>
                </a:r>
                <a:r>
                  <a:rPr lang="ru-RU" sz="1400" dirty="0" smtClean="0"/>
                  <a:t> = 16 град 42 мин.</a:t>
                </a:r>
                <a:endParaRPr lang="ru-RU" sz="1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38" t="-521" r="-2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908720"/>
            <a:ext cx="3008313" cy="4691063"/>
          </a:xfrm>
        </p:spPr>
        <p:txBody>
          <a:bodyPr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4. Каков наименьший радиус круга, по которому сможет проехать велосипедист со скоростью 28,8 км/ч, если коэффициент трения между колесами и землей равен 0,3? Найти наибольший угол наклона велосипедиста, при котором он еще не будет падать.</a:t>
            </a:r>
            <a:endParaRPr lang="ru-RU" dirty="0"/>
          </a:p>
        </p:txBody>
      </p:sp>
      <p:pic>
        <p:nvPicPr>
          <p:cNvPr id="4098" name="Picture 2" descr="C:\Users\MexaL'\Desktop\3548699-baby-cycli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87724"/>
            <a:ext cx="1728192" cy="241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921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Задачи для самостоятельного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Мотоциклисты на дороге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08720"/>
            <a:ext cx="3008313" cy="5217443"/>
          </a:xfrm>
        </p:spPr>
        <p:txBody>
          <a:bodyPr/>
          <a:lstStyle/>
          <a:p>
            <a:pPr algn="just"/>
            <a:r>
              <a:rPr lang="ru-RU" dirty="0" smtClean="0"/>
              <a:t>1. Мотоциклист движется со скоростью 72 км/ч по кругу радиусом 45 м. Найти угол наклона мотоциклиста к горизонту. (48 град)</a:t>
            </a:r>
          </a:p>
          <a:p>
            <a:pPr algn="just"/>
            <a:r>
              <a:rPr lang="ru-RU" dirty="0" smtClean="0"/>
              <a:t>2. По кривой какого радиуса проедет велосипедист, если он движется со скоростью 6 м/с? Предельный угол наклона к дороге 50 град. (4,3 м)</a:t>
            </a:r>
          </a:p>
          <a:p>
            <a:pPr algn="just"/>
            <a:r>
              <a:rPr lang="ru-RU" dirty="0" smtClean="0"/>
              <a:t>3. Поезд движется по закруглению радиусом 800 м со скоростью 72 км/ч. Определить, на сколько внешний рельс должен быть выше внутреннего. Расстояние между рельсами принять равным 1,5 м. (7,5 см)</a:t>
            </a:r>
          </a:p>
          <a:p>
            <a:pPr algn="just"/>
            <a:r>
              <a:rPr lang="ru-RU" dirty="0" smtClean="0"/>
              <a:t>4. Мотоциклист внезапно заметил впереди забор, перпендикулярный к направлению движения мотоциклиста. Рассчитайте, что выгоднее – затормозить или повернуть.</a:t>
            </a:r>
            <a:endParaRPr lang="ru-RU" dirty="0"/>
          </a:p>
        </p:txBody>
      </p:sp>
      <p:pic>
        <p:nvPicPr>
          <p:cNvPr id="3074" name="Picture 2" descr="C:\Users\MexaL'\Desktop\1295199864_bikecras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79863" y="788988"/>
            <a:ext cx="38100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631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316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Документ</vt:lpstr>
      <vt:lpstr>Безопасное движения</vt:lpstr>
      <vt:lpstr>Элементы здоровьесберегающих технологий на уроках физики.</vt:lpstr>
      <vt:lpstr>Слайд 3</vt:lpstr>
      <vt:lpstr>Задачи</vt:lpstr>
      <vt:lpstr>Слайд 5</vt:lpstr>
      <vt:lpstr>Слайд 6</vt:lpstr>
      <vt:lpstr>Задачи</vt:lpstr>
      <vt:lpstr>Задачи для самостоятельного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движения</dc:title>
  <dc:creator>MexaL'</dc:creator>
  <cp:lastModifiedBy>1</cp:lastModifiedBy>
  <cp:revision>26</cp:revision>
  <dcterms:created xsi:type="dcterms:W3CDTF">2015-11-04T02:34:05Z</dcterms:created>
  <dcterms:modified xsi:type="dcterms:W3CDTF">2015-11-17T06:42:00Z</dcterms:modified>
</cp:coreProperties>
</file>