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9" r:id="rId6"/>
    <p:sldId id="292" r:id="rId7"/>
    <p:sldId id="290" r:id="rId8"/>
    <p:sldId id="260" r:id="rId9"/>
    <p:sldId id="261" r:id="rId10"/>
    <p:sldId id="262" r:id="rId11"/>
    <p:sldId id="263" r:id="rId12"/>
    <p:sldId id="267" r:id="rId13"/>
    <p:sldId id="264" r:id="rId14"/>
    <p:sldId id="265" r:id="rId15"/>
    <p:sldId id="26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3" r:id="rId29"/>
    <p:sldId id="280" r:id="rId30"/>
    <p:sldId id="281" r:id="rId31"/>
    <p:sldId id="282" r:id="rId32"/>
    <p:sldId id="284" r:id="rId33"/>
    <p:sldId id="291" r:id="rId34"/>
    <p:sldId id="285" r:id="rId35"/>
    <p:sldId id="286" r:id="rId36"/>
    <p:sldId id="287" r:id="rId37"/>
    <p:sldId id="293" r:id="rId38"/>
    <p:sldId id="28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28" autoAdjust="0"/>
  </p:normalViewPr>
  <p:slideViewPr>
    <p:cSldViewPr>
      <p:cViewPr>
        <p:scale>
          <a:sx n="100" d="100"/>
          <a:sy n="100" d="100"/>
        </p:scale>
        <p:origin x="-2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Методические разработки заданий по химии и биологии экологического содержания.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5085184"/>
            <a:ext cx="3816424" cy="151216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 учитель химии и биологии МБОУ «Средняя школа №2»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Павлюченко Наталья Александровна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404664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Конференция.  Экология региона САЭС.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50976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В одном из районов Колумбии в борьбе с вредителями-насекомыми многократно применялись сильнейшие химикаты. А через некоторое время выяснилось, что в ближайших реках полностью исчезли лососи. Почему?</a:t>
            </a:r>
            <a:endParaRPr lang="ru-RU" sz="2000" dirty="0"/>
          </a:p>
        </p:txBody>
      </p:sp>
      <p:pic>
        <p:nvPicPr>
          <p:cNvPr id="6146" name="Picture 2" descr="C:\Users\Валенти\Desktop\лосос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92888" cy="498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7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704856" cy="592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78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92088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68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548680"/>
            <a:ext cx="842493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82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9"/>
            <a:ext cx="8208912" cy="621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4" y="260648"/>
            <a:ext cx="8478539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03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36100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77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55088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74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49383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11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19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20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аленти\Desktop\17 мая\картинки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9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13066" cy="598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70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80920" cy="591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8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8785"/>
            <a:ext cx="8208912" cy="6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13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211454" cy="612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34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2493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86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8" y="404664"/>
            <a:ext cx="8572674" cy="583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97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08911" cy="638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5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848872" cy="629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74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2000" dirty="0" smtClean="0"/>
              <a:t>При попадании в воду нефть покрывает ее тончайшей пленкой, что вызывает гибель многих морских организмов. Допустимая норма загрязнения воды нефтепродуктами- 0,005 мг</a:t>
            </a:r>
            <a:r>
              <a:rPr lang="en-US" sz="2000" dirty="0" smtClean="0"/>
              <a:t>/</a:t>
            </a:r>
            <a:r>
              <a:rPr lang="ru-RU" sz="2000" dirty="0" smtClean="0"/>
              <a:t>л. Рассчитайте, какой объем воды загрязняется ежегодно, если в океан попадает 2,5 млн тонн нефтепродуктов</a:t>
            </a:r>
            <a:endParaRPr lang="ru-RU" sz="2000" dirty="0"/>
          </a:p>
        </p:txBody>
      </p:sp>
      <p:pic>
        <p:nvPicPr>
          <p:cNvPr id="24578" name="Picture 2" descr="C:\Users\Валенти\Desktop\нефт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06514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Валенти\Desktop\нефть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69655"/>
            <a:ext cx="425946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23528" y="5517232"/>
            <a:ext cx="8363272" cy="115212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Ответ: 0,005 мг нефтепродуктов – на 1 л воды.</a:t>
            </a:r>
          </a:p>
          <a:p>
            <a:r>
              <a:rPr lang="ru-RU" sz="1600" dirty="0" smtClean="0"/>
              <a:t>2,5 * 10</a:t>
            </a:r>
            <a:r>
              <a:rPr lang="en-US" sz="1600" dirty="0" smtClean="0"/>
              <a:t>^</a:t>
            </a:r>
            <a:r>
              <a:rPr lang="ru-RU" sz="1100" dirty="0" smtClean="0"/>
              <a:t>15  </a:t>
            </a:r>
            <a:r>
              <a:rPr lang="ru-RU" sz="1600" dirty="0" smtClean="0"/>
              <a:t>мг нефтепродуктов – на Х литров воды.</a:t>
            </a:r>
          </a:p>
          <a:p>
            <a:r>
              <a:rPr lang="ru-RU" sz="1600" dirty="0" smtClean="0"/>
              <a:t>Х= 5*10</a:t>
            </a:r>
            <a:r>
              <a:rPr lang="en-US" sz="1100" dirty="0" smtClean="0"/>
              <a:t>^17 </a:t>
            </a:r>
            <a:r>
              <a:rPr lang="ru-RU" sz="1600" dirty="0" smtClean="0"/>
              <a:t>л (5*10</a:t>
            </a:r>
            <a:r>
              <a:rPr lang="en-US" sz="1600" dirty="0" smtClean="0"/>
              <a:t>^</a:t>
            </a:r>
            <a:r>
              <a:rPr lang="en-US" sz="1100" dirty="0" smtClean="0"/>
              <a:t>14 </a:t>
            </a:r>
            <a:r>
              <a:rPr lang="ru-RU" sz="1600" dirty="0" smtClean="0"/>
              <a:t>метров кубических)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87474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Накопление углекислого газа в атмосфере – приводит к парниковому эффекту. Какой объем </a:t>
            </a:r>
            <a:r>
              <a:rPr lang="en-US" sz="1800" dirty="0" smtClean="0"/>
              <a:t>CO</a:t>
            </a:r>
            <a:r>
              <a:rPr lang="en-US" sz="1200" dirty="0" smtClean="0"/>
              <a:t>2 </a:t>
            </a:r>
            <a:r>
              <a:rPr lang="ru-RU" sz="1800" dirty="0" smtClean="0"/>
              <a:t>попадает в атмосферу при сжигании 100 г полиэтилена (100шт. </a:t>
            </a:r>
            <a:r>
              <a:rPr lang="ru-RU" sz="1800" dirty="0"/>
              <a:t>и</a:t>
            </a:r>
            <a:r>
              <a:rPr lang="ru-RU" sz="1800" dirty="0" smtClean="0"/>
              <a:t>спользованных пакетов)?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293096"/>
            <a:ext cx="8363272" cy="208823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Решение: (</a:t>
            </a:r>
            <a:r>
              <a:rPr lang="en-US" sz="1800" dirty="0" smtClean="0"/>
              <a:t>- CH</a:t>
            </a:r>
            <a:r>
              <a:rPr lang="en-US" sz="1200" dirty="0" smtClean="0"/>
              <a:t>2 </a:t>
            </a:r>
            <a:r>
              <a:rPr lang="en-US" sz="1800" dirty="0" smtClean="0"/>
              <a:t>– CH</a:t>
            </a:r>
            <a:r>
              <a:rPr lang="en-US" sz="1200" dirty="0" smtClean="0"/>
              <a:t>2 </a:t>
            </a:r>
            <a:r>
              <a:rPr lang="en-US" sz="1800" dirty="0" smtClean="0"/>
              <a:t>-)n + 3nO</a:t>
            </a:r>
            <a:r>
              <a:rPr lang="en-US" sz="1200" dirty="0" smtClean="0"/>
              <a:t>2</a:t>
            </a:r>
            <a:r>
              <a:rPr lang="en-US" sz="1800" dirty="0" smtClean="0"/>
              <a:t> = 2nCO</a:t>
            </a:r>
            <a:r>
              <a:rPr lang="en-US" sz="1200" dirty="0" smtClean="0"/>
              <a:t>2</a:t>
            </a:r>
            <a:r>
              <a:rPr lang="en-US" sz="1800" dirty="0" smtClean="0"/>
              <a:t> – 2nH</a:t>
            </a:r>
            <a:r>
              <a:rPr lang="en-US" sz="1200" dirty="0" smtClean="0"/>
              <a:t>2</a:t>
            </a:r>
            <a:r>
              <a:rPr lang="en-US" sz="1800" dirty="0" smtClean="0"/>
              <a:t>O</a:t>
            </a:r>
          </a:p>
          <a:p>
            <a:r>
              <a:rPr lang="en-US" sz="1800" dirty="0" smtClean="0"/>
              <a:t>M(C</a:t>
            </a:r>
            <a:r>
              <a:rPr lang="en-US" sz="1200" dirty="0" smtClean="0"/>
              <a:t>2</a:t>
            </a:r>
            <a:r>
              <a:rPr lang="en-US" sz="1800" dirty="0" smtClean="0"/>
              <a:t>H</a:t>
            </a:r>
            <a:r>
              <a:rPr lang="en-US" sz="1200" dirty="0" smtClean="0"/>
              <a:t>4)</a:t>
            </a:r>
            <a:r>
              <a:rPr lang="en-US" sz="1800" dirty="0" smtClean="0"/>
              <a:t>n =28*n </a:t>
            </a:r>
            <a:r>
              <a:rPr lang="ru-RU" sz="1800" dirty="0" smtClean="0"/>
              <a:t> Г</a:t>
            </a:r>
            <a:r>
              <a:rPr lang="en-US" sz="1800" dirty="0" smtClean="0"/>
              <a:t>/</a:t>
            </a:r>
            <a:r>
              <a:rPr lang="ru-RU" sz="1800" dirty="0" smtClean="0"/>
              <a:t>моль</a:t>
            </a:r>
          </a:p>
          <a:p>
            <a:r>
              <a:rPr lang="en-US" sz="1800" dirty="0" err="1" smtClean="0"/>
              <a:t>Vm</a:t>
            </a:r>
            <a:r>
              <a:rPr lang="en-US" sz="1800" dirty="0" smtClean="0"/>
              <a:t> = 22</a:t>
            </a:r>
            <a:r>
              <a:rPr lang="ru-RU" sz="1800" dirty="0" smtClean="0"/>
              <a:t>,4 л</a:t>
            </a:r>
            <a:r>
              <a:rPr lang="en-US" sz="1800" dirty="0" smtClean="0"/>
              <a:t>/</a:t>
            </a:r>
            <a:r>
              <a:rPr lang="ru-RU" sz="1800" dirty="0" smtClean="0"/>
              <a:t>моль</a:t>
            </a:r>
          </a:p>
          <a:p>
            <a:r>
              <a:rPr lang="ru-RU" sz="1800" dirty="0" smtClean="0"/>
              <a:t>Составим пропорцию: 100</a:t>
            </a:r>
            <a:r>
              <a:rPr lang="en-US" sz="1800" dirty="0" smtClean="0"/>
              <a:t>/</a:t>
            </a:r>
            <a:r>
              <a:rPr lang="ru-RU" sz="1800" dirty="0" smtClean="0"/>
              <a:t>28</a:t>
            </a:r>
            <a:r>
              <a:rPr lang="en-US" sz="1800" dirty="0" smtClean="0"/>
              <a:t>n = x/</a:t>
            </a:r>
            <a:r>
              <a:rPr lang="ru-RU" sz="1800" dirty="0" smtClean="0"/>
              <a:t>44,8</a:t>
            </a:r>
            <a:r>
              <a:rPr lang="en-US" sz="1800" dirty="0" smtClean="0"/>
              <a:t>n</a:t>
            </a:r>
          </a:p>
          <a:p>
            <a:r>
              <a:rPr lang="ru-RU" sz="1800" dirty="0"/>
              <a:t>х</a:t>
            </a:r>
            <a:r>
              <a:rPr lang="ru-RU" sz="1800" dirty="0" smtClean="0"/>
              <a:t> </a:t>
            </a:r>
            <a:r>
              <a:rPr lang="en-US" sz="1800" dirty="0" smtClean="0"/>
              <a:t>=</a:t>
            </a:r>
            <a:r>
              <a:rPr lang="ru-RU" sz="1800" dirty="0" smtClean="0"/>
              <a:t> 100*44,8</a:t>
            </a:r>
            <a:r>
              <a:rPr lang="en-US" sz="1800" dirty="0" smtClean="0"/>
              <a:t>/28</a:t>
            </a:r>
            <a:endParaRPr lang="ru-RU" sz="1800" dirty="0" smtClean="0"/>
          </a:p>
          <a:p>
            <a:r>
              <a:rPr lang="en-US" sz="1800" dirty="0" smtClean="0"/>
              <a:t>X = 160</a:t>
            </a:r>
            <a:r>
              <a:rPr lang="ru-RU" sz="1800" dirty="0"/>
              <a:t> </a:t>
            </a:r>
            <a:r>
              <a:rPr lang="ru-RU" sz="1800" dirty="0" smtClean="0"/>
              <a:t>л</a:t>
            </a:r>
          </a:p>
          <a:p>
            <a:endParaRPr lang="ru-RU" sz="1800" dirty="0"/>
          </a:p>
        </p:txBody>
      </p:sp>
      <p:pic>
        <p:nvPicPr>
          <p:cNvPr id="25602" name="Picture 2" descr="C:\Users\Валенти\Desktop\огон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09434"/>
            <a:ext cx="3568396" cy="26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Валенти\Desktop\огонь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5"/>
            <a:ext cx="3672408" cy="267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4631432" y="4351920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62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аленти\Desktop\17 мая\картинки\0007-007-Metody-ekologicheskikh-issledovani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60648"/>
            <a:ext cx="8280920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61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/>
          </a:bodyPr>
          <a:lstStyle/>
          <a:p>
            <a:r>
              <a:rPr lang="ru-RU" sz="2000" b="1" i="1" dirty="0" smtClean="0"/>
              <a:t>Пример необдуманного действия человека</a:t>
            </a:r>
            <a:endParaRPr lang="ru-RU" sz="2000" b="1" i="1" dirty="0"/>
          </a:p>
        </p:txBody>
      </p:sp>
      <p:pic>
        <p:nvPicPr>
          <p:cNvPr id="26626" name="Picture 2" descr="C:\Users\Валенти\Desktop\дере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48680"/>
            <a:ext cx="5629412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57200" y="5661248"/>
            <a:ext cx="8229600" cy="864096"/>
          </a:xfrm>
        </p:spPr>
        <p:txBody>
          <a:bodyPr>
            <a:noAutofit/>
          </a:bodyPr>
          <a:lstStyle/>
          <a:p>
            <a:r>
              <a:rPr lang="ru-RU" sz="1800" dirty="0" smtClean="0"/>
              <a:t>Можно ли было избежать вырубки дерева при установке забора вокруг детского садика лесная сказка ? ( Дата фото: 14.05.18, Адрес: 2мкр. ДС «Лесная сказка» )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9526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/>
          </a:bodyPr>
          <a:lstStyle/>
          <a:p>
            <a:r>
              <a:rPr lang="ru-RU" sz="2400" b="1" i="1" smtClean="0"/>
              <a:t>Как воздействуют соли тяжелых металлов на белки?</a:t>
            </a:r>
            <a:endParaRPr lang="ru-RU" sz="2400" b="1" i="1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32848" cy="478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5134" y="556128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Ответ: убедились, что нитрат свинца вызывает быстро свертывание белка.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273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/>
              <a:t>Проанализируйте данную схему и постройте рассказ о глобальных экологических проблемах.</a:t>
            </a:r>
            <a:endParaRPr lang="ru-RU" sz="2800" b="1" i="1" dirty="0"/>
          </a:p>
        </p:txBody>
      </p:sp>
      <p:pic>
        <p:nvPicPr>
          <p:cNvPr id="28674" name="Picture 2" descr="C:\Users\Валенти\Desktop\17 мая\картинки\htmlconvd-FsubIz172x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048672" cy="49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90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/>
              <a:t>Участники школьной Недели Науки</a:t>
            </a:r>
            <a:endParaRPr lang="ru-RU" sz="3600" b="1" i="1" dirty="0"/>
          </a:p>
        </p:txBody>
      </p:sp>
      <p:pic>
        <p:nvPicPr>
          <p:cNvPr id="3074" name="Picture 2" descr="C:\Users\Валенти\Desktop\у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81548"/>
            <a:ext cx="7225508" cy="49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510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/>
              <a:t>Подготовьте плакат по теме «Проблема отходов»</a:t>
            </a:r>
            <a:endParaRPr lang="ru-RU" sz="2800" b="1" i="1" dirty="0"/>
          </a:p>
        </p:txBody>
      </p:sp>
      <p:pic>
        <p:nvPicPr>
          <p:cNvPr id="29698" name="Picture 2" descr="C:\Users\Валенти\Desktop\17 мая\картинки\1491922184_primer_ehkologicheskogo_agit-plakata_prevj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326679"/>
            <a:ext cx="7461657" cy="528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97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/>
              <a:t>Перечислена польза тополей. Попробуйте найти несколько недостатков этих растений.</a:t>
            </a:r>
            <a:endParaRPr lang="ru-RU" sz="2800" b="1" i="1" dirty="0"/>
          </a:p>
        </p:txBody>
      </p:sp>
      <p:pic>
        <p:nvPicPr>
          <p:cNvPr id="30722" name="Picture 2" descr="C:\Users\Валенти\Desktop\17 мая\картинки\img_user_file_53bc227555447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10" y="2060848"/>
            <a:ext cx="4119364" cy="425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Валенти\Desktop\17 мая\картинки\img6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08101"/>
            <a:ext cx="4327690" cy="420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73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u="sng" dirty="0" smtClean="0"/>
              <a:t>Выполните тест.</a:t>
            </a:r>
            <a:endParaRPr lang="ru-RU" i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 Наука о взаимодействии организмов между собой и с окружающей их средой - это</a:t>
            </a:r>
          </a:p>
          <a:p>
            <a:r>
              <a:rPr lang="ru-RU" dirty="0"/>
              <a:t>а) биология</a:t>
            </a:r>
          </a:p>
          <a:p>
            <a:r>
              <a:rPr lang="ru-RU" b="1" dirty="0"/>
              <a:t>б) экология</a:t>
            </a:r>
            <a:endParaRPr lang="ru-RU" dirty="0"/>
          </a:p>
          <a:p>
            <a:r>
              <a:rPr lang="ru-RU" dirty="0"/>
              <a:t>в) гистология</a:t>
            </a:r>
          </a:p>
          <a:p>
            <a:r>
              <a:rPr lang="ru-RU" dirty="0"/>
              <a:t>г) орнитология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82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аленти\Desktop\1351503688_moleku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6703"/>
            <a:ext cx="8928992" cy="648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775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внимание.</a:t>
            </a:r>
            <a:endParaRPr lang="ru-RU" dirty="0"/>
          </a:p>
        </p:txBody>
      </p:sp>
      <p:pic>
        <p:nvPicPr>
          <p:cNvPr id="31746" name="Picture 2" descr="C:\Users\Валенти\Desktop\17 мая\картинки\img_user_file_548ff2ef72599_0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77686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4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аленти\Desktop\17 мая\картинки\7c3f72f92643dc8d9bd940b97cee811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4"/>
            <a:ext cx="4536504" cy="48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229600" cy="114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6952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Валенти\Desktop\мам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032448" cy="48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23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аленти\Desktop\img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3802"/>
            <a:ext cx="792088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146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аленти\Desktop\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916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Прочитайте дополнительный материал о шиповнике. Составьте экологический паспорт этого кустарника.</a:t>
            </a:r>
            <a:endParaRPr lang="ru-RU" sz="2400" dirty="0"/>
          </a:p>
        </p:txBody>
      </p:sp>
      <p:pic>
        <p:nvPicPr>
          <p:cNvPr id="2051" name="Picture 3" descr="C:\Users\Валенти\Desktop\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628800"/>
            <a:ext cx="417646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аленти\Desktop\2ш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3960441" cy="464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70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Иногда ребята едят щавель сырых лугов, дикий лук или просто жуют травинки. Объясните почему этого нельзя делать?</a:t>
            </a:r>
            <a:endParaRPr lang="ru-RU" sz="2800" dirty="0"/>
          </a:p>
        </p:txBody>
      </p:sp>
      <p:pic>
        <p:nvPicPr>
          <p:cNvPr id="4098" name="Picture 2" descr="C:\Users\Валенти\Desktop\щаве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4822"/>
            <a:ext cx="4353181" cy="403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аленти\Desktop\лу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0"/>
            <a:ext cx="3798118" cy="403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57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Кукушонок выбрасывает яйца или птенцов приемных родителей и один поедает корм, который они ему приносят. Но потом как бы искупает свою </a:t>
            </a:r>
            <a:r>
              <a:rPr lang="ru-RU" sz="2400" dirty="0" smtClean="0"/>
              <a:t>вину</a:t>
            </a:r>
            <a:r>
              <a:rPr lang="ru-RU" sz="2400" dirty="0"/>
              <a:t>. Как?</a:t>
            </a:r>
          </a:p>
        </p:txBody>
      </p:sp>
      <p:pic>
        <p:nvPicPr>
          <p:cNvPr id="5122" name="Picture 2" descr="C:\Users\Валенти\Desktop\кукуш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88854"/>
            <a:ext cx="4112229" cy="381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аленти\Desktop\кукушка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88854"/>
            <a:ext cx="3901629" cy="381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4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396</Words>
  <Application>Microsoft Office PowerPoint</Application>
  <PresentationFormat>Экран (4:3)</PresentationFormat>
  <Paragraphs>34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Методические разработки заданий по химии и биологии экологического содержания.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Прочитайте дополнительный материал о шиповнике. Составьте экологический паспорт этого кустарника.</vt:lpstr>
      <vt:lpstr>Иногда ребята едят щавель сырых лугов, дикий лук или просто жуют травинки. Объясните почему этого нельзя делать?</vt:lpstr>
      <vt:lpstr>Кукушонок выбрасывает яйца или птенцов приемных родителей и один поедает корм, который они ему приносят. Но потом как бы искупает свою вину. Как?</vt:lpstr>
      <vt:lpstr>В одном из районов Колумбии в борьбе с вредителями-насекомыми многократно применялись сильнейшие химикаты. А через некоторое время выяснилось, что в ближайших реках полностью исчезли лососи. Почему?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 попадании в воду нефть покрывает ее тончайшей пленкой, что вызывает гибель многих морских организмов. Допустимая норма загрязнения воды нефтепродуктами- 0,005 мг/л. Рассчитайте, какой объем воды загрязняется ежегодно, если в океан попадает 2,5 млн тонн нефтепродуктов</vt:lpstr>
      <vt:lpstr>Накопление углекислого газа в атмосфере – приводит к парниковому эффекту. Какой объем CO2 попадает в атмосферу при сжигании 100 г полиэтилена (100шт. использованных пакетов)?</vt:lpstr>
      <vt:lpstr>Пример необдуманного действия человека</vt:lpstr>
      <vt:lpstr>Как воздействуют соли тяжелых металлов на белки?</vt:lpstr>
      <vt:lpstr>Проанализируйте данную схему и постройте рассказ о глобальных экологических проблемах.</vt:lpstr>
      <vt:lpstr>Участники школьной Недели Науки</vt:lpstr>
      <vt:lpstr>Подготовьте плакат по теме «Проблема отходов»</vt:lpstr>
      <vt:lpstr>Перечислена польза тополей. Попробуйте найти несколько недостатков этих растений.</vt:lpstr>
      <vt:lpstr>Выполните тест.</vt:lpstr>
      <vt:lpstr>Презентация PowerPoint</vt:lpstr>
      <vt:lpstr>Спасибо за внимание.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Методические разработки заданий по химии и биологии экологического содержания.</dc:title>
  <dc:creator>Валенти</dc:creator>
  <cp:lastModifiedBy>тфефа</cp:lastModifiedBy>
  <cp:revision>13</cp:revision>
  <dcterms:created xsi:type="dcterms:W3CDTF">2018-05-14T13:59:18Z</dcterms:created>
  <dcterms:modified xsi:type="dcterms:W3CDTF">2018-11-19T06:11:42Z</dcterms:modified>
</cp:coreProperties>
</file>