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0" r:id="rId2"/>
    <p:sldId id="273" r:id="rId3"/>
    <p:sldId id="272" r:id="rId4"/>
    <p:sldId id="274" r:id="rId5"/>
    <p:sldId id="270" r:id="rId6"/>
    <p:sldId id="271" r:id="rId7"/>
    <p:sldId id="261" r:id="rId8"/>
    <p:sldId id="268" r:id="rId9"/>
    <p:sldId id="262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4660"/>
  </p:normalViewPr>
  <p:slideViewPr>
    <p:cSldViewPr>
      <p:cViewPr>
        <p:scale>
          <a:sx n="107" d="100"/>
          <a:sy n="107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6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10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836712"/>
            <a:ext cx="4534272" cy="2763738"/>
          </a:xfrm>
        </p:spPr>
        <p:txBody>
          <a:bodyPr>
            <a:normAutofit/>
          </a:bodyPr>
          <a:lstStyle/>
          <a:p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Английский язык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Подготовка к устной части ЕГЭ</a:t>
            </a:r>
          </a:p>
          <a:p>
            <a:pPr algn="r"/>
            <a:r>
              <a:rPr lang="ru-RU" sz="2400" b="1" dirty="0" smtClean="0">
                <a:solidFill>
                  <a:schemeClr val="accent4"/>
                </a:solidFill>
              </a:rPr>
              <a:t>Опыт работы учителя английского </a:t>
            </a:r>
            <a:r>
              <a:rPr lang="ru-RU" sz="2400" b="1" dirty="0" smtClean="0">
                <a:solidFill>
                  <a:schemeClr val="accent4"/>
                </a:solidFill>
              </a:rPr>
              <a:t>языка МБОУ «СШ №1» г. Десногорска </a:t>
            </a:r>
            <a:r>
              <a:rPr lang="ru-RU" sz="2400" b="1" dirty="0" smtClean="0">
                <a:solidFill>
                  <a:schemeClr val="accent4"/>
                </a:solidFill>
              </a:rPr>
              <a:t>Степанченко Н.Н.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9222" name="Picture 6" descr="https://lh3.googleusercontent.com/ZDEvoEHiI_k9BCs49aEkza9yrJcBU2A7-zxbrmb52eR7Gj0WuLLBebRUyqNDlEMQu0jU0Cn28S7IzN3dNeCLoMkWSJK4eCkh-7eE_eGRuOFu-YsC95f9skz27lEsvIPBB0lbgV418TOcX2cd2gArSGwr0aP7Q3EUkQWCtOPt4gvqOcIm3LZaius3ag3M2kZB9Dkuye0KEBE08iDcsbKzSPqyH9Qubtm1EQaYpKuFCXSSkfb_SK0fynaYDm8ck46NGnMRDvXtT55bfSJ1cEhRc-iigEsjDes6n62tPPs2K_3NfSj0TMziMla8YSZ_D0lEPCAMxLU_iM9QEsFylw7811cQuCJ9kWM62ninlFGzRO6kEAqfk39G5SgiZDW4PojS5seGlMRi_vpegESz4jZ-7yd1GBQscgYWYbG1LOZNPPXWDDbXT48VgbXr1TJm_qfGQsm3KIQT4ltUKonzNbh1-7JW6-NCYwPTVwmUskk8-5bmf2KX5XFSrKa_nE9l8nu52P1MlWTP6N1AyYpy0fCV2T17uGXVfBkYEea_Y_WuGkh2BEef-pZfnfL80gqyauYbLbqryaRUSCpZHqe7ogiEuRRp3KLyCnfssw2BuwATAs6Ehot6xAYtMNazD7s2DA9G=w800-h640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810000" cy="3264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7" y="2852936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english</a:t>
            </a:r>
            <a:r>
              <a:rPr lang="en-US" sz="5400" dirty="0" smtClean="0">
                <a:solidFill>
                  <a:srgbClr val="FF0000"/>
                </a:solidFill>
              </a:rPr>
              <a:t> exam</a:t>
            </a:r>
            <a:endParaRPr lang="ru-RU" sz="5400" dirty="0" smtClean="0">
              <a:solidFill>
                <a:srgbClr val="FF0000"/>
              </a:solidFill>
            </a:endParaRPr>
          </a:p>
          <a:p>
            <a:r>
              <a:rPr lang="en-US" sz="5400" dirty="0" smtClean="0">
                <a:solidFill>
                  <a:srgbClr val="FF0000"/>
                </a:solidFill>
              </a:rPr>
              <a:t>-no problem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4" descr="https://avatars.mds.yandex.net/get-zen_doc/1107063/pub_5c46ddc802833200ac6a8d35_5c46dfd01498e100afc995d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4572000" cy="24003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Рисунок 1" descr="Иллюстрация Микки Мауса, Микки Маус Минни Маус Логотип The Walt Disney Com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1409007" cy="1832955"/>
          </a:xfrm>
          <a:prstGeom prst="rect">
            <a:avLst/>
          </a:prstGeom>
          <a:noFill/>
        </p:spPr>
      </p:pic>
      <p:pic>
        <p:nvPicPr>
          <p:cNvPr id="1028" name="Рисунок 28" descr="Предлагаю Компьютерная помощь, установка windows- виндовс в Кременчуге, цена договорная. Контакты продавца, а также описание объявления читайте на сайте 05366.com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050770" cy="1828800"/>
          </a:xfrm>
          <a:prstGeom prst="rect">
            <a:avLst/>
          </a:prstGeom>
          <a:noFill/>
        </p:spPr>
      </p:pic>
      <p:pic>
        <p:nvPicPr>
          <p:cNvPr id="1026" name="Рисунок 19" descr="https://www.techno-lavka.ru/images/stories/virtuemart/product/lavka_471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182" y="4293202"/>
            <a:ext cx="1512916" cy="1512916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2567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10734"/>
            <a:ext cx="9036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80528" y="12687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7890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81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59492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7124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17" descr="https://i.pinimg.com/736x/fb/48/5a/fb485a7668c367b604b39eae04f1d8c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764704"/>
            <a:ext cx="1729048" cy="260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37" descr="https://avatars.mds.yandex.net/get-zen_doc/1389531/pub_5dd6be6ba29ee0330b84ea51_5dd6c55a0c408a20fc3f22a5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5" y="4166522"/>
            <a:ext cx="2294312" cy="1296784"/>
          </a:xfrm>
          <a:prstGeom prst="rect">
            <a:avLst/>
          </a:prstGeom>
          <a:noFill/>
        </p:spPr>
      </p:pic>
      <p:pic>
        <p:nvPicPr>
          <p:cNvPr id="8196" name="Picture 4" descr="https://st2.depositphotos.com/4481647/9263/v/950/depositphotos_92638642-stock-illustration-a-group-of-graduates-o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941168"/>
            <a:ext cx="1950720" cy="1356360"/>
          </a:xfrm>
          <a:prstGeom prst="rect">
            <a:avLst/>
          </a:prstGeom>
          <a:noFill/>
        </p:spPr>
      </p:pic>
      <p:pic>
        <p:nvPicPr>
          <p:cNvPr id="20" name="Picture 2" descr="https://omoro.ru/wp-content/uploads/2018/05/smailik-ylibka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88640"/>
            <a:ext cx="1905000" cy="1905000"/>
          </a:xfrm>
          <a:prstGeom prst="rect">
            <a:avLst/>
          </a:prstGeom>
          <a:noFill/>
        </p:spPr>
      </p:pic>
      <p:pic>
        <p:nvPicPr>
          <p:cNvPr id="21" name="Рисунок 4" descr="https://i.pinimg.com/736x/a3/16/a3/a316a3d9202e01c2bc88cbae58b3ddba--emoji-faces-smile-fac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2400" y="6093296"/>
            <a:ext cx="529937" cy="529937"/>
          </a:xfrm>
          <a:prstGeom prst="rect">
            <a:avLst/>
          </a:prstGeom>
          <a:noFill/>
        </p:spPr>
      </p:pic>
      <p:pic>
        <p:nvPicPr>
          <p:cNvPr id="8198" name="Picture 6" descr="https://roscontrol.com/files/images/articles/19/7e/197e425f0d2c4b70ffd8_default_872bd9a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3068960"/>
            <a:ext cx="2438400" cy="1624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stupi.online/images/images1366/46/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620688"/>
            <a:ext cx="7776864" cy="520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4" descr="https://i.pinimg.com/736x/a3/16/a3/a316a3d9202e01c2bc88cbae58b3ddba--emoji-faces-smile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529937" cy="529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404664"/>
            <a:ext cx="2736304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Smile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- улыбаться</a:t>
            </a:r>
            <a:endParaRPr lang="ru-RU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988840"/>
            <a:ext cx="194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щелкать</a:t>
            </a:r>
            <a:endParaRPr lang="ru-RU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924944"/>
            <a:ext cx="216024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Play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- играть</a:t>
            </a:r>
            <a:endParaRPr lang="ru-RU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5" y="4293096"/>
            <a:ext cx="199416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Pose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-позировать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852936"/>
            <a:ext cx="445377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916832"/>
            <a:ext cx="264632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Mouse-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мышь</a:t>
            </a:r>
            <a:endParaRPr lang="ru-RU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789040"/>
            <a:ext cx="440248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221088"/>
            <a:ext cx="53342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2" name="Рисунок 4" descr="https://i.pinimg.com/736x/a3/16/a3/a316a3d9202e01c2bc88cbae58b3ddba--emoji-faces-smile-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93296"/>
            <a:ext cx="529937" cy="529937"/>
          </a:xfrm>
          <a:prstGeom prst="rect">
            <a:avLst/>
          </a:prstGeom>
          <a:noFill/>
        </p:spPr>
      </p:pic>
      <p:pic>
        <p:nvPicPr>
          <p:cNvPr id="14" name="Рисунок 1" descr="Иллюстрация Микки Мауса, Микки Маус Минни Маус Логотип The Walt Disney Comp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720080" cy="841789"/>
          </a:xfrm>
          <a:prstGeom prst="rect">
            <a:avLst/>
          </a:prstGeom>
          <a:noFill/>
        </p:spPr>
      </p:pic>
      <p:pic>
        <p:nvPicPr>
          <p:cNvPr id="15" name="Рисунок 37" descr="https://avatars.mds.yandex.net/get-zen_doc/1389531/pub_5dd6be6ba29ee0330b84ea51_5dd6c55a0c408a20fc3f22a5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12976"/>
            <a:ext cx="860367" cy="576064"/>
          </a:xfrm>
          <a:prstGeom prst="rect">
            <a:avLst/>
          </a:prstGeom>
          <a:noFill/>
        </p:spPr>
      </p:pic>
      <p:pic>
        <p:nvPicPr>
          <p:cNvPr id="16" name="Рисунок 22" descr="https://i.pinimg.com/736x/fb/48/5a/fb485a7668c367b604b39eae04f1d8c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365104"/>
            <a:ext cx="856210" cy="129678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580112" y="4077072"/>
            <a:ext cx="280831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Camera-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фотокамера</a:t>
            </a:r>
            <a:endParaRPr lang="ru-RU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8" name="Рисунок 19" descr="https://www.techno-lavka.ru/images/stories/virtuemart/product/lavka_4712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293096"/>
            <a:ext cx="752475" cy="752475"/>
          </a:xfrm>
          <a:prstGeom prst="rect">
            <a:avLst/>
          </a:prstGeom>
          <a:noFill/>
        </p:spPr>
      </p:pic>
      <p:pic>
        <p:nvPicPr>
          <p:cNvPr id="19" name="Рисунок 28" descr="Предлагаю Компьютерная помощь, установка windows- виндовс в Кременчуге, цена договорная. Контакты продавца, а также описание объявления читайте на сайте 05366.com.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140968"/>
            <a:ext cx="1002026" cy="60121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580112" y="2852936"/>
            <a:ext cx="295232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Computer-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компьютер</a:t>
            </a:r>
            <a:endParaRPr lang="ru-RU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23728" y="332656"/>
            <a:ext cx="20162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Students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 студенты</a:t>
            </a:r>
            <a:endParaRPr lang="ru-RU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3" name="Picture 4" descr="https://st2.depositphotos.com/4481647/9263/v/950/depositphotos_92638642-stock-illustration-a-group-of-graduates-o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620688"/>
            <a:ext cx="975360" cy="678180"/>
          </a:xfrm>
          <a:prstGeom prst="rect">
            <a:avLst/>
          </a:prstGeom>
          <a:noFill/>
        </p:spPr>
      </p:pic>
      <p:pic>
        <p:nvPicPr>
          <p:cNvPr id="26" name="Picture 2" descr="https://omoro.ru/wp-content/uploads/2018/05/smailik-ylibka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476672"/>
            <a:ext cx="762000" cy="762000"/>
          </a:xfrm>
          <a:prstGeom prst="rect">
            <a:avLst/>
          </a:prstGeom>
          <a:noFill/>
        </p:spPr>
      </p:pic>
      <p:pic>
        <p:nvPicPr>
          <p:cNvPr id="27" name="Picture 6" descr="https://roscontrol.com/files/images/articles/19/7e/197e425f0d2c4b70ffd8_default_872bd9a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1988840"/>
            <a:ext cx="975360" cy="649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21775"/>
              </p:ext>
            </p:extLst>
          </p:nvPr>
        </p:nvGraphicFramePr>
        <p:xfrm>
          <a:off x="1043608" y="980728"/>
          <a:ext cx="6840762" cy="4678805"/>
        </p:xfrm>
        <a:graphic>
          <a:graphicData uri="http://schemas.openxmlformats.org/drawingml/2006/table">
            <a:tbl>
              <a:tblPr/>
              <a:tblGrid>
                <a:gridCol w="1518370"/>
                <a:gridCol w="1064345"/>
                <a:gridCol w="1064345"/>
                <a:gridCol w="961452"/>
                <a:gridCol w="1167238"/>
                <a:gridCol w="1065012"/>
              </a:tblGrid>
              <a:tr h="1094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students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are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Helvetica"/>
                          <a:ea typeface="Calibri"/>
                          <a:cs typeface="Times New Roman"/>
                        </a:rPr>
                        <a:t>[ 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Helvetica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]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smil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ing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students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are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Helvetica"/>
                          <a:ea typeface="Calibri"/>
                          <a:cs typeface="Times New Roman"/>
                        </a:rPr>
                        <a:t>[ 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Helvetica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]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c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lick</a:t>
                      </a:r>
                    </a:p>
                    <a:p>
                      <a:endParaRPr lang="en-US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ing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students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are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Helvetica"/>
                          <a:ea typeface="Calibri"/>
                          <a:cs typeface="Times New Roman"/>
                        </a:rPr>
                        <a:t>[ 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Helvetica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]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play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ing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students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are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Helvetica"/>
                          <a:ea typeface="Calibri"/>
                          <a:cs typeface="Times New Roman"/>
                        </a:rPr>
                        <a:t>[ 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Helvetica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]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ing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before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0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би</a:t>
                      </a:r>
                      <a:r>
                        <a:rPr kumimoji="0" lang="en-US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kumimoji="0" lang="ru-RU" sz="20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фО</a:t>
                      </a:r>
                      <a:r>
                        <a:rPr kumimoji="0" lang="en-US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000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46" name="Picture 22" descr="https://im0-tub-ru.yandex.net/i?id=cf764967dc25f9a0231547781341a6e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794042" cy="449957"/>
          </a:xfrm>
          <a:prstGeom prst="rect">
            <a:avLst/>
          </a:prstGeom>
          <a:noFill/>
        </p:spPr>
      </p:pic>
      <p:pic>
        <p:nvPicPr>
          <p:cNvPr id="1044" name="Picture 20" descr="https://im0-tub-ru.yandex.net/i?id=cf764967dc25f9a0231547781341a6e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116" y="3120474"/>
            <a:ext cx="798604" cy="452542"/>
          </a:xfrm>
          <a:prstGeom prst="rect">
            <a:avLst/>
          </a:prstGeom>
          <a:noFill/>
        </p:spPr>
      </p:pic>
      <p:pic>
        <p:nvPicPr>
          <p:cNvPr id="1042" name="Рисунок 1" descr="Иллюстрация Микки Мауса, Микки Маус Минни Маус Логотип The Walt Disney Comp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720080" cy="841789"/>
          </a:xfrm>
          <a:prstGeom prst="rect">
            <a:avLst/>
          </a:prstGeom>
          <a:noFill/>
        </p:spPr>
      </p:pic>
      <p:pic>
        <p:nvPicPr>
          <p:cNvPr id="1041" name="Picture 17" descr="https://im0-tub-ru.yandex.net/i?id=cf764967dc25f9a0231547781341a6e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117" y="1124743"/>
            <a:ext cx="860367" cy="496441"/>
          </a:xfrm>
          <a:prstGeom prst="rect">
            <a:avLst/>
          </a:prstGeom>
          <a:noFill/>
        </p:spPr>
      </p:pic>
      <p:pic>
        <p:nvPicPr>
          <p:cNvPr id="1040" name="Рисунок 37" descr="https://avatars.mds.yandex.net/get-zen_doc/1389531/pub_5dd6be6ba29ee0330b84ea51_5dd6c55a0c408a20fc3f22a5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59984"/>
            <a:ext cx="792088" cy="448850"/>
          </a:xfrm>
          <a:prstGeom prst="rect">
            <a:avLst/>
          </a:prstGeom>
          <a:noFill/>
        </p:spPr>
      </p:pic>
      <p:pic>
        <p:nvPicPr>
          <p:cNvPr id="1039" name="Рисунок 28" descr="Предлагаю Компьютерная помощь, установка windows- виндовс в Кременчуге, цена договорная. Контакты продавца, а также описание объявления читайте на сайте 05366.com.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8251" y="3212976"/>
            <a:ext cx="1002026" cy="601216"/>
          </a:xfrm>
          <a:prstGeom prst="rect">
            <a:avLst/>
          </a:prstGeom>
          <a:noFill/>
        </p:spPr>
      </p:pic>
      <p:pic>
        <p:nvPicPr>
          <p:cNvPr id="1038" name="Рисунок 34" descr="https://im0-tub-ru.yandex.net/i?id=cf764967dc25f9a0231547781341a6e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67750"/>
            <a:ext cx="864096" cy="489655"/>
          </a:xfrm>
          <a:prstGeom prst="rect">
            <a:avLst/>
          </a:prstGeom>
          <a:noFill/>
        </p:spPr>
      </p:pic>
      <p:pic>
        <p:nvPicPr>
          <p:cNvPr id="1037" name="Рисунок 22" descr="https://i.pinimg.com/736x/fb/48/5a/fb485a7668c367b604b39eae04f1d8c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437112"/>
            <a:ext cx="428625" cy="647700"/>
          </a:xfrm>
          <a:prstGeom prst="rect">
            <a:avLst/>
          </a:prstGeom>
          <a:noFill/>
        </p:spPr>
      </p:pic>
      <p:pic>
        <p:nvPicPr>
          <p:cNvPr id="1036" name="Рисунок 19" descr="https://www.techno-lavka.ru/images/stories/virtuemart/product/lavka_4712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149080"/>
            <a:ext cx="752475" cy="752475"/>
          </a:xfrm>
          <a:prstGeom prst="rect">
            <a:avLst/>
          </a:prstGeom>
          <a:noFill/>
        </p:spPr>
      </p:pic>
      <p:pic>
        <p:nvPicPr>
          <p:cNvPr id="15" name="Рисунок 4" descr="https://i.pinimg.com/736x/a3/16/a3/a316a3d9202e01c2bc88cbae58b3ddba--emoji-faces-smile-fa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00" y="6093296"/>
            <a:ext cx="529937" cy="529937"/>
          </a:xfrm>
          <a:prstGeom prst="rect">
            <a:avLst/>
          </a:prstGeom>
          <a:noFill/>
        </p:spPr>
      </p:pic>
      <p:pic>
        <p:nvPicPr>
          <p:cNvPr id="19" name="Picture 2" descr="https://omoro.ru/wp-content/uploads/2018/05/smailik-ylibka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1052736"/>
            <a:ext cx="571500" cy="571500"/>
          </a:xfrm>
          <a:prstGeom prst="rect">
            <a:avLst/>
          </a:prstGeom>
          <a:noFill/>
        </p:spPr>
      </p:pic>
      <p:pic>
        <p:nvPicPr>
          <p:cNvPr id="20" name="Picture 6" descr="https://roscontrol.com/files/images/articles/19/7e/197e425f0d2c4b70ffd8_default_872bd9a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2132856"/>
            <a:ext cx="731520" cy="48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postupi.online/images/images1366/46/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4664"/>
            <a:ext cx="2746245" cy="2429381"/>
          </a:xfrm>
          <a:prstGeom prst="rect">
            <a:avLst/>
          </a:prstGeom>
          <a:noFill/>
        </p:spPr>
      </p:pic>
      <p:pic>
        <p:nvPicPr>
          <p:cNvPr id="27661" name="Picture 13" descr="Writing a leadership essay is not as complex as it seems. You need to understand who a leader is before you can write about them. A leader is defined as any ...&#10;Most Reliable Paper Writers Solve You Write My Papers Issues - https://essaypedia.com/?pid=1365&#10;Persuasive essay academic help&#10;http://bestessay4students.over-blog.com/persuasive-essay-academic-help.ht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5"/>
            <a:ext cx="2520280" cy="2448272"/>
          </a:xfrm>
          <a:prstGeom prst="rect">
            <a:avLst/>
          </a:prstGeom>
          <a:noFill/>
        </p:spPr>
      </p:pic>
      <p:pic>
        <p:nvPicPr>
          <p:cNvPr id="27663" name="Picture 15" descr="This free Education essay on Essay The purpose and importance of a good education is perfect for Education students to use as an example.&#10;The Best Essay Editor That Will Assist You in Editing and Proofreading Any Paper - https://essaypedia.com/?pid=1365&#10;Cisneros by eleven sandra&#10;http://bestessay4students.over-blog.com/cisneros-by-eleven-sandra.ht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2880320" cy="243115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95536" y="2924944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Task 3</a:t>
            </a:r>
            <a:endParaRPr lang="en-US" sz="1400" dirty="0" smtClean="0"/>
          </a:p>
          <a:p>
            <a:r>
              <a:rPr lang="en-US" sz="1400" b="1" dirty="0" smtClean="0"/>
              <a:t>These are photos from your photo album. Choose one photo to describe to your friend.</a:t>
            </a:r>
            <a:endParaRPr lang="en-US" sz="1400" dirty="0" smtClean="0"/>
          </a:p>
          <a:p>
            <a:r>
              <a:rPr lang="en-US" sz="1400" b="1" dirty="0" smtClean="0"/>
              <a:t>You will have to start speaking in 1.5 minutes and will speak for not more than 2 minutes (12–15 sentences). In your talk remember to speak about:</a:t>
            </a:r>
            <a:endParaRPr lang="en-US" sz="1400" dirty="0" smtClean="0"/>
          </a:p>
          <a:p>
            <a:r>
              <a:rPr lang="en-US" sz="1400" dirty="0" smtClean="0"/>
              <a:t> </a:t>
            </a:r>
          </a:p>
          <a:p>
            <a:r>
              <a:rPr lang="en-US" sz="1400" dirty="0" smtClean="0"/>
              <a:t>● where and when the photo was taken</a:t>
            </a:r>
            <a:r>
              <a:rPr lang="ru-RU" sz="1400" dirty="0" smtClean="0"/>
              <a:t> (где и когда сделана  фотография)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● what/who is in the photo</a:t>
            </a:r>
            <a:r>
              <a:rPr lang="ru-RU" sz="1400" dirty="0" smtClean="0"/>
              <a:t> (кто на фотографии)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>
                <a:solidFill>
                  <a:srgbClr val="FF0000"/>
                </a:solidFill>
              </a:rPr>
              <a:t>● what is happening</a:t>
            </a:r>
            <a:r>
              <a:rPr lang="ru-RU" sz="1400" b="1" dirty="0" smtClean="0">
                <a:solidFill>
                  <a:srgbClr val="FF0000"/>
                </a:solidFill>
              </a:rPr>
              <a:t> (что происходит на фотографии) !!!</a:t>
            </a:r>
            <a:r>
              <a:rPr lang="en-US" sz="1400" b="1" dirty="0" smtClean="0">
                <a:solidFill>
                  <a:srgbClr val="FF0000"/>
                </a:solidFill>
              </a:rPr>
              <a:t/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dirty="0" smtClean="0"/>
              <a:t>● why you keep the photo in your album</a:t>
            </a:r>
            <a:r>
              <a:rPr lang="ru-RU" sz="1400" dirty="0" smtClean="0"/>
              <a:t> (почему Вы храните фото в вашем альбоме)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● why you decided to show the picture to your friend</a:t>
            </a:r>
            <a:r>
              <a:rPr lang="ru-RU" sz="1400" dirty="0" smtClean="0"/>
              <a:t> (почему Вы решили показать фотографию вашему другу)</a:t>
            </a:r>
            <a:endParaRPr lang="en-US" sz="1400" dirty="0" smtClean="0"/>
          </a:p>
          <a:p>
            <a:r>
              <a:rPr lang="en-US" sz="1400" dirty="0" smtClean="0"/>
              <a:t> </a:t>
            </a:r>
            <a:r>
              <a:rPr lang="en-US" sz="1400" b="1" dirty="0" smtClean="0"/>
              <a:t>You have to talk continuously, starting with: “I’ve chosen photo number …”</a:t>
            </a:r>
            <a:endParaRPr lang="en-US" sz="1400" dirty="0" smtClean="0"/>
          </a:p>
          <a:p>
            <a:r>
              <a:rPr lang="en-US" sz="1400" dirty="0" smtClean="0"/>
              <a:t> К </a:t>
            </a:r>
            <a:r>
              <a:rPr lang="en-US" sz="1400" dirty="0" err="1" smtClean="0"/>
              <a:t>Вам</a:t>
            </a:r>
            <a:r>
              <a:rPr lang="en-US" sz="1400" dirty="0" smtClean="0"/>
              <a:t> </a:t>
            </a:r>
            <a:r>
              <a:rPr lang="en-US" sz="1400" dirty="0" err="1" smtClean="0"/>
              <a:t>пришёл</a:t>
            </a:r>
            <a:r>
              <a:rPr lang="en-US" sz="1400" dirty="0" smtClean="0"/>
              <a:t> </a:t>
            </a:r>
            <a:r>
              <a:rPr lang="en-US" sz="1400" dirty="0" err="1" smtClean="0"/>
              <a:t>Ваш</a:t>
            </a:r>
            <a:r>
              <a:rPr lang="en-US" sz="1400" dirty="0" smtClean="0"/>
              <a:t> </a:t>
            </a:r>
            <a:r>
              <a:rPr lang="en-US" sz="1400" dirty="0" err="1" smtClean="0"/>
              <a:t>друг</a:t>
            </a:r>
            <a:r>
              <a:rPr lang="en-US" sz="1400" dirty="0" smtClean="0"/>
              <a:t>, и </a:t>
            </a:r>
            <a:r>
              <a:rPr lang="en-US" sz="1400" dirty="0" err="1" smtClean="0"/>
              <a:t>Вы</a:t>
            </a:r>
            <a:r>
              <a:rPr lang="en-US" sz="1400" dirty="0" smtClean="0"/>
              <a:t> </a:t>
            </a:r>
            <a:r>
              <a:rPr lang="en-US" sz="1400" dirty="0" err="1" smtClean="0"/>
              <a:t>решили</a:t>
            </a:r>
            <a:r>
              <a:rPr lang="en-US" sz="1400" dirty="0" smtClean="0"/>
              <a:t> </a:t>
            </a:r>
            <a:r>
              <a:rPr lang="en-US" sz="1400" dirty="0" err="1" smtClean="0"/>
              <a:t>показать</a:t>
            </a:r>
            <a:r>
              <a:rPr lang="en-US" sz="1400" dirty="0" smtClean="0"/>
              <a:t> </a:t>
            </a:r>
            <a:r>
              <a:rPr lang="en-US" sz="1400" dirty="0" err="1" smtClean="0"/>
              <a:t>ему</a:t>
            </a:r>
            <a:r>
              <a:rPr lang="en-US" sz="1400" dirty="0" smtClean="0"/>
              <a:t> </a:t>
            </a:r>
            <a:r>
              <a:rPr lang="en-US" sz="1400" dirty="0" err="1" smtClean="0"/>
              <a:t>свой</a:t>
            </a:r>
            <a:r>
              <a:rPr lang="en-US" sz="1400" dirty="0" smtClean="0"/>
              <a:t> </a:t>
            </a:r>
            <a:r>
              <a:rPr lang="en-US" sz="1400" dirty="0" err="1" smtClean="0"/>
              <a:t>фотоальбом</a:t>
            </a:r>
            <a:r>
              <a:rPr lang="en-US" sz="1400" dirty="0" smtClean="0"/>
              <a:t>. </a:t>
            </a:r>
            <a:r>
              <a:rPr lang="en-US" sz="1400" dirty="0" err="1" smtClean="0"/>
              <a:t>Вы</a:t>
            </a:r>
            <a:r>
              <a:rPr lang="en-US" sz="1400" dirty="0" smtClean="0"/>
              <a:t> </a:t>
            </a:r>
            <a:r>
              <a:rPr lang="en-US" sz="1400" dirty="0" err="1" smtClean="0"/>
              <a:t>выбираете</a:t>
            </a:r>
            <a:r>
              <a:rPr lang="en-US" sz="1400" dirty="0" smtClean="0"/>
              <a:t> </a:t>
            </a:r>
            <a:r>
              <a:rPr lang="en-US" sz="1400" dirty="0" err="1" smtClean="0"/>
              <a:t>одну</a:t>
            </a:r>
            <a:r>
              <a:rPr lang="en-US" sz="1400" dirty="0" smtClean="0"/>
              <a:t> </a:t>
            </a:r>
            <a:r>
              <a:rPr lang="en-US" sz="1400" dirty="0" err="1" smtClean="0"/>
              <a:t>фотографию</a:t>
            </a:r>
            <a:r>
              <a:rPr lang="en-US" sz="1400" dirty="0" smtClean="0"/>
              <a:t> и </a:t>
            </a:r>
            <a:r>
              <a:rPr lang="en-US" sz="1400" dirty="0" err="1" smtClean="0"/>
              <a:t>рассказываете</a:t>
            </a:r>
            <a:r>
              <a:rPr lang="en-US" sz="1400" dirty="0" smtClean="0"/>
              <a:t> </a:t>
            </a:r>
            <a:r>
              <a:rPr lang="en-US" sz="1400" dirty="0" err="1" smtClean="0"/>
              <a:t>ему</a:t>
            </a:r>
            <a:r>
              <a:rPr lang="en-US" sz="1400" dirty="0" smtClean="0"/>
              <a:t> о </a:t>
            </a:r>
            <a:r>
              <a:rPr lang="en-US" sz="1400" dirty="0" err="1" smtClean="0"/>
              <a:t>ней</a:t>
            </a:r>
            <a:r>
              <a:rPr lang="en-US" sz="1400" dirty="0" smtClean="0"/>
              <a:t>. 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s_ege_part3_sport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2493938" cy="1853828"/>
          </a:xfrm>
          <a:prstGeom prst="rect">
            <a:avLst/>
          </a:prstGeom>
          <a:noFill/>
        </p:spPr>
      </p:pic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3" cstate="print"/>
          <a:srcRect t="10345" r="6667"/>
          <a:stretch>
            <a:fillRect/>
          </a:stretch>
        </p:blipFill>
        <p:spPr>
          <a:xfrm>
            <a:off x="2987824" y="836712"/>
            <a:ext cx="3093650" cy="1981158"/>
          </a:xfrm>
          <a:prstGeom prst="rect">
            <a:avLst/>
          </a:prstGeom>
        </p:spPr>
      </p:pic>
      <p:pic>
        <p:nvPicPr>
          <p:cNvPr id="4" name="Рисунок 3" descr="описание-картинки-300x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764704"/>
            <a:ext cx="2571750" cy="2168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357166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Описание картинки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924944"/>
            <a:ext cx="80312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C00000"/>
                </a:solidFill>
              </a:rPr>
              <a:t>I have chosen photo number…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C00000"/>
                </a:solidFill>
              </a:rPr>
              <a:t>I took this photo in the </a:t>
            </a:r>
            <a:r>
              <a:rPr lang="ru-RU" sz="1100" b="1" dirty="0" smtClean="0">
                <a:solidFill>
                  <a:srgbClr val="C00000"/>
                </a:solidFill>
              </a:rPr>
              <a:t>(</a:t>
            </a:r>
            <a:r>
              <a:rPr lang="en-US" sz="1100" b="1" dirty="0" smtClean="0">
                <a:solidFill>
                  <a:srgbClr val="C00000"/>
                </a:solidFill>
              </a:rPr>
              <a:t>village</a:t>
            </a:r>
            <a:r>
              <a:rPr lang="ru-RU" sz="1100" b="1" dirty="0" smtClean="0">
                <a:solidFill>
                  <a:srgbClr val="C00000"/>
                </a:solidFill>
              </a:rPr>
              <a:t>,</a:t>
            </a:r>
            <a:r>
              <a:rPr lang="en-US" sz="1100" b="1" dirty="0" smtClean="0">
                <a:solidFill>
                  <a:srgbClr val="C00000"/>
                </a:solidFill>
              </a:rPr>
              <a:t>city,..) last summer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C00000"/>
                </a:solidFill>
              </a:rPr>
              <a:t>The weather was (nice, bad)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C00000"/>
                </a:solidFill>
              </a:rPr>
              <a:t>I took a lot of photos that day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C00000"/>
                </a:solidFill>
              </a:rPr>
              <a:t>In this photo you can see…</a:t>
            </a:r>
            <a:endParaRPr lang="ru-RU" sz="1100" b="1" dirty="0" smtClean="0">
              <a:solidFill>
                <a:srgbClr val="C00000"/>
              </a:solidFill>
            </a:endParaRPr>
          </a:p>
          <a:p>
            <a:r>
              <a:rPr lang="ru-RU" sz="1100" b="1" u="sng" dirty="0" smtClean="0"/>
              <a:t>Если люди, то:</a:t>
            </a:r>
            <a:endParaRPr lang="en-US" sz="11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1100" b="1" dirty="0" smtClean="0"/>
              <a:t>She (</a:t>
            </a:r>
            <a:r>
              <a:rPr lang="en-US" sz="1100" b="1" dirty="0" err="1" smtClean="0"/>
              <a:t>he,they</a:t>
            </a:r>
            <a:r>
              <a:rPr lang="en-US" sz="1100" b="1" dirty="0" smtClean="0"/>
              <a:t>) is(are) (not) </a:t>
            </a:r>
            <a:r>
              <a:rPr lang="en-US" sz="1100" b="1" dirty="0" smtClean="0">
                <a:solidFill>
                  <a:srgbClr val="C00000"/>
                </a:solidFill>
              </a:rPr>
              <a:t>posing before the camera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/>
              <a:t>She (</a:t>
            </a:r>
            <a:r>
              <a:rPr lang="en-US" sz="1100" b="1" dirty="0" err="1" smtClean="0"/>
              <a:t>he,they</a:t>
            </a:r>
            <a:r>
              <a:rPr lang="en-US" sz="1100" b="1" dirty="0" smtClean="0"/>
              <a:t>) is (are) </a:t>
            </a:r>
            <a:r>
              <a:rPr lang="en-US" sz="1100" b="1" dirty="0" smtClean="0">
                <a:solidFill>
                  <a:srgbClr val="C00000"/>
                </a:solidFill>
              </a:rPr>
              <a:t>smiling…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/>
              <a:t>She (</a:t>
            </a:r>
            <a:r>
              <a:rPr lang="en-US" sz="1100" b="1" dirty="0" err="1" smtClean="0"/>
              <a:t>he,they</a:t>
            </a:r>
            <a:r>
              <a:rPr lang="en-US" sz="1100" b="1" dirty="0" smtClean="0"/>
              <a:t>) is (are) wear</a:t>
            </a:r>
            <a:r>
              <a:rPr lang="en-US" sz="1100" b="1" dirty="0" smtClean="0">
                <a:solidFill>
                  <a:srgbClr val="C00000"/>
                </a:solidFill>
              </a:rPr>
              <a:t>ing</a:t>
            </a:r>
            <a:r>
              <a:rPr lang="en-US" sz="1100" b="1" dirty="0" smtClean="0"/>
              <a:t>…</a:t>
            </a:r>
            <a:endParaRPr lang="ru-RU" sz="1100" b="1" dirty="0" smtClean="0"/>
          </a:p>
          <a:p>
            <a:pPr>
              <a:buFont typeface="Arial" pitchFamily="34" charset="0"/>
              <a:buChar char="•"/>
            </a:pPr>
            <a:r>
              <a:rPr lang="en-US" sz="1100" b="1" dirty="0" smtClean="0"/>
              <a:t>She (</a:t>
            </a:r>
            <a:r>
              <a:rPr lang="en-US" sz="1100" b="1" dirty="0" err="1" smtClean="0"/>
              <a:t>he,they</a:t>
            </a:r>
            <a:r>
              <a:rPr lang="en-US" sz="1100" b="1" dirty="0" smtClean="0"/>
              <a:t>) is (are)</a:t>
            </a:r>
            <a:r>
              <a:rPr lang="ru-RU" sz="1100" b="1" dirty="0" smtClean="0"/>
              <a:t> </a:t>
            </a:r>
            <a:r>
              <a:rPr lang="en-US" sz="1100" b="1" dirty="0" smtClean="0"/>
              <a:t>do</a:t>
            </a:r>
            <a:r>
              <a:rPr lang="en-US" sz="1100" b="1" dirty="0" smtClean="0">
                <a:solidFill>
                  <a:srgbClr val="C00000"/>
                </a:solidFill>
              </a:rPr>
              <a:t>ing </a:t>
            </a:r>
            <a:r>
              <a:rPr lang="en-US" sz="1100" b="1" dirty="0" err="1" smtClean="0"/>
              <a:t>smth</a:t>
            </a:r>
            <a:r>
              <a:rPr lang="en-US" sz="1100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/>
              <a:t>In the background there is (are).., (who)…</a:t>
            </a:r>
            <a:endParaRPr lang="ru-RU" sz="1100" b="1" dirty="0" smtClean="0"/>
          </a:p>
          <a:p>
            <a:pPr>
              <a:buFont typeface="Arial" pitchFamily="34" charset="0"/>
              <a:buChar char="•"/>
            </a:pPr>
            <a:r>
              <a:rPr lang="en-US" sz="1100" b="1" dirty="0" smtClean="0"/>
              <a:t>You can also see … on the left/ right.</a:t>
            </a:r>
          </a:p>
          <a:p>
            <a:r>
              <a:rPr lang="ru-RU" sz="1100" b="1" u="sng" dirty="0" smtClean="0"/>
              <a:t>Если природа, то: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/>
              <a:t>The Sun is (not) shining..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/>
              <a:t>The wind is(not) blowing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/>
              <a:t>There are (not) clouds in the sky</a:t>
            </a:r>
          </a:p>
          <a:p>
            <a:r>
              <a:rPr lang="en-US" sz="1100" b="1" dirty="0" smtClean="0"/>
              <a:t>They are reflecting in the (lake, water..)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C00000"/>
                </a:solidFill>
              </a:rPr>
              <a:t>I keep this photo in my album in order to memorize  this day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C00000"/>
                </a:solidFill>
              </a:rPr>
              <a:t>I decided to show this photo to my friend because she</a:t>
            </a:r>
            <a:r>
              <a:rPr lang="ru-RU" sz="1100" b="1" dirty="0" smtClean="0">
                <a:solidFill>
                  <a:srgbClr val="C00000"/>
                </a:solidFill>
              </a:rPr>
              <a:t> (</a:t>
            </a:r>
            <a:r>
              <a:rPr lang="en-US" sz="1100" b="1" dirty="0" smtClean="0">
                <a:solidFill>
                  <a:srgbClr val="C00000"/>
                </a:solidFill>
              </a:rPr>
              <a:t>he) is my close friend</a:t>
            </a:r>
            <a:r>
              <a:rPr lang="ru-RU" sz="1100" b="1" dirty="0" smtClean="0">
                <a:solidFill>
                  <a:srgbClr val="C00000"/>
                </a:solidFill>
              </a:rPr>
              <a:t> </a:t>
            </a:r>
            <a:r>
              <a:rPr lang="en-US" sz="1100" b="1" dirty="0" smtClean="0">
                <a:solidFill>
                  <a:srgbClr val="C00000"/>
                </a:solidFill>
              </a:rPr>
              <a:t>and…</a:t>
            </a:r>
            <a:r>
              <a:rPr lang="ru-RU" sz="1100" b="1" dirty="0" smtClean="0">
                <a:solidFill>
                  <a:srgbClr val="C00000"/>
                </a:solidFill>
              </a:rPr>
              <a:t> </a:t>
            </a:r>
            <a:endParaRPr lang="en-US" sz="1100" b="1" dirty="0" smtClean="0">
              <a:solidFill>
                <a:srgbClr val="C00000"/>
              </a:solidFill>
            </a:endParaRPr>
          </a:p>
          <a:p>
            <a:r>
              <a:rPr lang="en-US" sz="1100" dirty="0" smtClean="0"/>
              <a:t> 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 flipV="1">
            <a:off x="683568" y="7029400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5085184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Besides, the photo is worth a thousand words</a:t>
            </a:r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16632"/>
            <a:ext cx="46805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I have chosen photo number </a:t>
            </a:r>
            <a:r>
              <a:rPr lang="ru-RU" sz="1400" b="1" dirty="0" smtClean="0"/>
              <a:t>3 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(я выбрал фото №3)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I took this photo in the city</a:t>
            </a:r>
            <a:r>
              <a:rPr lang="ru-RU" sz="1400" b="1" dirty="0" smtClean="0"/>
              <a:t> </a:t>
            </a:r>
            <a:r>
              <a:rPr lang="en-US" sz="1400" b="1" dirty="0" smtClean="0"/>
              <a:t>last week</a:t>
            </a:r>
            <a:endParaRPr lang="ru-RU" sz="1400" b="1" dirty="0" smtClean="0"/>
          </a:p>
          <a:p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7030A0"/>
                </a:solidFill>
              </a:rPr>
              <a:t>(я сделал это фото в городе на прошлой неделе)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I took a lot of photos that day</a:t>
            </a:r>
            <a:endParaRPr lang="ru-RU" sz="1400" b="1" dirty="0" smtClean="0"/>
          </a:p>
          <a:p>
            <a:r>
              <a:rPr lang="ru-RU" sz="1400" b="1" dirty="0" smtClean="0">
                <a:solidFill>
                  <a:srgbClr val="7030A0"/>
                </a:solidFill>
              </a:rPr>
              <a:t> (я сделал много фото в тот день)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In this photo you can see a group of students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(на этом фото Вы видите группу студентов)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The students are not posing before the camera</a:t>
            </a:r>
            <a:r>
              <a:rPr lang="ru-RU" sz="14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(студенты не позируют перед фотокамерой)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They are smiling</a:t>
            </a:r>
            <a:r>
              <a:rPr lang="ru-RU" sz="14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(они улыбаются)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They are playing on the computer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They are wearing shirts and T-shirts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(на них рубашки и футболки)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In the background there are other computers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(на заднем плане есть и другие компьютеры)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I keep this photo in my album in order to memorize  this day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(я храню это фото, чтобы помнить этот день)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I decided to show this photo to my friend because he is my close friend</a:t>
            </a:r>
            <a:r>
              <a:rPr lang="ru-RU" sz="1400" b="1" dirty="0" smtClean="0"/>
              <a:t> </a:t>
            </a:r>
            <a:r>
              <a:rPr lang="en-US" sz="1400" b="1" dirty="0" smtClean="0"/>
              <a:t>and he knows these people</a:t>
            </a:r>
            <a:r>
              <a:rPr lang="ru-RU" sz="1400" b="1" dirty="0" smtClean="0"/>
              <a:t>.</a:t>
            </a:r>
          </a:p>
          <a:p>
            <a:r>
              <a:rPr lang="en-US" sz="1400" b="1" dirty="0" smtClean="0"/>
              <a:t> </a:t>
            </a:r>
            <a:r>
              <a:rPr lang="ru-RU" sz="1400" b="1" dirty="0" smtClean="0">
                <a:solidFill>
                  <a:srgbClr val="7030A0"/>
                </a:solidFill>
              </a:rPr>
              <a:t>(я решил показать это фото моему другу, потому что он мой близкий друг и он знает этих людей)</a:t>
            </a:r>
            <a:endParaRPr lang="en-US" sz="1400" b="1" dirty="0" smtClean="0">
              <a:solidFill>
                <a:srgbClr val="7030A0"/>
              </a:solidFill>
            </a:endParaRPr>
          </a:p>
          <a:p>
            <a:r>
              <a:rPr lang="en-US" sz="1400" b="1" dirty="0" smtClean="0"/>
              <a:t> </a:t>
            </a:r>
            <a:endParaRPr lang="ru-RU" sz="1400" b="1" dirty="0" smtClean="0"/>
          </a:p>
        </p:txBody>
      </p:sp>
      <p:pic>
        <p:nvPicPr>
          <p:cNvPr id="3074" name="Picture 2" descr="https://postupi.online/images/images1366/46/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655" y="0"/>
            <a:ext cx="3903345" cy="2600325"/>
          </a:xfrm>
          <a:prstGeom prst="rect">
            <a:avLst/>
          </a:prstGeom>
          <a:noFill/>
        </p:spPr>
      </p:pic>
      <p:pic>
        <p:nvPicPr>
          <p:cNvPr id="4" name="Рисунок 4" descr="https://i.pinimg.com/736x/a3/16/a3/a316a3d9202e01c2bc88cbae58b3ddba--emoji-faces-smile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529937" cy="5299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s_ege_part4_family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3280317" cy="2143140"/>
          </a:xfrm>
          <a:prstGeom prst="rect">
            <a:avLst/>
          </a:prstGeom>
        </p:spPr>
      </p:pic>
      <p:pic>
        <p:nvPicPr>
          <p:cNvPr id="3" name="Рисунок 2" descr="pictures_ege_part4_family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928670"/>
            <a:ext cx="3419905" cy="2143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068960"/>
            <a:ext cx="84296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I’d like to compare and contrast these two pictures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These pictures are about…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In the first picture we can see…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In the second photo there is…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There are some similarities between these two pictures…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I think that what unites them is that in both pictures we can see…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Besides…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There are more differences than similarities between these two pictures…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I’ll name some of them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Firstly, the first picture shows…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While, the second one depicts…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Secondly,… whereas…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But the most striking difference is…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Personally, I’d prefer…because..</a:t>
            </a:r>
            <a:r>
              <a:rPr lang="ru-RU" sz="1600" b="1" dirty="0" smtClean="0"/>
              <a:t> (назвать причины)</a:t>
            </a:r>
            <a:endParaRPr lang="en-US" sz="1600" b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Сравнение картинок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999</TotalTime>
  <Words>637</Words>
  <Application>Microsoft Office PowerPoint</Application>
  <PresentationFormat>Экран (4:3)</PresentationFormat>
  <Paragraphs>119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Английский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тфефа</cp:lastModifiedBy>
  <cp:revision>109</cp:revision>
  <dcterms:created xsi:type="dcterms:W3CDTF">2017-01-24T15:51:32Z</dcterms:created>
  <dcterms:modified xsi:type="dcterms:W3CDTF">2020-05-14T04:29:53Z</dcterms:modified>
</cp:coreProperties>
</file>