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4" r:id="rId2"/>
    <p:sldMasterId id="2147483686" r:id="rId3"/>
  </p:sldMasterIdLst>
  <p:notesMasterIdLst>
    <p:notesMasterId r:id="rId28"/>
  </p:notesMasterIdLst>
  <p:handoutMasterIdLst>
    <p:handoutMasterId r:id="rId29"/>
  </p:handoutMasterIdLst>
  <p:sldIdLst>
    <p:sldId id="256" r:id="rId4"/>
    <p:sldId id="306" r:id="rId5"/>
    <p:sldId id="307" r:id="rId6"/>
    <p:sldId id="317" r:id="rId7"/>
    <p:sldId id="338" r:id="rId8"/>
    <p:sldId id="342" r:id="rId9"/>
    <p:sldId id="341" r:id="rId10"/>
    <p:sldId id="343" r:id="rId11"/>
    <p:sldId id="344" r:id="rId12"/>
    <p:sldId id="345" r:id="rId13"/>
    <p:sldId id="346" r:id="rId14"/>
    <p:sldId id="322" r:id="rId15"/>
    <p:sldId id="324" r:id="rId16"/>
    <p:sldId id="323" r:id="rId17"/>
    <p:sldId id="326" r:id="rId18"/>
    <p:sldId id="347" r:id="rId19"/>
    <p:sldId id="353" r:id="rId20"/>
    <p:sldId id="351" r:id="rId21"/>
    <p:sldId id="350" r:id="rId22"/>
    <p:sldId id="335" r:id="rId23"/>
    <p:sldId id="332" r:id="rId24"/>
    <p:sldId id="336" r:id="rId25"/>
    <p:sldId id="291" r:id="rId26"/>
    <p:sldId id="352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80"/>
    <a:srgbClr val="FF0000"/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761" autoAdjust="0"/>
  </p:normalViewPr>
  <p:slideViewPr>
    <p:cSldViewPr>
      <p:cViewPr varScale="1">
        <p:scale>
          <a:sx n="75" d="100"/>
          <a:sy n="75" d="100"/>
        </p:scale>
        <p:origin x="78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096B8-C2F3-48EF-B2D4-DF988DEF543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CA3B-5535-4F78-BBCD-FC15EE2B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58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650B-CB2C-467F-AC60-3B166EC600CA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E1E9D-43F1-4696-9D67-E149449D7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1E9D-43F1-4696-9D67-E149449D74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1E9D-43F1-4696-9D67-E149449D74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1E9D-43F1-4696-9D67-E149449D749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DACF6-FBCC-4724-8ECE-55BECCCE5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10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3A1F-7A54-429B-BE8A-EF543A0E1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776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329-FB31-4AE5-85AD-E6A97E56C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212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D6D6-B2A3-4A46-9AC1-98009C54F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88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57AF-6E82-4A5B-84A8-2935B0F7D2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1B38-7099-4B93-9C20-03D3D52B13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1959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E073-00DF-42F8-ABC7-E90B78DB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6041-2180-4A1B-A1FA-DA27D8FC8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7566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3C97-2489-4E4C-8BCB-AF447FF666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7DDF-D319-4833-A147-914443787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9971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AD16-834A-4EDE-A3D1-BA84728C41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C0F9F-2A81-4C50-9C67-E5F777A6DC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034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25F5-6F74-45BB-9026-0377C7F02B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03ECF-774E-4BD5-BD18-136E497DCD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09271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E7E5-3281-4843-99F8-7C2D9DA92C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475A3-920C-4440-A2EB-631133C847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67989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16CB-8C00-4237-8BD2-09375FFF82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2CB2-5B2F-4FBC-96F1-E110BE7CDE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85679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6892-16F1-4C58-A435-A8D01E09F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818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0001-BC13-40A3-8A04-C59A47CB50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2909-BBD8-4259-B27A-33082BBD11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7513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CC36-2500-4135-A1FF-199BA3E2D8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ADBC-D866-4A01-A088-0D16FEF0B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3622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CC4-167D-4080-8A84-653544CA4C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EF32-F524-4D68-8322-699C11E43A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388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999E-A209-4546-9EC5-FC2BB146C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EE29-4508-4069-9BBC-871EF432FE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90681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57AF-6E82-4A5B-84A8-2935B0F7D2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1B38-7099-4B93-9C20-03D3D52B13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69462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E073-00DF-42F8-ABC7-E90B78DB1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6041-2180-4A1B-A1FA-DA27D8FC8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10367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3C97-2489-4E4C-8BCB-AF447FF666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07DDF-D319-4833-A147-914443787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63332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AD16-834A-4EDE-A3D1-BA84728C41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C0F9F-2A81-4C50-9C67-E5F777A6DC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69875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25F5-6F74-45BB-9026-0377C7F02B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03ECF-774E-4BD5-BD18-136E497DCD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58299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E7E5-3281-4843-99F8-7C2D9DA92C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475A3-920C-4440-A2EB-631133C847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3691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62DC-3B8A-4E8A-967B-BA0579059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832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16CB-8C00-4237-8BD2-09375FFF82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B2CB2-5B2F-4FBC-96F1-E110BE7CDE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62562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0001-BC13-40A3-8A04-C59A47CB50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72909-BBD8-4259-B27A-33082BBD11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00707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CC36-2500-4135-A1FF-199BA3E2D8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ADBC-D866-4A01-A088-0D16FEF0B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4913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CC4-167D-4080-8A84-653544CA4C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EF32-F524-4D68-8322-699C11E43A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8177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999E-A209-4546-9EC5-FC2BB146CD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EE29-4508-4069-9BBC-871EF432FE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10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D629-59AD-4A34-8BBC-A549FF349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718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8D3DC-E199-4D3B-823C-CD140EC0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258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94DA-2802-49F4-9383-04EC3D0D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073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548F-4437-4E9B-9313-D42A97FD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521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C7982-CDB2-4328-8DD0-52F980D4D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231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45EB0-98A7-49D0-9EFE-D3F863268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87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41576B-F37B-44F8-B079-3BB277454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3F54F4-CCD2-4B31-A214-09D1002349C5}" type="datetimeFigureOut">
              <a:rPr lang="ru-RU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E4419A-2B9A-4C12-98DB-01F0E7752773}" type="slidenum">
              <a:rPr lang="ru-RU" smtClean="0">
                <a:latin typeface="Verdana" panose="020B0604030504040204" pitchFamily="34" charset="0"/>
              </a:rPr>
              <a:pPr/>
              <a:t>‹#›</a:t>
            </a:fld>
            <a:endParaRPr lang="ru-RU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0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3F54F4-CCD2-4B31-A214-09D1002349C5}" type="datetimeFigureOut">
              <a:rPr lang="ru-RU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</a:rPr>
              <a:pPr>
                <a:defRPr/>
              </a:pPr>
              <a:t>19.06.2019</a:t>
            </a:fld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E4419A-2B9A-4C12-98DB-01F0E7752773}" type="slidenum">
              <a:rPr lang="ru-RU" smtClean="0">
                <a:latin typeface="Verdana" panose="020B0604030504040204" pitchFamily="34" charset="0"/>
              </a:rPr>
              <a:pPr/>
              <a:t>‹#›</a:t>
            </a:fld>
            <a:endParaRPr lang="ru-RU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0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l/innoschoo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fcior.edu.ru/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8.xml"/><Relationship Id="rId7" Type="http://schemas.openxmlformats.org/officeDocument/2006/relationships/hyperlink" Target="https://artsandculture.google.com/streetview/the-state-tretyakov-gallery/DgFBweAX-vvW3Q?sv_h=63.58632397731399&amp;sv_p=-0.3080317577047822&amp;sv_pid=gITitRQ31yoTqp8iriislQ&amp;sv_lid=2210739241903393558&amp;sv_lng=37.62033919999999&amp;sv_lat=55.7413179&amp;sv_z=0.1811768534767042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77;&#1088;&#1077;&#1076;&#1074;&#1080;&#1078;&#1077;&#1085;&#1080;&#1077;%20&#1074;&#1077;&#1097;&#1077;&#1089;&#1090;&#1074;%20&#1089;%20&#1088;&#1072;&#1089;&#1090;&#1074;&#1086;&#1088;&#1086;&#1084;%20&#1084;&#1080;&#1085;&#1077;&#1088;&#1072;&#1083;&#1100;&#1085;&#1099;&#1093;%20&#1074;&#1077;&#1097;&#1077;&#1089;&#1090;&#1074;%20&#1087;&#1086;%20&#1089;&#1090;&#1077;&#1073;&#1083;&#1102;.swf" TargetMode="External"/><Relationship Id="rId5" Type="http://schemas.openxmlformats.org/officeDocument/2006/relationships/hyperlink" Target="file:///C:\Users\User\Desktop\&#1053;&#1080;&#1085;&#1072;&#1089;&#1086;&#1074;&#1072;%20&#1057;.%20&#1042;.&#1042;&#1085;&#1077;&#1076;&#1088;&#1077;&#1085;&#1080;&#1077;%20&#1074;%20&#1087;&#1077;&#1076;&#1072;&#1075;&#1086;&#1075;&#1080;&#1095;&#1077;&#1089;&#1082;&#1091;&#1102;%20&#1087;&#1088;&#1072;&#1082;&#1090;&#1080;&#1082;&#1091;%20&#1069;&#1060;&#1059;%20&#1080;%20&#1101;&#1083;&#1077;&#1082;&#1090;&#1088;&#1086;&#1085;&#1085;&#1099;&#1093;%20&#1087;&#1088;&#1080;&#1083;&#1086;&#1078;&#1077;&#1085;&#1080;&#1081;%20&#1087;&#1088;&#1086;&#1073;&#1083;&#1077;&#1084;&#1099;%20&#1080;%20&#1087;&#1086;&#1080;&#1089;&#1082;%20&#1087;&#1091;&#1090;&#1077;&#1081;%20&#1080;&#1093;%20&#1088;&#1077;&#1096;&#1077;&#1085;&#1080;&#1103;\&#1055;&#1077;&#1088;&#1077;&#1076;&#1074;&#1080;&#1078;&#1077;&#1085;&#1080;&#1077;%20&#1074;&#1077;&#1097;&#1077;&#1089;&#1090;&#1074;%20&#1089;%20&#1088;&#1072;&#1089;&#1090;&#1074;&#1086;&#1088;&#1086;&#1084;%20&#1084;&#1080;&#1085;&#1077;&#1088;&#1072;&#1083;&#1100;&#1085;&#1099;&#1093;%20&#1074;&#1077;&#1097;&#1077;&#1089;&#1090;&#1074;%20&#1087;&#1086;%20&#1089;&#1090;&#1077;&#1073;&#1083;&#1102;.swf" TargetMode="Externa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ior.edu.ru/" TargetMode="Externa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osuchebnik.ru/" TargetMode="External"/><Relationship Id="rId4" Type="http://schemas.openxmlformats.org/officeDocument/2006/relationships/hyperlink" Target="http://school-collection.edu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180528" y="116632"/>
            <a:ext cx="9143999" cy="2159521"/>
          </a:xfrm>
        </p:spPr>
        <p:txBody>
          <a:bodyPr/>
          <a:lstStyle/>
          <a:p>
            <a:pPr marL="177800" algn="just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effectLst/>
              </a:rPr>
              <a:t>Внедрение в педагогическую практику ЭФУ и электронных приложений: </a:t>
            </a:r>
            <a:r>
              <a:rPr lang="ru-RU" sz="3200" dirty="0">
                <a:solidFill>
                  <a:srgbClr val="002060"/>
                </a:solidFill>
                <a:effectLst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effectLst/>
              </a:rPr>
              <a:t>роблемы и поиск путей их решения. Использование ЦОР на уроках в начальной школе: из опыта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221088"/>
            <a:ext cx="496887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Подготовила: Нинасова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Светлана </a:t>
            </a:r>
            <a:r>
              <a:rPr lang="ru-RU" sz="1600" dirty="0">
                <a:solidFill>
                  <a:srgbClr val="002060"/>
                </a:solidFill>
              </a:rPr>
              <a:t>Владимировна,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учитель начальных классов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МБОУ «СШ №1» муниципального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о</a:t>
            </a:r>
            <a:r>
              <a:rPr lang="ru-RU" sz="1600" dirty="0" smtClean="0">
                <a:solidFill>
                  <a:srgbClr val="002060"/>
                </a:solidFill>
              </a:rPr>
              <a:t>бразования «</a:t>
            </a:r>
            <a:r>
              <a:rPr lang="ru-RU" sz="1600" dirty="0">
                <a:solidFill>
                  <a:srgbClr val="002060"/>
                </a:solidFill>
              </a:rPr>
              <a:t>город Десногорск»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Смоленской области, 2019 </a:t>
            </a:r>
            <a:r>
              <a:rPr lang="ru-RU" sz="1600" dirty="0">
                <a:solidFill>
                  <a:srgbClr val="002060"/>
                </a:solidFill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" t="963" r="82"/>
          <a:stretch/>
        </p:blipFill>
        <p:spPr>
          <a:xfrm>
            <a:off x="1" y="2996952"/>
            <a:ext cx="5330456" cy="30243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1" y="980728"/>
            <a:ext cx="9021332" cy="54999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3"/>
          </p:cNvPr>
          <p:cNvSpPr/>
          <p:nvPr/>
        </p:nvSpPr>
        <p:spPr>
          <a:xfrm>
            <a:off x="4427984" y="6488668"/>
            <a:ext cx="384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https://rosuchebnik.ru/l/innoschool/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5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85" y="1394774"/>
            <a:ext cx="7828215" cy="44033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796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4"/>
          <p:cNvSpPr>
            <a:spLocks noGrp="1"/>
          </p:cNvSpPr>
          <p:nvPr>
            <p:ph type="title"/>
          </p:nvPr>
        </p:nvSpPr>
        <p:spPr>
          <a:xfrm>
            <a:off x="646277" y="0"/>
            <a:ext cx="8229600" cy="1371600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>Что </a:t>
            </a:r>
            <a:r>
              <a:rPr lang="ru-RU" sz="3200" dirty="0">
                <a:solidFill>
                  <a:srgbClr val="002060"/>
                </a:solidFill>
                <a:effectLst/>
              </a:rPr>
              <a:t>такое ЦОР?</a:t>
            </a:r>
            <a:br>
              <a:rPr lang="ru-RU" sz="3200" dirty="0">
                <a:solidFill>
                  <a:srgbClr val="002060"/>
                </a:solidFill>
                <a:effectLst/>
              </a:rPr>
            </a:b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2207"/>
            <a:ext cx="8640960" cy="4114800"/>
          </a:xfrm>
        </p:spPr>
        <p:txBody>
          <a:bodyPr/>
          <a:lstStyle/>
          <a:p>
            <a:pPr marL="0" lvl="1" indent="-539750" algn="just" eaLnBrk="1" hangingPunct="1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ЦОР </a:t>
            </a:r>
            <a:r>
              <a:rPr lang="ru-RU" dirty="0">
                <a:solidFill>
                  <a:srgbClr val="002060"/>
                </a:solidFill>
                <a:effectLst/>
                <a:ea typeface="+mn-ea"/>
                <a:cs typeface="+mn-cs"/>
              </a:rPr>
              <a:t>– это совокупность данных в цифровом виде, применимая для использования в учебном процессе</a:t>
            </a:r>
            <a:r>
              <a:rPr lang="ru-RU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.</a:t>
            </a:r>
          </a:p>
          <a:p>
            <a:pPr marL="0" lvl="1" indent="-539750" algn="just" eaLnBrk="1" hangingPunct="1">
              <a:spcBef>
                <a:spcPct val="0"/>
              </a:spcBef>
              <a:buNone/>
            </a:pPr>
            <a:endParaRPr lang="ru-RU" dirty="0" smtClean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spcBef>
                <a:spcPct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effectLst/>
                <a:ea typeface="+mn-ea"/>
                <a:cs typeface="+mn-cs"/>
              </a:rPr>
              <a:t>Наборы ЦОР,  расширяющие учебники/УМК - </a:t>
            </a:r>
            <a:r>
              <a:rPr lang="ru-RU" dirty="0">
                <a:solidFill>
                  <a:srgbClr val="002060"/>
                </a:solidFill>
                <a:effectLst/>
                <a:ea typeface="+mn-ea"/>
                <a:cs typeface="+mn-cs"/>
              </a:rPr>
              <a:t>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  <a:endParaRPr lang="ru-RU" dirty="0" smtClean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spcBef>
                <a:spcPct val="0"/>
              </a:spcBef>
              <a:buNone/>
            </a:pPr>
            <a:endParaRPr lang="ru-RU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dirty="0" smtClean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dirty="0">
              <a:solidFill>
                <a:srgbClr val="002060"/>
              </a:solidFill>
              <a:effectLst/>
              <a:ea typeface="+mn-ea"/>
              <a:cs typeface="+mn-cs"/>
            </a:endParaRPr>
          </a:p>
          <a:p>
            <a:pPr marL="0" lvl="1" indent="-53975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1" indent="-539750"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None/>
            </a:pPr>
            <a:endParaRPr lang="ru-RU" sz="180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3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a.smartkidsblog.ru/images/img_innovacii_v_obrazovanii_700_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3657600" cy="2037806"/>
          </a:xfrm>
          <a:prstGeom prst="rect">
            <a:avLst/>
          </a:prstGeom>
          <a:noFill/>
        </p:spPr>
      </p:pic>
      <p:pic>
        <p:nvPicPr>
          <p:cNvPr id="27650" name="Picture 2" descr="http://multimix.ucoz.ru/_nw/0/68986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14400"/>
            <a:ext cx="3124200" cy="246939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0" y="15240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hlinkClick r:id="" action="ppaction://noaction"/>
              </a:rPr>
              <a:t>Электронные средства обучения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ru-RU" b="1" dirty="0">
                <a:solidFill>
                  <a:schemeClr val="bg1"/>
                </a:solidFill>
                <a:hlinkClick r:id="" action="ppaction://noaction"/>
              </a:rPr>
              <a:t>Инструментальные и прикладные </a:t>
            </a:r>
          </a:p>
          <a:p>
            <a:pPr algn="ctr" eaLnBrk="0" hangingPunct="0"/>
            <a:r>
              <a:rPr lang="ru-RU" b="1" dirty="0">
                <a:solidFill>
                  <a:schemeClr val="bg1"/>
                </a:solidFill>
                <a:hlinkClick r:id="" action="ppaction://noaction"/>
              </a:rPr>
              <a:t>программы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hlinkClick r:id="" action="ppaction://noaction"/>
              </a:rPr>
              <a:t>Информационные ресурсы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hlinkClick r:id="" action="ppaction://noaction"/>
              </a:rPr>
              <a:t>Интернета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6019800" y="3200400"/>
            <a:ext cx="31242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91429" tIns="45715" rIns="91429" bIns="45715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Цифровые образовательные ресурсы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4600" y="24819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kern="0" dirty="0">
                <a:solidFill>
                  <a:srgbClr val="002060"/>
                </a:solidFill>
                <a:latin typeface="Tahoma"/>
              </a:rPr>
              <a:t>Что такое ЦОР?</a:t>
            </a:r>
            <a:br>
              <a:rPr lang="ru-RU" sz="3200" kern="0" dirty="0">
                <a:solidFill>
                  <a:srgbClr val="002060"/>
                </a:solidFill>
                <a:latin typeface="Tahom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39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09.jpg"/>
          <p:cNvPicPr>
            <a:picLocks noChangeAspect="1"/>
          </p:cNvPicPr>
          <p:nvPr/>
        </p:nvPicPr>
        <p:blipFill>
          <a:blip r:embed="rId2" cstate="print"/>
          <a:srcRect r="16455"/>
          <a:stretch>
            <a:fillRect/>
          </a:stretch>
        </p:blipFill>
        <p:spPr>
          <a:xfrm>
            <a:off x="7014900" y="3344764"/>
            <a:ext cx="2185079" cy="596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8437"/>
            <a:ext cx="8229600" cy="1371600"/>
          </a:xfrm>
        </p:spPr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Цифровые образовательные ресурсы</a:t>
            </a:r>
            <a:endParaRPr lang="en-US" sz="3200" dirty="0">
              <a:solidFill>
                <a:srgbClr val="002060"/>
              </a:solidFill>
              <a:effectLst/>
              <a:latin typeface="Tahoma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9673" name="AutoShape 41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AutoShape 42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alpha val="36078"/>
            </a:scheme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45"/>
          <p:cNvSpPr>
            <a:spLocks noChangeArrowheads="1"/>
          </p:cNvSpPr>
          <p:nvPr/>
        </p:nvSpPr>
        <p:spPr bwMode="gray">
          <a:xfrm>
            <a:off x="2035185" y="4730848"/>
            <a:ext cx="4419600" cy="9906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rgbClr val="002060"/>
                </a:solidFill>
              </a:rPr>
              <a:t>Апробированные авторские методики </a:t>
            </a:r>
          </a:p>
          <a:p>
            <a:r>
              <a:rPr lang="ru-RU" dirty="0">
                <a:solidFill>
                  <a:srgbClr val="002060"/>
                </a:solidFill>
              </a:rPr>
              <a:t>по использованию </a:t>
            </a:r>
            <a:r>
              <a:rPr lang="ru-RU" dirty="0" err="1">
                <a:solidFill>
                  <a:srgbClr val="002060"/>
                </a:solidFill>
              </a:rPr>
              <a:t>ЦОРов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в образовательной деятельности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53" name="AutoShape 46"/>
          <p:cNvSpPr>
            <a:spLocks noChangeArrowheads="1"/>
          </p:cNvSpPr>
          <p:nvPr/>
        </p:nvSpPr>
        <p:spPr bwMode="gray">
          <a:xfrm>
            <a:off x="2355524" y="3111055"/>
            <a:ext cx="4572000" cy="10668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rgbClr val="002060"/>
                </a:solidFill>
              </a:rPr>
              <a:t>Базы цифровых образовательных </a:t>
            </a:r>
          </a:p>
          <a:p>
            <a:r>
              <a:rPr lang="ru-RU" dirty="0">
                <a:solidFill>
                  <a:srgbClr val="002060"/>
                </a:solidFill>
              </a:rPr>
              <a:t>ресурсов в сети Интернет</a:t>
            </a:r>
          </a:p>
        </p:txBody>
      </p:sp>
      <p:sp>
        <p:nvSpPr>
          <p:cNvPr id="6154" name="AutoShape 47"/>
          <p:cNvSpPr>
            <a:spLocks noChangeArrowheads="1"/>
          </p:cNvSpPr>
          <p:nvPr/>
        </p:nvSpPr>
        <p:spPr bwMode="gray">
          <a:xfrm>
            <a:off x="1752600" y="1447800"/>
            <a:ext cx="4419600" cy="9906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rgbClr val="002060"/>
                </a:solidFill>
              </a:rPr>
              <a:t>Электронные учебники на CD дисках,</a:t>
            </a:r>
          </a:p>
          <a:p>
            <a:r>
              <a:rPr lang="ru-RU" dirty="0">
                <a:solidFill>
                  <a:srgbClr val="002060"/>
                </a:solidFill>
              </a:rPr>
              <a:t>электронные приложения к учебникам</a:t>
            </a:r>
          </a:p>
        </p:txBody>
      </p:sp>
      <p:grpSp>
        <p:nvGrpSpPr>
          <p:cNvPr id="6155" name="Group 48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6181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4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6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56" name="Group 55"/>
          <p:cNvGrpSpPr>
            <a:grpSpLocks/>
          </p:cNvGrpSpPr>
          <p:nvPr/>
        </p:nvGrpSpPr>
        <p:grpSpPr bwMode="auto">
          <a:xfrm>
            <a:off x="2043270" y="3448148"/>
            <a:ext cx="381000" cy="381000"/>
            <a:chOff x="2078" y="1680"/>
            <a:chExt cx="1615" cy="1615"/>
          </a:xfrm>
        </p:grpSpPr>
        <p:sp>
          <p:nvSpPr>
            <p:cNvPr id="6175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8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0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57" name="Group 62"/>
          <p:cNvGrpSpPr>
            <a:grpSpLocks/>
          </p:cNvGrpSpPr>
          <p:nvPr/>
        </p:nvGrpSpPr>
        <p:grpSpPr bwMode="auto">
          <a:xfrm>
            <a:off x="1811821" y="4895752"/>
            <a:ext cx="381000" cy="381000"/>
            <a:chOff x="2078" y="1680"/>
            <a:chExt cx="1615" cy="1615"/>
          </a:xfrm>
        </p:grpSpPr>
        <p:sp>
          <p:nvSpPr>
            <p:cNvPr id="6169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2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74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47" name="Рисунок 46" descr="8b7ea6bcfd1e9e4e0dcdb0a3edbda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100" y="1123970"/>
            <a:ext cx="2209800" cy="146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61" name="Рисунок 49" descr="publicationTitleImage105071.jpg"/>
          <p:cNvPicPr>
            <a:picLocks noChangeAspect="1"/>
          </p:cNvPicPr>
          <p:nvPr/>
        </p:nvPicPr>
        <p:blipFill>
          <a:blip r:embed="rId4" cstate="print"/>
          <a:srcRect l="7328"/>
          <a:stretch>
            <a:fillRect/>
          </a:stretch>
        </p:blipFill>
        <p:spPr bwMode="auto">
          <a:xfrm>
            <a:off x="6823102" y="4385486"/>
            <a:ext cx="203205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0" y="3429000"/>
            <a:ext cx="16914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ЦОР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1524" y="38242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  <a:hlinkClick r:id="rId5"/>
              </a:rPr>
              <a:t>http://fcior.edu.ru/</a:t>
            </a:r>
            <a:endParaRPr lang="ru-RU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91" y="6178452"/>
            <a:ext cx="2305953" cy="7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60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ЦОР: требования и возможности</a:t>
            </a:r>
            <a:b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</a:br>
            <a: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4475"/>
          </a:xfrm>
        </p:spPr>
        <p:txBody>
          <a:bodyPr/>
          <a:lstStyle/>
          <a:p>
            <a:pPr marL="0" indent="363538" algn="just">
              <a:buFont typeface="Wingdings" pitchFamily="2" charset="2"/>
              <a:buNone/>
            </a:pPr>
            <a:r>
              <a:rPr lang="ru-RU" sz="2300" dirty="0">
                <a:solidFill>
                  <a:srgbClr val="002060"/>
                </a:solidFill>
                <a:effectLst/>
              </a:rPr>
              <a:t>Электронные и информационные ресурсы могут быть использованы в качестве учебно-методического сопровождения образовательного процесса. Учитель может применять различные образовательные </a:t>
            </a:r>
            <a:r>
              <a:rPr lang="ru-RU" sz="2300" dirty="0" smtClean="0">
                <a:solidFill>
                  <a:srgbClr val="002060"/>
                </a:solidFill>
                <a:effectLst/>
              </a:rPr>
              <a:t>средства:</a:t>
            </a:r>
            <a:endParaRPr lang="ru-RU" sz="2300" dirty="0">
              <a:solidFill>
                <a:srgbClr val="002060"/>
              </a:solidFill>
              <a:effectLst/>
            </a:endParaRP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 подготовке к занятию; </a:t>
            </a: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непосредственно при объяснении нового материала, </a:t>
            </a: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закрепления усвоенных знаний, </a:t>
            </a: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процессе контроля качества знаний; </a:t>
            </a: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для организации самостоятельного изучения обучающимися</a:t>
            </a:r>
          </a:p>
          <a:p>
            <a:pPr marL="1346200" algn="just"/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дополнительного материала и т.д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</a:p>
          <a:p>
            <a:pPr marL="1346200" algn="just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300" dirty="0">
                <a:solidFill>
                  <a:srgbClr val="002060"/>
                </a:solidFill>
                <a:effectLst/>
              </a:rPr>
              <a:t>Компьютерные тесты и тестовые задания могут применяться для осуществления различных видов контроля и оценки знаний. Кроме того, преподаватель может использовать разнообразные электронные и информационные ресурсы при проектировании учебных и внеаудиторных занятий.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5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-459432"/>
            <a:ext cx="9036496" cy="173164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Как и на что влияет ЦОР в учебном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процессе</a:t>
            </a:r>
            <a:endParaRPr lang="ru-RU" sz="3200" dirty="0">
              <a:solidFill>
                <a:srgbClr val="002060"/>
              </a:solidFill>
              <a:effectLst/>
              <a:latin typeface="Tahoma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1427"/>
            <a:ext cx="8229600" cy="4114800"/>
          </a:xfrm>
        </p:spPr>
        <p:txBody>
          <a:bodyPr/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Повышают эффективность учебного процесса за счёт внесения разнообразия на разных этапах урока.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Дают богатый дополнительный материал для подготовки к уроку учителю и учащимся (</a:t>
            </a:r>
            <a:r>
              <a:rPr lang="ru-RU" sz="2400" dirty="0" smtClean="0">
                <a:solidFill>
                  <a:srgbClr val="002060"/>
                </a:solidFill>
                <a:effectLst/>
                <a:hlinkClick r:id="rId2" action="ppaction://hlinksldjump"/>
              </a:rPr>
              <a:t>электронное приложение к учебнику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).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Позволяют показать некоторые процессы в динамике (видеофрагменты, </a:t>
            </a:r>
            <a:r>
              <a:rPr lang="ru-RU" sz="2400" dirty="0" smtClean="0">
                <a:solidFill>
                  <a:srgbClr val="002060"/>
                </a:solidFill>
                <a:effectLst/>
                <a:hlinkClick r:id="rId3" action="ppaction://hlinksldjump"/>
              </a:rPr>
              <a:t>анимация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). </a:t>
            </a:r>
            <a:r>
              <a:rPr lang="ru-RU" sz="2400" dirty="0">
                <a:solidFill>
                  <a:srgbClr val="00B0F0"/>
                </a:solidFill>
                <a:effectLst/>
                <a:hlinkClick r:id="rId4" action="ppaction://hlinksldjump"/>
              </a:rPr>
              <a:t>Учебный фильм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effectLst/>
                <a:hlinkClick r:id="rId5" action="ppaction://hlinkfile"/>
              </a:rPr>
              <a:t>флеш</a:t>
            </a:r>
            <a:r>
              <a:rPr lang="ru-RU" sz="2400" dirty="0" smtClean="0">
                <a:solidFill>
                  <a:srgbClr val="00B0F0"/>
                </a:solidFill>
                <a:effectLst/>
                <a:hlinkClick r:id="rId5" action="ppaction://hlinkfile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effectLst/>
                <a:hlinkClick r:id="rId6" action="ppaction://hlinkfile"/>
              </a:rPr>
              <a:t> 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Усиливают наглядность</a:t>
            </a:r>
            <a:r>
              <a:rPr lang="ru-RU" sz="2400" dirty="0">
                <a:solidFill>
                  <a:srgbClr val="002060"/>
                </a:solidFill>
                <a:effectLst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Повышают </a:t>
            </a:r>
            <a:r>
              <a:rPr lang="ru-RU" sz="2400" dirty="0">
                <a:solidFill>
                  <a:srgbClr val="002060"/>
                </a:solidFill>
                <a:effectLst/>
              </a:rPr>
              <a:t>интерес </a:t>
            </a:r>
            <a:r>
              <a:rPr lang="ru-RU" sz="2400" dirty="0" smtClean="0">
                <a:solidFill>
                  <a:srgbClr val="002060"/>
                </a:solidFill>
                <a:effectLst/>
              </a:rPr>
              <a:t>учащихся.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Дают возможность показать объекты, которые другим способом показать нельзя. </a:t>
            </a:r>
            <a:r>
              <a:rPr lang="ru-RU" sz="2400" dirty="0" smtClean="0">
                <a:solidFill>
                  <a:srgbClr val="002060"/>
                </a:solidFill>
                <a:effectLst/>
                <a:hlinkClick r:id="rId7"/>
              </a:rPr>
              <a:t>Виртуальная экскурсия</a:t>
            </a:r>
            <a:endParaRPr lang="ru-RU" sz="2400" dirty="0" smtClean="0">
              <a:solidFill>
                <a:srgbClr val="002060"/>
              </a:solidFill>
              <a:effectLst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effectLst/>
              </a:rPr>
              <a:t>Позволяют качественно закреплять и отрабатывать навыки у большого числа учащихся при использовании локальной сети. </a:t>
            </a:r>
            <a:r>
              <a:rPr lang="ru-RU" sz="2400" dirty="0" smtClean="0">
                <a:solidFill>
                  <a:srgbClr val="002060"/>
                </a:solidFill>
                <a:effectLst/>
                <a:hlinkClick r:id="rId8" action="ppaction://hlinksldjump"/>
              </a:rPr>
              <a:t>Тест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5392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86699"/>
            <a:ext cx="7729426" cy="5952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ahoma"/>
              </a:rPr>
              <a:t>Электронное приложение к учебнику</a:t>
            </a:r>
          </a:p>
        </p:txBody>
      </p:sp>
      <p:sp>
        <p:nvSpPr>
          <p:cNvPr id="5" name="Управляющая кнопка: возврат 4">
            <a:hlinkClick r:id="" action="ppaction://hlinkshowjump?jump=previousslide" highlightClick="1"/>
          </p:cNvPr>
          <p:cNvSpPr/>
          <p:nvPr/>
        </p:nvSpPr>
        <p:spPr>
          <a:xfrm>
            <a:off x="755576" y="6245225"/>
            <a:ext cx="504056" cy="42413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5603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2147483647 h 264"/>
              <a:gd name="T2" fmla="*/ 2147483647 w 1728"/>
              <a:gd name="T3" fmla="*/ 2147483647 h 264"/>
              <a:gd name="T4" fmla="*/ 2147483647 w 1728"/>
              <a:gd name="T5" fmla="*/ 2147483647 h 264"/>
              <a:gd name="T6" fmla="*/ 2147483647 w 1728"/>
              <a:gd name="T7" fmla="*/ 2147483647 h 264"/>
              <a:gd name="T8" fmla="*/ 2147483647 w 1728"/>
              <a:gd name="T9" fmla="*/ 2147483647 h 264"/>
              <a:gd name="T10" fmla="*/ 2147483647 w 1728"/>
              <a:gd name="T11" fmla="*/ 2147483647 h 264"/>
              <a:gd name="T12" fmla="*/ 2147483647 w 1728"/>
              <a:gd name="T13" fmla="*/ 2147483647 h 264"/>
              <a:gd name="T14" fmla="*/ 2147483647 w 1728"/>
              <a:gd name="T15" fmla="*/ 2147483647 h 264"/>
              <a:gd name="T16" fmla="*/ 2147483647 w 1728"/>
              <a:gd name="T17" fmla="*/ 2147483647 h 264"/>
              <a:gd name="T18" fmla="*/ 2147483647 w 1728"/>
              <a:gd name="T19" fmla="*/ 214748364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5606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25806" b="18182"/>
          <a:stretch>
            <a:fillRect/>
          </a:stretch>
        </p:blipFill>
        <p:spPr bwMode="auto">
          <a:xfrm>
            <a:off x="7467600" y="228600"/>
            <a:ext cx="1303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r="25806" b="18182"/>
          <a:stretch>
            <a:fillRect/>
          </a:stretch>
        </p:blipFill>
        <p:spPr bwMode="auto">
          <a:xfrm>
            <a:off x="5638800" y="228600"/>
            <a:ext cx="1303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7439" r="25806" b="21901"/>
          <a:stretch>
            <a:fillRect/>
          </a:stretch>
        </p:blipFill>
        <p:spPr bwMode="auto">
          <a:xfrm>
            <a:off x="7467600" y="1981200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7439" r="25806" b="18182"/>
          <a:stretch>
            <a:fillRect/>
          </a:stretch>
        </p:blipFill>
        <p:spPr bwMode="auto">
          <a:xfrm>
            <a:off x="7543800" y="3352800"/>
            <a:ext cx="13033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11157" r="25806" b="18182"/>
          <a:stretch>
            <a:fillRect/>
          </a:stretch>
        </p:blipFill>
        <p:spPr bwMode="auto">
          <a:xfrm>
            <a:off x="5715000" y="3429000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7439" r="25806" b="21901"/>
          <a:stretch>
            <a:fillRect/>
          </a:stretch>
        </p:blipFill>
        <p:spPr bwMode="auto">
          <a:xfrm>
            <a:off x="5715000" y="1905000"/>
            <a:ext cx="1303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7439" r="25806" b="18182"/>
          <a:stretch>
            <a:fillRect/>
          </a:stretch>
        </p:blipFill>
        <p:spPr bwMode="auto">
          <a:xfrm>
            <a:off x="6553200" y="4800600"/>
            <a:ext cx="13033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Анимация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242980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14"/>
          <p:cNvSpPr>
            <a:spLocks/>
          </p:cNvSpPr>
          <p:nvPr/>
        </p:nvSpPr>
        <p:spPr bwMode="auto">
          <a:xfrm>
            <a:off x="5341938" y="2636838"/>
            <a:ext cx="958850" cy="2163762"/>
          </a:xfrm>
          <a:custGeom>
            <a:avLst/>
            <a:gdLst>
              <a:gd name="T0" fmla="*/ 0 w 604"/>
              <a:gd name="T1" fmla="*/ 2147483647 h 1363"/>
              <a:gd name="T2" fmla="*/ 2147483647 w 604"/>
              <a:gd name="T3" fmla="*/ 0 h 1363"/>
              <a:gd name="T4" fmla="*/ 0 60000 65536"/>
              <a:gd name="T5" fmla="*/ 0 60000 65536"/>
              <a:gd name="T6" fmla="*/ 0 w 604"/>
              <a:gd name="T7" fmla="*/ 0 h 1363"/>
              <a:gd name="T8" fmla="*/ 604 w 604"/>
              <a:gd name="T9" fmla="*/ 1363 h 13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4" h="1363">
                <a:moveTo>
                  <a:pt x="0" y="1363"/>
                </a:moveTo>
                <a:cubicBezTo>
                  <a:pt x="101" y="1137"/>
                  <a:pt x="478" y="284"/>
                  <a:pt x="604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24590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591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592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24580" name="Group 20"/>
          <p:cNvGrpSpPr>
            <a:grpSpLocks/>
          </p:cNvGrpSpPr>
          <p:nvPr/>
        </p:nvGrpSpPr>
        <p:grpSpPr bwMode="auto">
          <a:xfrm>
            <a:off x="1125538" y="357188"/>
            <a:ext cx="3746500" cy="4654550"/>
            <a:chOff x="709" y="225"/>
            <a:chExt cx="2360" cy="2932"/>
          </a:xfrm>
        </p:grpSpPr>
        <p:sp>
          <p:nvSpPr>
            <p:cNvPr id="24586" name="Freeform 13"/>
            <p:cNvSpPr>
              <a:spLocks/>
            </p:cNvSpPr>
            <p:nvPr/>
          </p:nvSpPr>
          <p:spPr bwMode="auto">
            <a:xfrm>
              <a:off x="709" y="225"/>
              <a:ext cx="2360" cy="2932"/>
            </a:xfrm>
            <a:custGeom>
              <a:avLst/>
              <a:gdLst>
                <a:gd name="T0" fmla="*/ 2360 w 2360"/>
                <a:gd name="T1" fmla="*/ 416 h 2932"/>
                <a:gd name="T2" fmla="*/ 2238 w 2360"/>
                <a:gd name="T3" fmla="*/ 106 h 2932"/>
                <a:gd name="T4" fmla="*/ 1702 w 2360"/>
                <a:gd name="T5" fmla="*/ 544 h 2932"/>
                <a:gd name="T6" fmla="*/ 221 w 2360"/>
                <a:gd name="T7" fmla="*/ 2355 h 2932"/>
                <a:gd name="T8" fmla="*/ 376 w 2360"/>
                <a:gd name="T9" fmla="*/ 2684 h 2932"/>
                <a:gd name="T10" fmla="*/ 1199 w 2360"/>
                <a:gd name="T11" fmla="*/ 869 h 2932"/>
                <a:gd name="T12" fmla="*/ 1501 w 2360"/>
                <a:gd name="T13" fmla="*/ 115 h 2932"/>
                <a:gd name="T14" fmla="*/ 1410 w 2360"/>
                <a:gd name="T15" fmla="*/ 179 h 2932"/>
                <a:gd name="T16" fmla="*/ 925 w 2360"/>
                <a:gd name="T17" fmla="*/ 645 h 29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60"/>
                <a:gd name="T28" fmla="*/ 0 h 2932"/>
                <a:gd name="T29" fmla="*/ 2360 w 2360"/>
                <a:gd name="T30" fmla="*/ 2932 h 29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60" h="2932">
                  <a:moveTo>
                    <a:pt x="2360" y="416"/>
                  </a:moveTo>
                  <a:cubicBezTo>
                    <a:pt x="2340" y="364"/>
                    <a:pt x="2348" y="85"/>
                    <a:pt x="2238" y="106"/>
                  </a:cubicBezTo>
                  <a:cubicBezTo>
                    <a:pt x="2128" y="127"/>
                    <a:pt x="2038" y="169"/>
                    <a:pt x="1702" y="544"/>
                  </a:cubicBezTo>
                  <a:cubicBezTo>
                    <a:pt x="1366" y="919"/>
                    <a:pt x="442" y="1998"/>
                    <a:pt x="221" y="2355"/>
                  </a:cubicBezTo>
                  <a:cubicBezTo>
                    <a:pt x="0" y="2712"/>
                    <a:pt x="213" y="2932"/>
                    <a:pt x="376" y="2684"/>
                  </a:cubicBezTo>
                  <a:cubicBezTo>
                    <a:pt x="539" y="2436"/>
                    <a:pt x="1011" y="1297"/>
                    <a:pt x="1199" y="869"/>
                  </a:cubicBezTo>
                  <a:cubicBezTo>
                    <a:pt x="1387" y="441"/>
                    <a:pt x="1466" y="230"/>
                    <a:pt x="1501" y="115"/>
                  </a:cubicBezTo>
                  <a:cubicBezTo>
                    <a:pt x="1536" y="0"/>
                    <a:pt x="1506" y="91"/>
                    <a:pt x="1410" y="179"/>
                  </a:cubicBezTo>
                  <a:cubicBezTo>
                    <a:pt x="1314" y="267"/>
                    <a:pt x="1026" y="548"/>
                    <a:pt x="925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587" name="Freeform 15"/>
            <p:cNvSpPr>
              <a:spLocks/>
            </p:cNvSpPr>
            <p:nvPr/>
          </p:nvSpPr>
          <p:spPr bwMode="auto">
            <a:xfrm>
              <a:off x="1670" y="1675"/>
              <a:ext cx="1119" cy="1384"/>
            </a:xfrm>
            <a:custGeom>
              <a:avLst/>
              <a:gdLst>
                <a:gd name="T0" fmla="*/ 1119 w 1119"/>
                <a:gd name="T1" fmla="*/ 841 h 1384"/>
                <a:gd name="T2" fmla="*/ 561 w 1119"/>
                <a:gd name="T3" fmla="*/ 1307 h 1384"/>
                <a:gd name="T4" fmla="*/ 293 w 1119"/>
                <a:gd name="T5" fmla="*/ 1301 h 1384"/>
                <a:gd name="T6" fmla="*/ 346 w 1119"/>
                <a:gd name="T7" fmla="*/ 946 h 1384"/>
                <a:gd name="T8" fmla="*/ 500 w 1119"/>
                <a:gd name="T9" fmla="*/ 480 h 1384"/>
                <a:gd name="T10" fmla="*/ 524 w 1119"/>
                <a:gd name="T11" fmla="*/ 127 h 1384"/>
                <a:gd name="T12" fmla="*/ 341 w 1119"/>
                <a:gd name="T13" fmla="*/ 15 h 1384"/>
                <a:gd name="T14" fmla="*/ 0 w 1119"/>
                <a:gd name="T15" fmla="*/ 39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9"/>
                <a:gd name="T25" fmla="*/ 0 h 1384"/>
                <a:gd name="T26" fmla="*/ 1119 w 1119"/>
                <a:gd name="T27" fmla="*/ 1384 h 13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9" h="1384">
                  <a:moveTo>
                    <a:pt x="1119" y="841"/>
                  </a:moveTo>
                  <a:cubicBezTo>
                    <a:pt x="1026" y="917"/>
                    <a:pt x="699" y="1230"/>
                    <a:pt x="561" y="1307"/>
                  </a:cubicBezTo>
                  <a:cubicBezTo>
                    <a:pt x="423" y="1384"/>
                    <a:pt x="329" y="1361"/>
                    <a:pt x="293" y="1301"/>
                  </a:cubicBezTo>
                  <a:cubicBezTo>
                    <a:pt x="257" y="1241"/>
                    <a:pt x="312" y="1083"/>
                    <a:pt x="346" y="946"/>
                  </a:cubicBezTo>
                  <a:cubicBezTo>
                    <a:pt x="380" y="809"/>
                    <a:pt x="470" y="616"/>
                    <a:pt x="500" y="480"/>
                  </a:cubicBezTo>
                  <a:cubicBezTo>
                    <a:pt x="530" y="344"/>
                    <a:pt x="550" y="204"/>
                    <a:pt x="524" y="127"/>
                  </a:cubicBezTo>
                  <a:cubicBezTo>
                    <a:pt x="498" y="50"/>
                    <a:pt x="428" y="30"/>
                    <a:pt x="341" y="15"/>
                  </a:cubicBezTo>
                  <a:cubicBezTo>
                    <a:pt x="254" y="0"/>
                    <a:pt x="71" y="34"/>
                    <a:pt x="0" y="3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4588" name="AutoShape 10"/>
            <p:cNvSpPr>
              <a:spLocks noChangeArrowheads="1"/>
            </p:cNvSpPr>
            <p:nvPr/>
          </p:nvSpPr>
          <p:spPr bwMode="auto">
            <a:xfrm>
              <a:off x="1579" y="16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24589" name="AutoShape 9"/>
            <p:cNvSpPr>
              <a:spLocks noChangeArrowheads="1"/>
            </p:cNvSpPr>
            <p:nvPr/>
          </p:nvSpPr>
          <p:spPr bwMode="auto">
            <a:xfrm>
              <a:off x="1618" y="81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6156325" y="25638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4582" name="Freeform 18"/>
          <p:cNvSpPr>
            <a:spLocks/>
          </p:cNvSpPr>
          <p:nvPr/>
        </p:nvSpPr>
        <p:spPr bwMode="auto">
          <a:xfrm>
            <a:off x="5868988" y="3552825"/>
            <a:ext cx="1736725" cy="1217613"/>
          </a:xfrm>
          <a:custGeom>
            <a:avLst/>
            <a:gdLst>
              <a:gd name="T0" fmla="*/ 2147483647 w 1094"/>
              <a:gd name="T1" fmla="*/ 2147483647 h 767"/>
              <a:gd name="T2" fmla="*/ 2147483647 w 1094"/>
              <a:gd name="T3" fmla="*/ 2147483647 h 767"/>
              <a:gd name="T4" fmla="*/ 2147483647 w 1094"/>
              <a:gd name="T5" fmla="*/ 2147483647 h 767"/>
              <a:gd name="T6" fmla="*/ 2147483647 w 1094"/>
              <a:gd name="T7" fmla="*/ 2147483647 h 767"/>
              <a:gd name="T8" fmla="*/ 2147483647 w 1094"/>
              <a:gd name="T9" fmla="*/ 2147483647 h 767"/>
              <a:gd name="T10" fmla="*/ 2147483647 w 1094"/>
              <a:gd name="T11" fmla="*/ 2147483647 h 767"/>
              <a:gd name="T12" fmla="*/ 2147483647 w 1094"/>
              <a:gd name="T13" fmla="*/ 2147483647 h 767"/>
              <a:gd name="T14" fmla="*/ 2147483647 w 1094"/>
              <a:gd name="T15" fmla="*/ 2147483647 h 767"/>
              <a:gd name="T16" fmla="*/ 0 w 1094"/>
              <a:gd name="T17" fmla="*/ 2147483647 h 7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94"/>
              <a:gd name="T28" fmla="*/ 0 h 767"/>
              <a:gd name="T29" fmla="*/ 1094 w 1094"/>
              <a:gd name="T30" fmla="*/ 767 h 7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94" h="767">
                <a:moveTo>
                  <a:pt x="1094" y="285"/>
                </a:moveTo>
                <a:cubicBezTo>
                  <a:pt x="1019" y="348"/>
                  <a:pt x="744" y="582"/>
                  <a:pt x="642" y="661"/>
                </a:cubicBezTo>
                <a:cubicBezTo>
                  <a:pt x="540" y="740"/>
                  <a:pt x="521" y="757"/>
                  <a:pt x="479" y="762"/>
                </a:cubicBezTo>
                <a:cubicBezTo>
                  <a:pt x="437" y="767"/>
                  <a:pt x="388" y="753"/>
                  <a:pt x="388" y="690"/>
                </a:cubicBezTo>
                <a:cubicBezTo>
                  <a:pt x="388" y="627"/>
                  <a:pt x="454" y="473"/>
                  <a:pt x="479" y="383"/>
                </a:cubicBezTo>
                <a:cubicBezTo>
                  <a:pt x="504" y="293"/>
                  <a:pt x="538" y="208"/>
                  <a:pt x="536" y="148"/>
                </a:cubicBezTo>
                <a:cubicBezTo>
                  <a:pt x="534" y="88"/>
                  <a:pt x="504" y="46"/>
                  <a:pt x="469" y="23"/>
                </a:cubicBezTo>
                <a:cubicBezTo>
                  <a:pt x="434" y="0"/>
                  <a:pt x="404" y="0"/>
                  <a:pt x="326" y="11"/>
                </a:cubicBezTo>
                <a:cubicBezTo>
                  <a:pt x="248" y="22"/>
                  <a:pt x="68" y="74"/>
                  <a:pt x="0" y="91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4583" name="Freeform 19"/>
          <p:cNvSpPr>
            <a:spLocks/>
          </p:cNvSpPr>
          <p:nvPr/>
        </p:nvSpPr>
        <p:spPr bwMode="auto">
          <a:xfrm>
            <a:off x="5868988" y="2619375"/>
            <a:ext cx="1314450" cy="1081088"/>
          </a:xfrm>
          <a:custGeom>
            <a:avLst/>
            <a:gdLst>
              <a:gd name="T0" fmla="*/ 0 w 828"/>
              <a:gd name="T1" fmla="*/ 2147483647 h 681"/>
              <a:gd name="T2" fmla="*/ 2147483647 w 828"/>
              <a:gd name="T3" fmla="*/ 2147483647 h 681"/>
              <a:gd name="T4" fmla="*/ 2147483647 w 828"/>
              <a:gd name="T5" fmla="*/ 2147483647 h 681"/>
              <a:gd name="T6" fmla="*/ 2147483647 w 828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  <a:gd name="T12" fmla="*/ 0 w 828"/>
              <a:gd name="T13" fmla="*/ 0 h 681"/>
              <a:gd name="T14" fmla="*/ 828 w 828"/>
              <a:gd name="T15" fmla="*/ 681 h 6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8" h="681">
                <a:moveTo>
                  <a:pt x="0" y="681"/>
                </a:moveTo>
                <a:cubicBezTo>
                  <a:pt x="103" y="583"/>
                  <a:pt x="488" y="190"/>
                  <a:pt x="621" y="95"/>
                </a:cubicBezTo>
                <a:cubicBezTo>
                  <a:pt x="754" y="0"/>
                  <a:pt x="774" y="82"/>
                  <a:pt x="801" y="112"/>
                </a:cubicBezTo>
                <a:cubicBezTo>
                  <a:pt x="828" y="142"/>
                  <a:pt x="789" y="241"/>
                  <a:pt x="786" y="275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4584" name="AutoShape 12"/>
          <p:cNvSpPr>
            <a:spLocks noChangeArrowheads="1"/>
          </p:cNvSpPr>
          <p:nvPr/>
        </p:nvSpPr>
        <p:spPr bwMode="auto">
          <a:xfrm>
            <a:off x="5795963" y="35560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-8724836">
            <a:off x="2506663" y="144462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092280" y="5517232"/>
            <a:ext cx="936104" cy="8640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88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2 C -0.00504 0.00231 0.08333 -0.12416 0.09514 -0.11931 C 0.10694 -0.11445 0.06632 -0.01434 0.04601 0.05618 C 0.02569 0.1267 -0.00486 0.22913 -0.02708 0.30335 C -0.04931 0.37757 -0.07118 0.48301 -0.08733 0.50196 C -0.10347 0.52069 -0.1375 0.46335 -0.12379 0.41526 C -0.11007 0.36763 -0.05938 0.29942 -0.00486 0.21457 C 0.04965 0.12971 0.1592 -0.04671 0.20312 -0.09387 C 0.24705 -0.14104 0.24705 -0.07399 0.25868 -0.0686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1896 C 0.01979 0.22312 0.08611 0.19561 0.09514 0.24416 C 0.10417 0.29272 0.05069 0.47306 0.05868 0.51052 C 0.06667 0.54798 0.12048 0.48416 0.14288 0.46844 C 0.16528 0.45272 0.18298 0.42659 0.19358 0.41549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0.19561 C 0.39236 0.23584 0.34201 0.38405 0.32378 0.43653 C 0.30555 0.48902 0.30243 0.49503 0.29687 0.51052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0.35006 C 0.37483 0.32393 0.45555 0.20971 0.47934 0.19353 C 0.50312 0.17734 0.49323 0.24046 0.49687 0.25272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0.35006 C 0.39635 0.33225 0.43246 0.31468 0.44288 0.33295 C 0.4533 0.35121 0.42517 0.42959 0.42222 0.45988 C 0.41927 0.49017 0.40816 0.51977 0.42535 0.51491 C 0.44253 0.51006 0.50677 0.44694 0.52535 0.43029 C 0.54392 0.41364 0.5401 0.41457 0.53646 0.41549 " pathEditMode="relative" ptsTypes="aaaaaA">
                                      <p:cBhvr>
                                        <p:cTn id="18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  <p:bldP spid="12309" grpId="1" animBg="1"/>
      <p:bldP spid="12309" grpId="2" animBg="1"/>
      <p:bldP spid="12309" grpId="3" animBg="1"/>
      <p:bldP spid="12309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42900" y="260648"/>
            <a:ext cx="85677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>
                <a:solidFill>
                  <a:srgbClr val="002060"/>
                </a:solidFill>
              </a:rPr>
              <a:t>«При реализации образовательных программ используются различные образовательные технологии, в том числе дистанционные образовательные технологии, электронное обучение».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-20638" y="3408862"/>
            <a:ext cx="8931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solidFill>
                  <a:srgbClr val="002060"/>
                </a:solidFill>
              </a:rPr>
              <a:t>ФЕДЕРАЛЬНЫЙ ЗАКОН ОБ ОБРАЗОВАНИИ В РОССИЙСКОЙ ФЕДЕРАЦИИ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>
                <a:solidFill>
                  <a:srgbClr val="002060"/>
                </a:solidFill>
              </a:rPr>
              <a:t> Статья 13. Общие требования к реализации образовательных программ,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пункт 2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507131"/>
            <a:ext cx="1771080" cy="22287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656"/>
            <a:ext cx="87129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ahoma"/>
              </a:rPr>
              <a:t>Грамотное использование возможностей современных информационных технологий в начальной школе способствует: </a:t>
            </a:r>
          </a:p>
          <a:p>
            <a:endParaRPr lang="ru-RU" dirty="0" smtClean="0"/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активизации познавательной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повышению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качественной успеваемости школьников; 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развитию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навыков самообразования и самоконтроля у младших школьников; 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повышению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уровня комфортности обучения; снижению дидактических затруднений у учащихся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повышению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активности и инициативности младших школьников на уроке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развитию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информационного мышления школьников, формирование информационно - коммуникационной компетенции; </a:t>
            </a:r>
            <a:endParaRPr lang="ru-RU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Clr>
                <a:schemeClr val="bg2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приобретению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навыков работы на компьютере учащимися начальной школы с соблюдением правил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8859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-14457" y="2270"/>
            <a:ext cx="8784976" cy="4114800"/>
          </a:xfrm>
        </p:spPr>
        <p:txBody>
          <a:bodyPr/>
          <a:lstStyle/>
          <a:p>
            <a:pPr marL="177800" indent="14288" algn="ctr">
              <a:buFont typeface="Wingdings" pitchFamily="2" charset="2"/>
              <a:buNone/>
            </a:pPr>
            <a:r>
              <a:rPr lang="ru-RU" sz="2800" kern="1200" dirty="0">
                <a:solidFill>
                  <a:srgbClr val="002060"/>
                </a:solidFill>
                <a:effectLst/>
                <a:latin typeface="Tahoma"/>
              </a:rPr>
              <a:t>Цифровые образовательные ресурсы должны удовлетворять следующим требованиям: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соответствовать документам Правительства Российской Федерации, Министерства образования и науки Российской Федерации, регламентирующим содержание образования (как определяющим задачи модернизации образования, так и действующим в настоящее время), и примерным программам;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соответствовать содержанию и структуре конкретного учебника;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обеспечивать новое качество образования, ориентироваться на современные формы обучения, высокую интерактивность, усиление учебной самостоятельности школьников;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обеспечивать возможность уровневой дифференциации и индивидуализации обучения (это относится как к уровню формирования предметных умений и знаний, так и интеллектуальных и общих умений);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учитывать возрастные психолого-педагогические особенности учащихся и существующие различия в культурном опыте учащихся;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содержать материалы, ориентированные на работу с информацией, представленной в различных формах (графики, таблицы, составные и оригинальные тексты различных жанров, видеоряды и т.д.);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содержать набор заданий (как обучающего, так и диагностического характера) ориентированных преимущественно на нестандартные способы решения;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предлагать виды учебной деятельности, ориентирующие ученика на приобретение опыта решения жизненных (в том числе бытовых) проблем на основе знаний и умений, освоенных в рамках данного предмета;</a:t>
            </a:r>
          </a:p>
          <a:p>
            <a:pPr algn="just"/>
            <a:r>
              <a:rPr lang="ru-RU" sz="1500" dirty="0" smtClean="0">
                <a:solidFill>
                  <a:srgbClr val="002060"/>
                </a:solidFill>
                <a:effectLst/>
              </a:rPr>
              <a:t>обеспечивать организацию учебной деятельности, предполагающую широкое использование форм самостоятельной групповой и индивидуальной исследовательской деятельности, формы и методы проектной организации образовательного процесса.</a:t>
            </a:r>
          </a:p>
          <a:p>
            <a:pPr algn="just">
              <a:buFont typeface="Wingdings" pitchFamily="2" charset="2"/>
              <a:buNone/>
            </a:pPr>
            <a:endParaRPr lang="ru-RU" sz="150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4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781"/>
            <a:ext cx="8784976" cy="6846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latin typeface="Tahoma"/>
              </a:rPr>
              <a:t>Нормы СанПиН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7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3366"/>
                </a:solidFill>
              </a:rPr>
              <a:t>Работа с </a:t>
            </a:r>
            <a:r>
              <a:rPr lang="ru-RU" sz="2400" u="sng" dirty="0" smtClean="0">
                <a:solidFill>
                  <a:srgbClr val="003366"/>
                </a:solidFill>
              </a:rPr>
              <a:t>компьютером</a:t>
            </a:r>
          </a:p>
          <a:p>
            <a:pPr algn="just">
              <a:lnSpc>
                <a:spcPts val="1970"/>
              </a:lnSpc>
              <a:spcAft>
                <a:spcPts val="0"/>
              </a:spcAft>
            </a:pPr>
            <a:r>
              <a:rPr lang="ru-RU" sz="2400" dirty="0">
                <a:solidFill>
                  <a:srgbClr val="003366"/>
                </a:solidFill>
              </a:rPr>
              <a:t/>
            </a:r>
            <a:br>
              <a:rPr lang="ru-RU" sz="2400" dirty="0">
                <a:solidFill>
                  <a:srgbClr val="003366"/>
                </a:solidFill>
              </a:rPr>
            </a:br>
            <a:r>
              <a:rPr lang="ru-RU" dirty="0">
                <a:solidFill>
                  <a:srgbClr val="003366"/>
                </a:solidFill>
              </a:rPr>
              <a:t>Продолжительность непрерывного использования компьютера с жидкокристаллическим монитором на уроках составляет:</a:t>
            </a:r>
          </a:p>
          <a:p>
            <a:pPr marL="342900" lvl="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для учащихся 1-2-х классов — не более 20 минут;</a:t>
            </a:r>
          </a:p>
          <a:p>
            <a:pPr marL="342900" lvl="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для учащихся 3-4 классов — не более 25 минут;</a:t>
            </a:r>
          </a:p>
          <a:p>
            <a:pPr marL="342900" lvl="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для учащихся 5-6 классов — не более 30 минут;</a:t>
            </a:r>
          </a:p>
          <a:p>
            <a:pPr marL="342900" lvl="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для учащихся 7-11 классов — 35 минут.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u="sng" dirty="0">
                <a:solidFill>
                  <a:srgbClr val="003366"/>
                </a:solidFill>
              </a:rPr>
              <a:t>Работа с интерактивной доской</a:t>
            </a:r>
          </a:p>
          <a:p>
            <a:pPr algn="just">
              <a:lnSpc>
                <a:spcPts val="19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Непрерывная продолжительность работы обучающихся непосредственно с интерактивной доской на уроках:</a:t>
            </a:r>
          </a:p>
          <a:p>
            <a:pPr marL="34290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в 1-4 классах не должна превышать 5 минут;</a:t>
            </a:r>
          </a:p>
          <a:p>
            <a:pPr marL="34290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в 5-11 классах — 10 минут.</a:t>
            </a:r>
          </a:p>
          <a:p>
            <a:pPr>
              <a:lnSpc>
                <a:spcPts val="197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Суммарная продолжительность использования интерактивной доски на уроках:</a:t>
            </a:r>
          </a:p>
          <a:p>
            <a:pPr marL="34290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в 1-2 классах составляет не более 25 минут;</a:t>
            </a:r>
          </a:p>
          <a:p>
            <a:pPr marL="342900" indent="-342900" algn="just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600" dirty="0">
                <a:solidFill>
                  <a:srgbClr val="002060"/>
                </a:solidFill>
              </a:rPr>
              <a:t>3-4 классах и старше — не более 30 минут при соблюдении гигиенически рациональной организации урока (оптимальная смена видов деятельности, плотность уроков 60-80%, физкультминутки, </a:t>
            </a:r>
            <a:r>
              <a:rPr lang="ru-RU" sz="1600" dirty="0" err="1">
                <a:solidFill>
                  <a:srgbClr val="002060"/>
                </a:solidFill>
              </a:rPr>
              <a:t>офтальмотренаж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</a:p>
          <a:p>
            <a:pPr marL="342900" indent="-342900">
              <a:lnSpc>
                <a:spcPts val="197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600" dirty="0">
              <a:solidFill>
                <a:srgbClr val="002060"/>
              </a:solidFill>
            </a:endParaRPr>
          </a:p>
          <a:p>
            <a:pPr algn="just">
              <a:lnSpc>
                <a:spcPts val="197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! </a:t>
            </a:r>
            <a:r>
              <a:rPr lang="ru-RU" sz="2400" dirty="0" smtClean="0">
                <a:solidFill>
                  <a:srgbClr val="003366"/>
                </a:solidFill>
              </a:rPr>
              <a:t>С </a:t>
            </a:r>
            <a:r>
              <a:rPr lang="ru-RU" sz="2400" dirty="0">
                <a:solidFill>
                  <a:srgbClr val="003366"/>
                </a:solidFill>
              </a:rPr>
              <a:t>целью профилактики утомления обучающихся не допускается использование на одном уроке более двух видов электронных средств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167116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sz="3200" kern="1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Основные аспекты </a:t>
            </a:r>
            <a:br>
              <a:rPr lang="ru-RU" sz="3200" kern="1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</a:br>
            <a:r>
              <a:rPr lang="ru-RU" sz="3200" kern="1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ИКТ- </a:t>
            </a:r>
            <a:r>
              <a:rPr lang="ru-RU" sz="3200" kern="1200" dirty="0" smtClean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>компетентности учителя</a:t>
            </a:r>
            <a:r>
              <a:rPr lang="ru-RU" sz="3200" kern="1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  <a:t/>
            </a:r>
            <a:br>
              <a:rPr lang="ru-RU" sz="3200" kern="1200" dirty="0">
                <a:solidFill>
                  <a:srgbClr val="002060"/>
                </a:solidFill>
                <a:effectLst/>
                <a:latin typeface="Tahoma"/>
                <a:ea typeface="+mn-ea"/>
                <a:cs typeface="+mn-cs"/>
              </a:rPr>
            </a:br>
            <a:endParaRPr lang="ru-RU" sz="3200" kern="1200" dirty="0">
              <a:solidFill>
                <a:srgbClr val="002060"/>
              </a:solidFill>
              <a:effectLst/>
              <a:latin typeface="Tahoma"/>
              <a:ea typeface="+mn-ea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наличие достаточно высокого  уровня функциональной грамотности в сфере ИКТ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эффективное , обоснованное применение ИКТ в образовательной  деятельности для решения профессиональных  задач;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</a:rPr>
              <a:t>понимание ИКТ как основы новой парадигмы в образовании, направленной на развитие учащихся как субъектов информационного общества, способных к созданию  новых знаний, умеющих оперировать массивами информации для получения нового интеллектуального и/или </a:t>
            </a:r>
            <a:r>
              <a:rPr lang="ru-RU" sz="2800" dirty="0" err="1" smtClean="0">
                <a:solidFill>
                  <a:srgbClr val="002060"/>
                </a:solidFill>
                <a:effectLst/>
              </a:rPr>
              <a:t>деятельностного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 результата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6892-16F1-4C58-A435-A8D01E09FA4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92" y="188640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ahoma"/>
              </a:rPr>
              <a:t>Использованные источники</a:t>
            </a:r>
            <a:endParaRPr lang="ru-RU" sz="3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8313" y="1844675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Официальный сайт </a:t>
            </a:r>
            <a:r>
              <a:rPr lang="ru-RU" sz="2400" dirty="0" err="1" smtClean="0">
                <a:solidFill>
                  <a:prstClr val="black"/>
                </a:solidFill>
                <a:latin typeface="Calibri"/>
                <a:hlinkClick r:id="rId2"/>
              </a:rPr>
              <a:t>минобрнауки.рф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u="sng" dirty="0" smtClean="0">
                <a:solidFill>
                  <a:prstClr val="black"/>
                </a:solidFill>
                <a:latin typeface="Calibri"/>
                <a:hlinkClick r:id="rId3"/>
              </a:rPr>
              <a:t>www.fcior.edu.ru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2400" u="sng" dirty="0" smtClean="0">
                <a:solidFill>
                  <a:prstClr val="black"/>
                </a:solidFill>
                <a:latin typeface="Calibri"/>
                <a:hlinkClick r:id="rId4"/>
              </a:rPr>
              <a:t>school-collection.edu.ru</a:t>
            </a:r>
            <a:endParaRPr lang="ru-RU" sz="2400" u="sng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hlinkClick r:id="rId5"/>
              </a:rPr>
              <a:t>https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rosuchebnik.ru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181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89281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«Под </a:t>
            </a:r>
            <a:r>
              <a:rPr lang="ru-RU" sz="2800" dirty="0">
                <a:solidFill>
                  <a:srgbClr val="002060"/>
                </a:solidFill>
              </a:rPr>
              <a:t>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</a:t>
            </a:r>
            <a:r>
              <a:rPr lang="ru-RU" sz="2800" dirty="0" smtClean="0">
                <a:solidFill>
                  <a:srgbClr val="002060"/>
                </a:solidFill>
              </a:rPr>
              <a:t>работников».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4288" y="5300663"/>
            <a:ext cx="892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solidFill>
                  <a:srgbClr val="002060"/>
                </a:solidFill>
              </a:rPr>
              <a:t>ФЕДЕРАЛЬНЫЙ ЗАКОН ОБ ОБРАЗОВАНИИ В РОССИЙСКОЙ ФЕДЕРАЦИИ</a:t>
            </a:r>
            <a:r>
              <a:rPr lang="ru-RU" sz="1800" dirty="0">
                <a:solidFill>
                  <a:srgbClr val="002060"/>
                </a:solidFill>
              </a:rPr>
              <a:t>, ст. 16, пункт 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23850" y="115888"/>
            <a:ext cx="85693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dirty="0">
                <a:solidFill>
                  <a:srgbClr val="002060"/>
                </a:solidFill>
              </a:rPr>
              <a:t>организациях, осуществляющих образовательную деятельность, в целях обеспечения реализации образовательных программ формируются библиотеки, в том числе цифровые (электронные) библиотеки, обеспечивающие доступ к профессиональным базам данных, информационным справочным и поисковым системам, а также иным информационным </a:t>
            </a:r>
            <a:r>
              <a:rPr lang="ru-RU" sz="2800" dirty="0" smtClean="0">
                <a:solidFill>
                  <a:srgbClr val="002060"/>
                </a:solidFill>
              </a:rPr>
              <a:t>ресурсам».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65064" y="5321895"/>
            <a:ext cx="8886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sz="1800" b="1" dirty="0">
                <a:solidFill>
                  <a:srgbClr val="002060"/>
                </a:solidFill>
              </a:rPr>
              <a:t>ФЕДЕРАЛЬНЫЙ ЗАКОН ОБ ОБРАЗОВАНИИ В РОССИЙСКОЙ ФЕДЕРАЦИИ</a:t>
            </a:r>
            <a:r>
              <a:rPr lang="ru-RU" sz="1800" dirty="0">
                <a:solidFill>
                  <a:srgbClr val="002060"/>
                </a:solidFill>
              </a:rPr>
              <a:t>, </a:t>
            </a:r>
            <a:r>
              <a:rPr lang="ru-RU" sz="1800" dirty="0" smtClean="0">
                <a:solidFill>
                  <a:srgbClr val="002060"/>
                </a:solidFill>
              </a:rPr>
              <a:t>Статья </a:t>
            </a:r>
            <a:r>
              <a:rPr lang="ru-RU" sz="1800" dirty="0">
                <a:solidFill>
                  <a:srgbClr val="002060"/>
                </a:solidFill>
              </a:rPr>
              <a:t>18. Печатные и электронные образовательные и информационные </a:t>
            </a:r>
            <a:r>
              <a:rPr lang="ru-RU" sz="1800" dirty="0" smtClean="0">
                <a:solidFill>
                  <a:srgbClr val="002060"/>
                </a:solidFill>
              </a:rPr>
              <a:t>ресурсы, пункт </a:t>
            </a:r>
            <a:r>
              <a:rPr lang="ru-RU" sz="1800" dirty="0">
                <a:solidFill>
                  <a:srgbClr val="002060"/>
                </a:solidFill>
              </a:rPr>
              <a:t>1.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0" y="1255400"/>
            <a:ext cx="4483740" cy="4989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17" y="1255400"/>
            <a:ext cx="4036214" cy="49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4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2767"/>
            <a:ext cx="7632848" cy="57166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08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87" y="1337016"/>
            <a:ext cx="9178387" cy="45639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93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40" y="1172724"/>
            <a:ext cx="7344135" cy="5544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34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A548F-4437-4E9B-9313-D42A97FDC4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6623"/>
            <a:ext cx="7380312" cy="5558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1275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ЭФУ: от плана внедрения до применения на практике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84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923</Words>
  <Application>Microsoft Office PowerPoint</Application>
  <PresentationFormat>Экран (4:3)</PresentationFormat>
  <Paragraphs>135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Verdana</vt:lpstr>
      <vt:lpstr>Wingdings</vt:lpstr>
      <vt:lpstr>Текстура</vt:lpstr>
      <vt:lpstr>Тема Office</vt:lpstr>
      <vt:lpstr>1_Тема Office</vt:lpstr>
      <vt:lpstr>Внедрение в педагогическую практику ЭФУ и электронных приложений: проблемы и поиск путей их решения. Использование ЦОР на уроках в начальной школе: из опыта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ЦОР? </vt:lpstr>
      <vt:lpstr>Презентация PowerPoint</vt:lpstr>
      <vt:lpstr>Цифровые образовательные ресурсы</vt:lpstr>
      <vt:lpstr>ЦОР: требования и возможности   </vt:lpstr>
      <vt:lpstr>Как и на что влияет ЦОР в учебном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аспекты  ИКТ- компетентности учителя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 - компетенция учителя начальных классов</dc:title>
  <dc:creator>User</dc:creator>
  <cp:lastModifiedBy>User</cp:lastModifiedBy>
  <cp:revision>208</cp:revision>
  <dcterms:created xsi:type="dcterms:W3CDTF">2009-10-25T14:07:36Z</dcterms:created>
  <dcterms:modified xsi:type="dcterms:W3CDTF">2019-06-19T17:27:12Z</dcterms:modified>
</cp:coreProperties>
</file>