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8" r:id="rId4"/>
    <p:sldId id="291" r:id="rId5"/>
    <p:sldId id="289" r:id="rId6"/>
    <p:sldId id="293" r:id="rId7"/>
    <p:sldId id="257" r:id="rId8"/>
    <p:sldId id="263" r:id="rId9"/>
    <p:sldId id="264" r:id="rId10"/>
    <p:sldId id="266" r:id="rId11"/>
    <p:sldId id="298" r:id="rId12"/>
    <p:sldId id="299" r:id="rId13"/>
    <p:sldId id="268" r:id="rId14"/>
    <p:sldId id="300" r:id="rId15"/>
    <p:sldId id="269" r:id="rId16"/>
    <p:sldId id="294" r:id="rId17"/>
    <p:sldId id="295" r:id="rId18"/>
    <p:sldId id="270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00"/>
    <a:srgbClr val="CC6600"/>
    <a:srgbClr val="660033"/>
    <a:srgbClr val="800080"/>
    <a:srgbClr val="66FFFF"/>
    <a:srgbClr val="663300"/>
    <a:srgbClr val="35D73D"/>
    <a:srgbClr val="FF8B8B"/>
    <a:srgbClr val="8A0000"/>
    <a:srgbClr val="B07B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4" autoAdjust="0"/>
    <p:restoredTop sz="97246" autoAdjust="0"/>
  </p:normalViewPr>
  <p:slideViewPr>
    <p:cSldViewPr>
      <p:cViewPr>
        <p:scale>
          <a:sx n="100" d="100"/>
          <a:sy n="100" d="100"/>
        </p:scale>
        <p:origin x="-33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ван\Desktop\bezymjanny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8"/>
            <a:ext cx="4116284" cy="2448272"/>
          </a:xfrm>
          <a:prstGeom prst="rect">
            <a:avLst/>
          </a:prstGeom>
          <a:noFill/>
        </p:spPr>
      </p:pic>
      <p:grpSp>
        <p:nvGrpSpPr>
          <p:cNvPr id="4" name="Группа 6"/>
          <p:cNvGrpSpPr/>
          <p:nvPr/>
        </p:nvGrpSpPr>
        <p:grpSpPr>
          <a:xfrm>
            <a:off x="971600" y="404664"/>
            <a:ext cx="7789022" cy="5918016"/>
            <a:chOff x="840467" y="2146449"/>
            <a:chExt cx="7440626" cy="587177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40467" y="2146449"/>
              <a:ext cx="7440626" cy="2901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ru-RU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«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Kids</a:t>
              </a:r>
              <a:r>
                <a:rPr lang="ru-RU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tailoring</a:t>
              </a:r>
              <a:r>
                <a:rPr lang="ru-RU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» </a:t>
              </a:r>
            </a:p>
            <a:p>
              <a:pPr lvl="1" algn="ctr"/>
              <a:r>
                <a:rPr lang="ru-RU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в реализации 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Event</a:t>
              </a:r>
              <a:r>
                <a:rPr lang="ru-RU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–технологии </a:t>
              </a:r>
              <a:r>
                <a:rPr lang="ru-RU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как условие   поддержки и развития творческой  деятельности дошкольников </a:t>
              </a:r>
              <a:endPara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09255" y="5361491"/>
              <a:ext cx="4333590" cy="2656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Земскова Валентина Викторовна,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воспитатель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МБДОУ «Детский сад «</a:t>
              </a:r>
              <a:r>
                <a:rPr lang="ru-RU" sz="2400" b="1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Дюймовочка</a:t>
              </a: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»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 </a:t>
              </a: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город Десногорск, 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2018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Вован\Desktop\презентация\IMG_20180313_12110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79371">
            <a:off x="6370393" y="2042887"/>
            <a:ext cx="2376264" cy="3168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- Подготовка</a:t>
            </a:r>
            <a:r>
              <a:rPr lang="ru-RU" b="1" dirty="0" smtClean="0">
                <a:solidFill>
                  <a:srgbClr val="CC6600"/>
                </a:solidFill>
              </a:rPr>
              <a:t/>
            </a:r>
            <a:br>
              <a:rPr lang="ru-RU" b="1" dirty="0" smtClean="0">
                <a:solidFill>
                  <a:srgbClr val="CC6600"/>
                </a:solidFill>
              </a:rPr>
            </a:br>
            <a:r>
              <a:rPr lang="ru-RU" b="1" dirty="0" smtClean="0">
                <a:solidFill>
                  <a:srgbClr val="CC6600"/>
                </a:solidFill>
              </a:rPr>
              <a:t>(планирование этапов )</a:t>
            </a:r>
            <a:endParaRPr lang="ru-RU" b="1" dirty="0">
              <a:solidFill>
                <a:srgbClr val="CC6600"/>
              </a:solidFill>
            </a:endParaRPr>
          </a:p>
        </p:txBody>
      </p:sp>
      <p:pic>
        <p:nvPicPr>
          <p:cNvPr id="3075" name="Picture 3" descr="C:\Users\Вован\Desktop\презентация\IMG_20180313_120914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7997">
            <a:off x="4015496" y="2756260"/>
            <a:ext cx="2700300" cy="36004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1772816"/>
            <a:ext cx="36724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планирование этапов совместной игровой деятельности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самими детьми,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 тренировочных мероприятий  (репетиции,  работы в мастерских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т.д.)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ван\Desktop\презентация\IMG_20180313_11001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186354" cy="4248472"/>
          </a:xfrm>
          <a:prstGeom prst="rect">
            <a:avLst/>
          </a:prstGeom>
          <a:noFill/>
        </p:spPr>
      </p:pic>
      <p:pic>
        <p:nvPicPr>
          <p:cNvPr id="5122" name="Picture 2" descr="C:\Users\Вован\Desktop\презентация\IMG_20180313_110050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3079322" cy="4105763"/>
          </a:xfrm>
          <a:prstGeom prst="rect">
            <a:avLst/>
          </a:prstGeom>
          <a:noFill/>
        </p:spPr>
      </p:pic>
      <p:pic>
        <p:nvPicPr>
          <p:cNvPr id="5123" name="Picture 3" descr="C:\Users\Вован\Desktop\презентация\IMG_20180313_120320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36912"/>
            <a:ext cx="2827294" cy="376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ован\Desktop\презентация\IMG_20180313_11503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4141440" cy="5521920"/>
          </a:xfrm>
          <a:prstGeom prst="rect">
            <a:avLst/>
          </a:prstGeom>
          <a:noFill/>
        </p:spPr>
      </p:pic>
      <p:pic>
        <p:nvPicPr>
          <p:cNvPr id="4099" name="Picture 3" descr="C:\Users\Вован\Desktop\презентация\IMG_20180313_114615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383442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- Пуск</a:t>
            </a:r>
            <a:r>
              <a:rPr lang="ru-RU" b="1" dirty="0" smtClean="0">
                <a:solidFill>
                  <a:srgbClr val="CC6600"/>
                </a:solidFill>
              </a:rPr>
              <a:t/>
            </a:r>
            <a:br>
              <a:rPr lang="ru-RU" b="1" dirty="0" smtClean="0">
                <a:solidFill>
                  <a:srgbClr val="CC6600"/>
                </a:solidFill>
              </a:rPr>
            </a:br>
            <a:r>
              <a:rPr lang="ru-RU" b="1" dirty="0" smtClean="0">
                <a:solidFill>
                  <a:srgbClr val="CC6600"/>
                </a:solidFill>
              </a:rPr>
              <a:t>(яркий ритуал)</a:t>
            </a:r>
            <a:endParaRPr lang="ru-RU" b="1" dirty="0">
              <a:solidFill>
                <a:srgbClr val="CC6600"/>
              </a:solidFill>
            </a:endParaRPr>
          </a:p>
        </p:txBody>
      </p:sp>
      <p:pic>
        <p:nvPicPr>
          <p:cNvPr id="3" name="Picture 3" descr="C:\Users\Вован\Desktop\презентация\IMG_20180314_12014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4371" y="3214686"/>
            <a:ext cx="2431552" cy="3242069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31640" y="1628800"/>
            <a:ext cx="28117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Пуск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яркий ритуал, запускающий непосредственно игровую программу, для участия в которой и были организованы различные репетиции и мастерские.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Вован\Desktop\презентация\IMG_20180314_12011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643050"/>
            <a:ext cx="237626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ован\Desktop\презентация\IMG_20180314_120333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700877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- Действие</a:t>
            </a:r>
            <a:r>
              <a:rPr lang="ru-RU" b="1" dirty="0" smtClean="0">
                <a:solidFill>
                  <a:srgbClr val="CC6600"/>
                </a:solidFill>
              </a:rPr>
              <a:t/>
            </a:r>
            <a:br>
              <a:rPr lang="ru-RU" b="1" dirty="0" smtClean="0">
                <a:solidFill>
                  <a:srgbClr val="CC6600"/>
                </a:solidFill>
              </a:rPr>
            </a:br>
            <a:endParaRPr lang="ru-RU" b="1" dirty="0">
              <a:solidFill>
                <a:srgbClr val="CC6600"/>
              </a:solidFill>
            </a:endParaRPr>
          </a:p>
        </p:txBody>
      </p:sp>
      <p:pic>
        <p:nvPicPr>
          <p:cNvPr id="7170" name="Picture 2" descr="C:\Users\Вован\Desktop\презентация\IMG_20180313_10195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71546"/>
            <a:ext cx="2143140" cy="2857521"/>
          </a:xfrm>
          <a:prstGeom prst="rect">
            <a:avLst/>
          </a:prstGeom>
          <a:noFill/>
        </p:spPr>
      </p:pic>
      <p:pic>
        <p:nvPicPr>
          <p:cNvPr id="7171" name="Picture 3" descr="C:\Users\Вован\Desktop\презентация\IMG_20180313_10254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2160240" cy="2880319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1124744"/>
            <a:ext cx="331635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непосредственная деятельность детей в рамках игровой программы (театрализация, проведение соревнования, проведение исследовательской деятельности и многое другое)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C:\Users\Вован\Desktop\презентация\IMG_20180313_102648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071546"/>
            <a:ext cx="2156393" cy="2875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ован\Desktop\презентация\IMG_20180314_10504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3030036" cy="4040048"/>
          </a:xfrm>
          <a:prstGeom prst="rect">
            <a:avLst/>
          </a:prstGeom>
          <a:noFill/>
        </p:spPr>
      </p:pic>
      <p:pic>
        <p:nvPicPr>
          <p:cNvPr id="8195" name="Picture 3" descr="C:\Users\Вован\Desktop\презентация\IMG_20180314_10521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28"/>
            <a:ext cx="2965200" cy="3953600"/>
          </a:xfrm>
          <a:prstGeom prst="rect">
            <a:avLst/>
          </a:prstGeom>
          <a:noFill/>
        </p:spPr>
      </p:pic>
      <p:pic>
        <p:nvPicPr>
          <p:cNvPr id="8196" name="Picture 4" descr="C:\Users\Вован\Desktop\презентация\IMG_20180314_105606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9584" y="3143248"/>
            <a:ext cx="2555554" cy="3407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ован\Desktop\презентация\IMG_20180314_11015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3888432" cy="5184576"/>
          </a:xfrm>
          <a:prstGeom prst="rect">
            <a:avLst/>
          </a:prstGeom>
          <a:noFill/>
        </p:spPr>
      </p:pic>
      <p:pic>
        <p:nvPicPr>
          <p:cNvPr id="9219" name="Picture 3" descr="C:\Users\Вован\Desktop\презентация\IMG_20180314_10583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399644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- Последействие</a:t>
            </a:r>
            <a:r>
              <a:rPr lang="ru-RU" b="1" dirty="0" smtClean="0">
                <a:solidFill>
                  <a:srgbClr val="CC6600"/>
                </a:solidFill>
              </a:rPr>
              <a:t/>
            </a:r>
            <a:br>
              <a:rPr lang="ru-RU" b="1" dirty="0" smtClean="0">
                <a:solidFill>
                  <a:srgbClr val="CC6600"/>
                </a:solidFill>
              </a:rPr>
            </a:br>
            <a:r>
              <a:rPr lang="ru-RU" b="1" dirty="0" smtClean="0">
                <a:solidFill>
                  <a:srgbClr val="CC6600"/>
                </a:solidFill>
              </a:rPr>
              <a:t> (рефлексия)</a:t>
            </a:r>
            <a:endParaRPr lang="ru-RU" b="1" dirty="0">
              <a:solidFill>
                <a:srgbClr val="CC6600"/>
              </a:solidFill>
            </a:endParaRPr>
          </a:p>
        </p:txBody>
      </p:sp>
      <p:pic>
        <p:nvPicPr>
          <p:cNvPr id="10242" name="Picture 2" descr="C:\Users\Вован\Desktop\презентация\IMG_20180314_12164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210" y="1700808"/>
            <a:ext cx="2430270" cy="3240360"/>
          </a:xfrm>
          <a:prstGeom prst="rect">
            <a:avLst/>
          </a:prstGeom>
          <a:noFill/>
        </p:spPr>
      </p:pic>
      <p:pic>
        <p:nvPicPr>
          <p:cNvPr id="10243" name="Picture 3" descr="C:\Users\Вован\Desktop\презентация\IMG_20180314_12150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2592288" cy="345638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1998132"/>
            <a:ext cx="30003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Последействие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любое событие отличается от мероприятия наличием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обязательной рефлексии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293096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Вован\Desktop\презентация\IMG_20180314_12165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470" y="332656"/>
            <a:ext cx="4498001" cy="453650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8967" y="5682154"/>
            <a:ext cx="80666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Kids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tailoring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событие «от детей и для детей»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144794"/>
            <a:ext cx="29523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Главные в любом образовательном событии – дети. И именно они, проявляя свою инициативу и самостоятельность, перекраивают то или иное образовательное событие под специфику конкретной группы, конкретного ребёнка. Именно поэтому целесообразно появление такого понятие как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Kids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tailoring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т.е событие «от детей и для детей».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0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2123728" y="4725144"/>
            <a:ext cx="6300700" cy="1224136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483768" y="2636912"/>
            <a:ext cx="5472608" cy="792088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6933456" cy="1359024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- </a:t>
            </a:r>
            <a:r>
              <a:rPr lang="ru-RU" b="1" dirty="0" smtClean="0"/>
              <a:t>событие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4725144"/>
            <a:ext cx="5832648" cy="1224136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Tailoring</a:t>
            </a:r>
            <a:r>
              <a:rPr lang="ru-RU" b="1" dirty="0" smtClean="0">
                <a:solidFill>
                  <a:srgbClr val="C00000"/>
                </a:solidFill>
              </a:rPr>
              <a:t> -  </a:t>
            </a:r>
            <a:r>
              <a:rPr lang="ru-RU" b="1" dirty="0" smtClean="0"/>
              <a:t>портняжное дело, </a:t>
            </a:r>
          </a:p>
          <a:p>
            <a:pPr algn="ctr">
              <a:buNone/>
            </a:pPr>
            <a:r>
              <a:rPr lang="ru-RU" b="1" dirty="0" smtClean="0"/>
              <a:t>шитье одежды, раскрой</a:t>
            </a:r>
            <a:endParaRPr lang="ru-RU" b="1" dirty="0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884368" y="3212976"/>
            <a:ext cx="792088" cy="1728192"/>
          </a:xfrm>
          <a:prstGeom prst="curvedLeftArrow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0800000">
            <a:off x="1691680" y="3068960"/>
            <a:ext cx="792088" cy="1728192"/>
          </a:xfrm>
          <a:prstGeom prst="curvedLeftArrow">
            <a:avLst/>
          </a:prstGeom>
          <a:solidFill>
            <a:srgbClr val="92D05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14414" y="404664"/>
            <a:ext cx="75724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Современное общество находится на пути преобразования образовательного процесса. В период дошкольного детства формируется  множество новообразований, которые предопределяют дальнейшую успешность ребёнка.    Ребёнок знакомится с основными для человека представлениями об окружающем мире, человеческими ценностями и основами самоорганизации.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ФГОС ДО является основным нормативным документом для педагогов дошкольного образования, который существенно отличается от всех предыдущих. Конечно же, В нашем стремительно меняющемся мире развитие индивидуальности, самостоятельности, творчеств  и инициативы  ребёнка становится самоцелью в воспитании и образовании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2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14554"/>
            <a:ext cx="8229600" cy="1000132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вопроса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31640" y="2857496"/>
            <a:ext cx="2952328" cy="3628707"/>
          </a:xfrm>
        </p:spPr>
        <p:txBody>
          <a:bodyPr/>
          <a:lstStyle/>
          <a:p>
            <a:pPr lvl="0"/>
            <a:r>
              <a:rPr lang="ru-RU" sz="2000" b="1" dirty="0" smtClean="0"/>
              <a:t>Как сделать жизнь детей более насыщенной и интересной?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2928934"/>
            <a:ext cx="3929090" cy="2867178"/>
          </a:xfrm>
        </p:spPr>
        <p:txBody>
          <a:bodyPr/>
          <a:lstStyle/>
          <a:p>
            <a:pPr lvl="0"/>
            <a:r>
              <a:rPr lang="ru-RU" sz="2000" b="1" dirty="0" smtClean="0"/>
              <a:t>Какие формы организации совместной деятельности взрослого и детей будут развивать детскую инициативу, активность, творчество и самостоятельность?</a:t>
            </a:r>
          </a:p>
          <a:p>
            <a:endParaRPr lang="ru-RU" dirty="0"/>
          </a:p>
        </p:txBody>
      </p:sp>
      <p:pic>
        <p:nvPicPr>
          <p:cNvPr id="1026" name="Picture 2" descr="C:\Users\Admin\Desktop\Рисунок_Вопро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77072"/>
            <a:ext cx="2083149" cy="2448272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14414" y="188640"/>
            <a:ext cx="77153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педагогом встают 2 вопроса: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сделать жизнь детей более насыщенной и интересной?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формы организации совместной деятельности взрослого и детей будут развивать детскую инициативу, активность, творчество и самостоятельность?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оптимальных технологий, которая позволяет активизировать деятельность детей, повысить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 в развитии личности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реализовать требования ФГОС ДО, является событийная педагогика.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новый образовательный результат? 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31640" y="1556792"/>
            <a:ext cx="3096344" cy="4652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Традиционный взгляд:</a:t>
            </a:r>
          </a:p>
          <a:p>
            <a:pPr marL="0" indent="0">
              <a:buNone/>
            </a:pPr>
            <a:r>
              <a:rPr lang="ru-RU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</a:t>
            </a:r>
            <a:r>
              <a:rPr lang="ru-RU" sz="2000" b="1" dirty="0" smtClean="0"/>
              <a:t> </a:t>
            </a:r>
            <a:r>
              <a:rPr lang="ru-RU" sz="2000" b="1" dirty="0" smtClean="0"/>
              <a:t>– передача старшими поколениями социального опыта и активное его усвоение и воспроизведение новыми поколениями</a:t>
            </a:r>
          </a:p>
          <a:p>
            <a:pPr marL="0" indent="0">
              <a:buNone/>
            </a:pPr>
            <a:endParaRPr lang="ru-RU" sz="1000" b="1" dirty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«Хорошее прошлое положительно опасно, если делает нас удовлетворенными настоящим и, следовательно, не готовыми к будущему»</a:t>
            </a:r>
          </a:p>
          <a:p>
            <a:pPr marL="0" indent="0" algn="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Чарльз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В.Элиот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57752" y="1556792"/>
            <a:ext cx="4040880" cy="465829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Школа будущего</a:t>
            </a:r>
          </a:p>
          <a:p>
            <a:pPr marL="0" indent="0" algn="ctr">
              <a:buNone/>
            </a:pPr>
            <a:endParaRPr lang="ru-RU" sz="1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b="1" dirty="0" smtClean="0"/>
              <a:t>активное социальное взаимодействие взрослых и детей в сфере их совместного бытия (со-бытия</a:t>
            </a:r>
            <a:r>
              <a:rPr lang="ru-RU" b="1" dirty="0" smtClean="0"/>
              <a:t>)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714876" y="1500174"/>
            <a:ext cx="72008" cy="4824536"/>
          </a:xfrm>
          <a:prstGeom prst="straightConnector1">
            <a:avLst/>
          </a:prstGeom>
          <a:ln w="127000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/>
          <p:nvPr/>
        </p:nvGrpSpPr>
        <p:grpSpPr>
          <a:xfrm>
            <a:off x="5004048" y="3825044"/>
            <a:ext cx="3668603" cy="2556284"/>
            <a:chOff x="5004048" y="3825044"/>
            <a:chExt cx="3668603" cy="25562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056" y="4293096"/>
              <a:ext cx="690596" cy="2088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04048" y="3917528"/>
              <a:ext cx="600935" cy="1063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786" y="3825044"/>
              <a:ext cx="657865" cy="904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Прямая со стрелкой 9"/>
            <p:cNvCxnSpPr/>
            <p:nvPr/>
          </p:nvCxnSpPr>
          <p:spPr>
            <a:xfrm>
              <a:off x="6156176" y="3917528"/>
              <a:ext cx="1152128" cy="0"/>
            </a:xfrm>
            <a:prstGeom prst="straightConnector1">
              <a:avLst/>
            </a:prstGeom>
            <a:ln w="6350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6156176" y="4149080"/>
              <a:ext cx="1080120" cy="0"/>
            </a:xfrm>
            <a:prstGeom prst="straightConnector1">
              <a:avLst/>
            </a:prstGeom>
            <a:ln w="6350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 flipV="1">
              <a:off x="5148064" y="5157192"/>
              <a:ext cx="792088" cy="792088"/>
            </a:xfrm>
            <a:prstGeom prst="straightConnector1">
              <a:avLst/>
            </a:prstGeom>
            <a:ln w="6350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5376798" y="5047667"/>
              <a:ext cx="792088" cy="751830"/>
            </a:xfrm>
            <a:prstGeom prst="straightConnector1">
              <a:avLst/>
            </a:prstGeom>
            <a:ln w="6350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7524328" y="4886405"/>
              <a:ext cx="620770" cy="901614"/>
            </a:xfrm>
            <a:prstGeom prst="straightConnector1">
              <a:avLst/>
            </a:prstGeom>
            <a:ln w="6350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7677099" y="4995295"/>
              <a:ext cx="675374" cy="953985"/>
            </a:xfrm>
            <a:prstGeom prst="straightConnector1">
              <a:avLst/>
            </a:prstGeom>
            <a:ln w="6350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91045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со-бытия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совместная деятельность, предполагающая определённые условия: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988840"/>
            <a:ext cx="7416824" cy="3993307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включенность всех участников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добровольное присоединение детей к деятельности (без принуждения);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свободное общение и перемещение детей во время деятельности;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открытый временной конец (каждый работает в своем темпе).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Со-бытие и мероприятие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3776548"/>
              </p:ext>
            </p:extLst>
          </p:nvPr>
        </p:nvGraphicFramePr>
        <p:xfrm>
          <a:off x="1357290" y="1700808"/>
          <a:ext cx="7329513" cy="4366234"/>
        </p:xfrm>
        <a:graphic>
          <a:graphicData uri="http://schemas.openxmlformats.org/drawingml/2006/table">
            <a:tbl>
              <a:tblPr firstRow="1" firstCol="1" bandRow="1"/>
              <a:tblGrid>
                <a:gridCol w="966739"/>
                <a:gridCol w="2880888"/>
                <a:gridCol w="3481886"/>
              </a:tblGrid>
              <a:tr h="122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Форма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Образовательное событие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Содержание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Контролируемая и организуемая взрослым деятельность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Совместное проживание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Цели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Как данность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Наличие у ребёнка собственных целей, смыслов, планов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Средства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Доминанта на себя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Доминанта на другого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9104" y="260648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же отличается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«Мероприятие» от «События»?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92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357290" y="2500306"/>
            <a:ext cx="1039019" cy="979400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6633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90" rIns="17781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/>
              <a:t>2</a:t>
            </a:r>
            <a:endParaRPr lang="ru-RU" sz="3600" b="1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1357290" y="3357562"/>
            <a:ext cx="1039018" cy="964804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89" rIns="17780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/>
              <a:t>3</a:t>
            </a:r>
            <a:endParaRPr lang="ru-RU" sz="3600" b="1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2428860" y="3356992"/>
            <a:ext cx="5500726" cy="643512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CC66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000" b="1" kern="1200" dirty="0" smtClean="0">
                <a:solidFill>
                  <a:schemeClr val="accent6">
                    <a:lumMod val="50000"/>
                  </a:schemeClr>
                </a:solidFill>
              </a:rPr>
              <a:t>Подготовка</a:t>
            </a:r>
            <a:endParaRPr lang="ru-RU" sz="4000" b="1" kern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357290" y="4929198"/>
            <a:ext cx="1039019" cy="96480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90" rIns="17781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/>
              <a:t>5</a:t>
            </a:r>
            <a:endParaRPr lang="ru-RU" sz="3600" b="1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2411760" y="4929197"/>
            <a:ext cx="5517826" cy="660043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CC66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Действие</a:t>
            </a:r>
            <a:endParaRPr lang="ru-RU" sz="4000" kern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357290" y="1714488"/>
            <a:ext cx="1039019" cy="964805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90" rIns="17781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/>
              <a:t>1</a:t>
            </a:r>
            <a:endParaRPr lang="ru-RU" sz="3600" b="1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2428860" y="1714488"/>
            <a:ext cx="5527516" cy="642942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CC66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7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000" b="1" kern="1200" dirty="0" smtClean="0">
                <a:solidFill>
                  <a:schemeClr val="accent6">
                    <a:lumMod val="50000"/>
                  </a:schemeClr>
                </a:solidFill>
              </a:rPr>
              <a:t>Инициация</a:t>
            </a:r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000" b="1" kern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428860" y="2500307"/>
            <a:ext cx="5527516" cy="642942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CC66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700" kern="1200" dirty="0" smtClean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000" b="1" kern="1200" dirty="0" smtClean="0">
                <a:solidFill>
                  <a:schemeClr val="accent6">
                    <a:lumMod val="50000"/>
                  </a:schemeClr>
                </a:solidFill>
              </a:rPr>
              <a:t>Старт</a:t>
            </a:r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000" b="1" kern="1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428860" y="4143380"/>
            <a:ext cx="5500726" cy="642942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CC66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Пуск</a:t>
            </a:r>
            <a:endParaRPr lang="ru-RU" sz="4000" kern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357290" y="4143380"/>
            <a:ext cx="1039018" cy="96480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89" rIns="17780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/>
              <a:t>4</a:t>
            </a:r>
            <a:endParaRPr lang="ru-RU" sz="3600" b="1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2411760" y="5733256"/>
            <a:ext cx="5517826" cy="648072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CC66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Последействие</a:t>
            </a:r>
            <a:endParaRPr lang="ru-RU" sz="4000" kern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357290" y="5715016"/>
            <a:ext cx="1039019" cy="964805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90" rIns="17781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/>
              <a:t>6</a:t>
            </a:r>
            <a:endParaRPr lang="ru-RU" sz="3600" b="1" kern="1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31640" y="799111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Эвент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состоит из 6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этапов.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- Инициация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C6600"/>
                </a:solidFill>
              </a:rPr>
              <a:t> (привлечение внимания)</a:t>
            </a:r>
            <a:endParaRPr lang="ru-RU" b="1" dirty="0">
              <a:solidFill>
                <a:srgbClr val="CC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Вован\Desktop\презентация\IMG_20180314_113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785926"/>
            <a:ext cx="3992913" cy="387190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57290" y="1714488"/>
            <a:ext cx="235745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Инициация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привлечение внимания детского коллектива (необычное сообщение, афиша, шарада или любой другой предмет)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- Старт</a:t>
            </a:r>
            <a:r>
              <a:rPr lang="ru-RU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C6600"/>
                </a:solidFill>
              </a:rPr>
              <a:t>(эмоциональный отклик)</a:t>
            </a:r>
            <a:endParaRPr lang="ru-RU" b="1" dirty="0">
              <a:solidFill>
                <a:srgbClr val="CC6600"/>
              </a:solidFill>
            </a:endParaRPr>
          </a:p>
        </p:txBody>
      </p:sp>
      <p:pic>
        <p:nvPicPr>
          <p:cNvPr id="3" name="Picture 2" descr="C:\Users\Вован\Desktop\презентация\IMG_20180313_10301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20888"/>
            <a:ext cx="2754306" cy="3672408"/>
          </a:xfrm>
          <a:prstGeom prst="rect">
            <a:avLst/>
          </a:prstGeom>
          <a:noFill/>
        </p:spPr>
      </p:pic>
      <p:pic>
        <p:nvPicPr>
          <p:cNvPr id="4" name="Picture 3" descr="C:\Users\Вован\Desktop\презентация\IMG_20180313_103027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7240">
            <a:off x="6100466" y="1914616"/>
            <a:ext cx="2485746" cy="3314328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85852" y="1732166"/>
            <a:ext cx="25003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эмоциональный отклик детей, проявление желания принять участие в коллективной игровой деятельности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588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Event - событие</vt:lpstr>
      <vt:lpstr>Два вопроса</vt:lpstr>
      <vt:lpstr>Как получить новый образовательный результат? </vt:lpstr>
      <vt:lpstr>Основа со-бытия – это совместная деятельность, предполагающая определённые условия:   </vt:lpstr>
      <vt:lpstr>Со-бытие и мероприятие</vt:lpstr>
      <vt:lpstr>Слайд 7</vt:lpstr>
      <vt:lpstr>I этап - Инициация  (привлечение внимания)</vt:lpstr>
      <vt:lpstr>II этап - Старт (эмоциональный отклик)</vt:lpstr>
      <vt:lpstr>III этап - Подготовка (планирование этапов )</vt:lpstr>
      <vt:lpstr>Слайд 11</vt:lpstr>
      <vt:lpstr>Слайд 12</vt:lpstr>
      <vt:lpstr>IV этап - Пуск (яркий ритуал)</vt:lpstr>
      <vt:lpstr>Слайд 14</vt:lpstr>
      <vt:lpstr>V этап - Действие </vt:lpstr>
      <vt:lpstr>Слайд 16</vt:lpstr>
      <vt:lpstr>Слайд 17</vt:lpstr>
      <vt:lpstr>VI этап - Последействие  (рефлексия)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1</cp:lastModifiedBy>
  <cp:revision>99</cp:revision>
  <dcterms:created xsi:type="dcterms:W3CDTF">2014-11-07T17:01:55Z</dcterms:created>
  <dcterms:modified xsi:type="dcterms:W3CDTF">2018-06-20T10:33:01Z</dcterms:modified>
</cp:coreProperties>
</file>